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style9.xml" ContentType="application/vnd.ms-office.chartstyle+xml"/>
  <Override PartName="/ppt/charts/colors9.xml" ContentType="application/vnd.ms-office.chartcolorstyle+xml"/>
  <Override PartName="/ppt/charts/chart20.xml" ContentType="application/vnd.openxmlformats-officedocument.drawingml.chart+xml"/>
  <Override PartName="/ppt/charts/chart2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3.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4.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5.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26.xml" ContentType="application/vnd.openxmlformats-officedocument.drawingml.chart+xml"/>
  <Override PartName="/ppt/charts/style15.xml" ContentType="application/vnd.ms-office.chartstyle+xml"/>
  <Override PartName="/ppt/charts/colors15.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6" r:id="rId31"/>
    <p:sldId id="287" r:id="rId32"/>
    <p:sldId id="288"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285" r:id="rId46"/>
    <p:sldId id="302" r:id="rId47"/>
    <p:sldId id="303" r:id="rId48"/>
    <p:sldId id="304" r:id="rId49"/>
    <p:sldId id="305" r:id="rId50"/>
    <p:sldId id="306" r:id="rId51"/>
    <p:sldId id="307" r:id="rId52"/>
    <p:sldId id="308" r:id="rId53"/>
    <p:sldId id="309" r:id="rId54"/>
    <p:sldId id="310" r:id="rId55"/>
  </p:sldIdLst>
  <p:sldSz cx="12192000" cy="6858000"/>
  <p:notesSz cx="6858000" cy="9144000"/>
  <p:defaultTextStyle>
    <a:defPPr lvl="0">
      <a:defRPr lang="en-US"/>
    </a:defPPr>
    <a:lvl1pPr marL="0" lvl="1" algn="l" defTabSz="457200" rtl="0" eaLnBrk="1" latinLnBrk="0" hangingPunct="1">
      <a:defRPr sz="1800" kern="1200">
        <a:solidFill>
          <a:schemeClr val="tx1"/>
        </a:solidFill>
        <a:latin typeface="+mn-lt"/>
        <a:ea typeface="+mn-ea"/>
        <a:cs typeface="+mn-cs"/>
      </a:defRPr>
    </a:lvl1pPr>
    <a:lvl2pPr marL="457200" lvl="2" algn="l" defTabSz="457200" rtl="0" eaLnBrk="1" latinLnBrk="0" hangingPunct="1">
      <a:defRPr sz="1800" kern="1200">
        <a:solidFill>
          <a:schemeClr val="tx1"/>
        </a:solidFill>
        <a:latin typeface="+mn-lt"/>
        <a:ea typeface="+mn-ea"/>
        <a:cs typeface="+mn-cs"/>
      </a:defRPr>
    </a:lvl2pPr>
    <a:lvl3pPr marL="914400" lvl="3" algn="l" defTabSz="457200" rtl="0" eaLnBrk="1" latinLnBrk="0" hangingPunct="1">
      <a:defRPr sz="1800" kern="1200">
        <a:solidFill>
          <a:schemeClr val="tx1"/>
        </a:solidFill>
        <a:latin typeface="+mn-lt"/>
        <a:ea typeface="+mn-ea"/>
        <a:cs typeface="+mn-cs"/>
      </a:defRPr>
    </a:lvl3pPr>
    <a:lvl4pPr marL="1371600" lvl="4"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94660"/>
  </p:normalViewPr>
  <p:slideViewPr>
    <p:cSldViewPr snapToGrid="0" showGuides="1">
      <p:cViewPr varScale="1">
        <p:scale>
          <a:sx n="109" d="100"/>
          <a:sy n="109" d="100"/>
        </p:scale>
        <p:origin x="306"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9.xml"/><Relationship Id="rId1" Type="http://schemas.microsoft.com/office/2011/relationships/chartStyle" Target="style9.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0.xml"/><Relationship Id="rId1" Type="http://schemas.microsoft.com/office/2011/relationships/chartStyle" Target="style10.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1.xml"/><Relationship Id="rId1" Type="http://schemas.microsoft.com/office/2011/relationships/chartStyle" Target="style11.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2.xml"/><Relationship Id="rId1" Type="http://schemas.microsoft.com/office/2011/relationships/chartStyle" Target="style12.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13.xml"/><Relationship Id="rId1" Type="http://schemas.microsoft.com/office/2011/relationships/chartStyle" Target="style13.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14.xml"/><Relationship Id="rId1" Type="http://schemas.microsoft.com/office/2011/relationships/chartStyle" Target="style14.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5.xml"/><Relationship Id="rId1" Type="http://schemas.microsoft.com/office/2011/relationships/chartStyle" Target="style15.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Лист1!$B$1</c:f>
              <c:strCache>
                <c:ptCount val="1"/>
                <c:pt idx="0">
                  <c:v>Столбец1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6F0-4E96-8DE4-67BFCFA78E4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6F0-4E96-8DE4-67BFCFA78E4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6F0-4E96-8DE4-67BFCFA78E47}"/>
              </c:ext>
            </c:extLst>
          </c:dPt>
          <c:dLbls>
            <c:spPr>
              <a:noFill/>
              <a:ln>
                <a:noFill/>
              </a:ln>
              <a:effectLst/>
            </c:spPr>
            <c:txPr>
              <a:bodyPr rot="0" spcFirstLastPara="1" vertOverflow="ellipsis" vert="horz" wrap="square" lIns="38100" tIns="19050" rIns="38100" bIns="19050" anchor="ctr" anchorCtr="1">
                <a:spAutoFit/>
              </a:bodyPr>
              <a:lstStyle/>
              <a:p>
                <a:pPr>
                  <a:defRPr lang="ru-RU" sz="1195" b="0" i="0" u="none" strike="noStrike" kern="1200" baseline="0">
                    <a:solidFill>
                      <a:schemeClr val="tx1">
                        <a:lumMod val="75000"/>
                        <a:lumOff val="25000"/>
                      </a:schemeClr>
                    </a:solidFill>
                    <a:latin typeface="Liberation Serif" panose="02020603050405020304" pitchFamily="18" charset="0"/>
                    <a:ea typeface="Liberation Serif" panose="02020603050405020304" pitchFamily="18" charset="0"/>
                    <a:cs typeface="Liberation Serif" panose="02020603050405020304" pitchFamily="18" charset="0"/>
                  </a:defRPr>
                </a:pPr>
                <a:endParaRPr lang="ru-RU"/>
              </a:p>
            </c:txPr>
            <c:dLblPos val="bestFit"/>
            <c:showLegendKey val="0"/>
            <c:showVal val="1"/>
            <c:showCatName val="0"/>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Лист1!$A$2:$A$4</c:f>
              <c:strCache>
                <c:ptCount val="3"/>
                <c:pt idx="0">
                  <c:v>Безвоздмездные поступления - 1227377,7</c:v>
                </c:pt>
                <c:pt idx="1">
                  <c:v>Налоговые доходы - 181625</c:v>
                </c:pt>
                <c:pt idx="2">
                  <c:v>Неналоговые доходы - 17545</c:v>
                </c:pt>
              </c:strCache>
            </c:strRef>
          </c:cat>
          <c:val>
            <c:numRef>
              <c:f>Лист1!$B$2:$B$4</c:f>
              <c:numCache>
                <c:formatCode>0.0%</c:formatCode>
                <c:ptCount val="3"/>
                <c:pt idx="0" formatCode="0%">
                  <c:v>0.86</c:v>
                </c:pt>
                <c:pt idx="1">
                  <c:v>0.128</c:v>
                </c:pt>
                <c:pt idx="2">
                  <c:v>1.2E-2</c:v>
                </c:pt>
              </c:numCache>
            </c:numRef>
          </c:val>
          <c:extLst>
            <c:ext xmlns:c16="http://schemas.microsoft.com/office/drawing/2014/chart" uri="{C3380CC4-5D6E-409C-BE32-E72D297353CC}">
              <c16:uniqueId val="{00000006-06F0-4E96-8DE4-67BFCFA78E47}"/>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2.19786624745462E-2"/>
          <c:y val="0.11056224205512501"/>
          <c:w val="0.35090548882790701"/>
          <c:h val="0.61849833740053795"/>
        </c:manualLayout>
      </c:layout>
      <c:overlay val="0"/>
      <c:spPr>
        <a:noFill/>
        <a:ln>
          <a:noFill/>
        </a:ln>
        <a:effectLst/>
      </c:spPr>
      <c:txPr>
        <a:bodyPr rot="0" spcFirstLastPara="1" vertOverflow="ellipsis" vert="horz" wrap="square" anchor="ctr" anchorCtr="1"/>
        <a:lstStyle/>
        <a:p>
          <a:pPr>
            <a:defRPr lang="ru-RU" sz="1600" b="0" i="0" u="none" strike="noStrike" kern="1200" baseline="0">
              <a:solidFill>
                <a:schemeClr val="tx1">
                  <a:lumMod val="65000"/>
                  <a:lumOff val="35000"/>
                </a:schemeClr>
              </a:solidFill>
              <a:latin typeface="Liberation Serif" panose="02020603050405020304" pitchFamily="18" charset="0"/>
              <a:ea typeface="+mn-ea"/>
              <a:cs typeface="+mn-cs"/>
            </a:defRPr>
          </a:pPr>
          <a:endParaRPr lang="ru-RU"/>
        </a:p>
      </c:txPr>
    </c:legend>
    <c:plotVisOnly val="1"/>
    <c:dispBlanksAs val="gap"/>
    <c:showDLblsOverMax val="0"/>
  </c:chart>
  <c:spPr>
    <a:noFill/>
    <a:ln>
      <a:noFill/>
    </a:ln>
    <a:effectLst/>
  </c:spPr>
  <c:txPr>
    <a:bodyPr/>
    <a:lstStyle/>
    <a:p>
      <a:pPr>
        <a:defRPr lang="ru-RU"/>
      </a:pPr>
      <a:endParaRPr lang="ru-RU"/>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10"/>
      <c:depthPercent val="100"/>
      <c:rAngAx val="0"/>
    </c:view3D>
    <c:floor>
      <c:thickness val="0"/>
      <c:spPr>
        <a:noFill/>
        <a:ln>
          <a:noFill/>
        </a:ln>
        <a:effectLst/>
      </c:spPr>
    </c:floor>
    <c:sideWall>
      <c:thickness val="0"/>
      <c:spPr>
        <a:noFill/>
        <a:ln>
          <a:noFill/>
        </a:ln>
        <a:effectLst/>
      </c:spPr>
    </c:sideWall>
    <c:backWall>
      <c:thickness val="0"/>
      <c:spPr>
        <a:noFill/>
        <a:ln>
          <a:noFill/>
        </a:ln>
        <a:effectLst/>
      </c:spPr>
    </c:backWall>
    <c:plotArea>
      <c:layout/>
      <c:pie3DChart>
        <c:varyColors val="1"/>
        <c:ser>
          <c:idx val="0"/>
          <c:order val="0"/>
          <c:tx>
            <c:strRef>
              <c:f>Лист1!$B$1</c:f>
              <c:strCache>
                <c:ptCount val="1"/>
                <c:pt idx="0">
                  <c:v>Столбец1</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35AA-4623-8F4B-F245BF77E82F}"/>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35AA-4623-8F4B-F245BF77E82F}"/>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35AA-4623-8F4B-F245BF77E82F}"/>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35AA-4623-8F4B-F245BF77E82F}"/>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35AA-4623-8F4B-F245BF77E82F}"/>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B-35AA-4623-8F4B-F245BF77E82F}"/>
              </c:ext>
            </c:extLst>
          </c:dPt>
          <c:dPt>
            <c:idx val="6"/>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D-35AA-4623-8F4B-F245BF77E82F}"/>
              </c:ext>
            </c:extLst>
          </c:dPt>
          <c:dPt>
            <c:idx val="7"/>
            <c:bubble3D val="0"/>
            <c:spPr>
              <a:solidFill>
                <a:schemeClr val="accent2">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F-35AA-4623-8F4B-F245BF77E82F}"/>
              </c:ext>
            </c:extLst>
          </c:dPt>
          <c:dPt>
            <c:idx val="8"/>
            <c:bubble3D val="0"/>
            <c:spPr>
              <a:solidFill>
                <a:schemeClr val="accent3">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1-35AA-4623-8F4B-F245BF77E82F}"/>
              </c:ext>
            </c:extLst>
          </c:dPt>
          <c:dPt>
            <c:idx val="9"/>
            <c:bubble3D val="0"/>
            <c:spPr>
              <a:solidFill>
                <a:schemeClr val="accent4">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3-35AA-4623-8F4B-F245BF77E82F}"/>
              </c:ext>
            </c:extLst>
          </c:dPt>
          <c:dPt>
            <c:idx val="10"/>
            <c:bubble3D val="0"/>
            <c:spPr>
              <a:solidFill>
                <a:schemeClr val="accent5">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5-35AA-4623-8F4B-F245BF77E82F}"/>
              </c:ext>
            </c:extLst>
          </c:dPt>
          <c:dPt>
            <c:idx val="11"/>
            <c:bubble3D val="0"/>
            <c:spPr>
              <a:solidFill>
                <a:schemeClr val="accent6">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7-35AA-4623-8F4B-F245BF77E82F}"/>
              </c:ext>
            </c:extLst>
          </c:dPt>
          <c:dLbls>
            <c:dLbl>
              <c:idx val="0"/>
              <c:layout>
                <c:manualLayout>
                  <c:x val="-0.31097972429453302"/>
                  <c:y val="1.9408741412151899E-3"/>
                </c:manualLayout>
              </c:layout>
              <c:spPr>
                <a:solidFill>
                  <a:schemeClr val="tx1"/>
                </a:solidFill>
                <a:ln>
                  <a:noFill/>
                </a:ln>
                <a:effectLst/>
              </c:spPr>
              <c:txPr>
                <a:bodyPr rot="0" spcFirstLastPara="1" vertOverflow="ellipsis" vert="horz" wrap="square" lIns="38100" tIns="19050" rIns="38100" bIns="19050" anchor="ctr" anchorCtr="1">
                  <a:spAutoFit/>
                </a:bodyPr>
                <a:lstStyle/>
                <a:p>
                  <a:pPr>
                    <a:defRPr lang="ru-RU" sz="1330" b="1" i="0" u="none" strike="noStrike" kern="1200" spc="0" baseline="0">
                      <a:solidFill>
                        <a:schemeClr val="accent1"/>
                      </a:solidFill>
                      <a:latin typeface="+mn-lt"/>
                      <a:ea typeface="+mn-ea"/>
                      <a:cs typeface="+mn-cs"/>
                    </a:defRPr>
                  </a:pPr>
                  <a:endParaRPr lang="ru-RU"/>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5AA-4623-8F4B-F245BF77E82F}"/>
                </c:ext>
              </c:extLst>
            </c:dLbl>
            <c:dLbl>
              <c:idx val="1"/>
              <c:spPr>
                <a:solidFill>
                  <a:schemeClr val="tx1"/>
                </a:solidFill>
                <a:ln>
                  <a:noFill/>
                </a:ln>
                <a:effectLst/>
              </c:spPr>
              <c:txPr>
                <a:bodyPr rot="0" spcFirstLastPara="1" vertOverflow="ellipsis" vert="horz" wrap="square" lIns="38100" tIns="19050" rIns="38100" bIns="19050" anchor="ctr" anchorCtr="1">
                  <a:spAutoFit/>
                </a:bodyPr>
                <a:lstStyle/>
                <a:p>
                  <a:pPr>
                    <a:defRPr lang="ru-RU" sz="1330" b="1" i="0" u="none" strike="noStrike" kern="1200" spc="0" baseline="0">
                      <a:solidFill>
                        <a:schemeClr val="accent2"/>
                      </a:solidFill>
                      <a:latin typeface="+mn-lt"/>
                      <a:ea typeface="+mn-ea"/>
                      <a:cs typeface="+mn-cs"/>
                    </a:defRPr>
                  </a:pPr>
                  <a:endParaRPr lang="ru-RU"/>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5AA-4623-8F4B-F245BF77E82F}"/>
                </c:ext>
              </c:extLst>
            </c:dLbl>
            <c:dLbl>
              <c:idx val="2"/>
              <c:spPr>
                <a:solidFill>
                  <a:schemeClr val="tx1"/>
                </a:solidFill>
                <a:ln>
                  <a:noFill/>
                </a:ln>
                <a:effectLst/>
              </c:spPr>
              <c:txPr>
                <a:bodyPr rot="0" spcFirstLastPara="1" vertOverflow="ellipsis" vert="horz" wrap="square" lIns="38100" tIns="19050" rIns="38100" bIns="19050" anchor="ctr" anchorCtr="1">
                  <a:spAutoFit/>
                </a:bodyPr>
                <a:lstStyle/>
                <a:p>
                  <a:pPr>
                    <a:defRPr lang="ru-RU" sz="1330" b="1" i="0" u="none" strike="noStrike" kern="1200" spc="0" baseline="0">
                      <a:solidFill>
                        <a:schemeClr val="accent3"/>
                      </a:solidFill>
                      <a:latin typeface="+mn-lt"/>
                      <a:ea typeface="+mn-ea"/>
                      <a:cs typeface="+mn-cs"/>
                    </a:defRPr>
                  </a:pPr>
                  <a:endParaRPr lang="ru-RU"/>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5AA-4623-8F4B-F245BF77E82F}"/>
                </c:ext>
              </c:extLst>
            </c:dLbl>
            <c:dLbl>
              <c:idx val="3"/>
              <c:spPr>
                <a:solidFill>
                  <a:schemeClr val="tx1"/>
                </a:solidFill>
                <a:ln>
                  <a:noFill/>
                </a:ln>
                <a:effectLst/>
              </c:spPr>
              <c:txPr>
                <a:bodyPr rot="0" spcFirstLastPara="1" vertOverflow="ellipsis" vert="horz" wrap="square" lIns="38100" tIns="19050" rIns="38100" bIns="19050" anchor="ctr" anchorCtr="1">
                  <a:spAutoFit/>
                </a:bodyPr>
                <a:lstStyle/>
                <a:p>
                  <a:pPr>
                    <a:defRPr lang="ru-RU" sz="1330" b="1" i="0" u="none" strike="noStrike" kern="1200" spc="0" baseline="0">
                      <a:solidFill>
                        <a:schemeClr val="accent4"/>
                      </a:solidFill>
                      <a:latin typeface="+mn-lt"/>
                      <a:ea typeface="+mn-ea"/>
                      <a:cs typeface="+mn-cs"/>
                    </a:defRPr>
                  </a:pPr>
                  <a:endParaRPr lang="ru-RU"/>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5AA-4623-8F4B-F245BF77E82F}"/>
                </c:ext>
              </c:extLst>
            </c:dLbl>
            <c:dLbl>
              <c:idx val="4"/>
              <c:layout>
                <c:manualLayout>
                  <c:x val="0.16279488487756893"/>
                  <c:y val="0.31032015351756886"/>
                </c:manualLayout>
              </c:layout>
              <c:spPr>
                <a:solidFill>
                  <a:schemeClr val="tx1"/>
                </a:solidFill>
                <a:ln>
                  <a:noFill/>
                </a:ln>
                <a:effectLst/>
              </c:spPr>
              <c:txPr>
                <a:bodyPr rot="0" spcFirstLastPara="1" vertOverflow="ellipsis" vert="horz" wrap="square" lIns="38100" tIns="19050" rIns="38100" bIns="19050" anchor="ctr" anchorCtr="1">
                  <a:spAutoFit/>
                </a:bodyPr>
                <a:lstStyle/>
                <a:p>
                  <a:pPr>
                    <a:defRPr lang="ru-RU" sz="1330" b="1" i="0" u="none" strike="noStrike" kern="1200" spc="0" baseline="0">
                      <a:solidFill>
                        <a:schemeClr val="accent5"/>
                      </a:solidFill>
                      <a:latin typeface="+mn-lt"/>
                      <a:ea typeface="+mn-ea"/>
                      <a:cs typeface="+mn-cs"/>
                    </a:defRPr>
                  </a:pPr>
                  <a:endParaRPr lang="ru-RU"/>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5AA-4623-8F4B-F245BF77E82F}"/>
                </c:ext>
              </c:extLst>
            </c:dLbl>
            <c:dLbl>
              <c:idx val="5"/>
              <c:spPr>
                <a:solidFill>
                  <a:schemeClr val="tx1"/>
                </a:solidFill>
                <a:ln>
                  <a:noFill/>
                </a:ln>
                <a:effectLst/>
              </c:spPr>
              <c:txPr>
                <a:bodyPr rot="0" spcFirstLastPara="1" vertOverflow="ellipsis" vert="horz" wrap="square" lIns="38100" tIns="19050" rIns="38100" bIns="19050" anchor="ctr" anchorCtr="1">
                  <a:spAutoFit/>
                </a:bodyPr>
                <a:lstStyle/>
                <a:p>
                  <a:pPr>
                    <a:defRPr lang="ru-RU" sz="1330" b="1" i="0" u="none" strike="noStrike" kern="1200" spc="0" baseline="0">
                      <a:solidFill>
                        <a:schemeClr val="accent6"/>
                      </a:solidFill>
                      <a:latin typeface="+mn-lt"/>
                      <a:ea typeface="+mn-ea"/>
                      <a:cs typeface="+mn-cs"/>
                    </a:defRPr>
                  </a:pPr>
                  <a:endParaRPr lang="ru-RU"/>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5AA-4623-8F4B-F245BF77E82F}"/>
                </c:ext>
              </c:extLst>
            </c:dLbl>
            <c:dLbl>
              <c:idx val="6"/>
              <c:spPr>
                <a:solidFill>
                  <a:schemeClr val="tx1"/>
                </a:solidFill>
                <a:ln>
                  <a:noFill/>
                </a:ln>
                <a:effectLst/>
              </c:spPr>
              <c:txPr>
                <a:bodyPr rot="0" spcFirstLastPara="1" vertOverflow="ellipsis" vert="horz" wrap="square" lIns="38100" tIns="19050" rIns="38100" bIns="19050" anchor="ctr" anchorCtr="1">
                  <a:spAutoFit/>
                </a:bodyPr>
                <a:lstStyle/>
                <a:p>
                  <a:pPr>
                    <a:defRPr lang="ru-RU" sz="1330" b="1" i="0" u="none" strike="noStrike" kern="1200" spc="0" baseline="0">
                      <a:solidFill>
                        <a:schemeClr val="accent1">
                          <a:lumMod val="60000"/>
                        </a:schemeClr>
                      </a:solidFill>
                      <a:latin typeface="+mn-lt"/>
                      <a:ea typeface="+mn-ea"/>
                      <a:cs typeface="+mn-cs"/>
                    </a:defRPr>
                  </a:pPr>
                  <a:endParaRPr lang="ru-RU"/>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5AA-4623-8F4B-F245BF77E82F}"/>
                </c:ext>
              </c:extLst>
            </c:dLbl>
            <c:dLbl>
              <c:idx val="7"/>
              <c:spPr>
                <a:solidFill>
                  <a:schemeClr val="tx1"/>
                </a:solidFill>
                <a:ln>
                  <a:noFill/>
                </a:ln>
                <a:effectLst/>
              </c:spPr>
              <c:txPr>
                <a:bodyPr rot="0" spcFirstLastPara="1" vertOverflow="ellipsis" vert="horz" wrap="square" lIns="38100" tIns="19050" rIns="38100" bIns="19050" anchor="ctr" anchorCtr="1">
                  <a:spAutoFit/>
                </a:bodyPr>
                <a:lstStyle/>
                <a:p>
                  <a:pPr>
                    <a:defRPr lang="ru-RU" sz="1330" b="1" i="0" u="none" strike="noStrike" kern="1200" spc="0" baseline="0">
                      <a:solidFill>
                        <a:schemeClr val="accent2">
                          <a:lumMod val="60000"/>
                        </a:schemeClr>
                      </a:solidFill>
                      <a:latin typeface="+mn-lt"/>
                      <a:ea typeface="+mn-ea"/>
                      <a:cs typeface="+mn-cs"/>
                    </a:defRPr>
                  </a:pPr>
                  <a:endParaRPr lang="ru-RU"/>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F-35AA-4623-8F4B-F245BF77E82F}"/>
                </c:ext>
              </c:extLst>
            </c:dLbl>
            <c:dLbl>
              <c:idx val="8"/>
              <c:spPr>
                <a:solidFill>
                  <a:schemeClr val="tx1"/>
                </a:solidFill>
                <a:ln>
                  <a:noFill/>
                </a:ln>
                <a:effectLst/>
              </c:spPr>
              <c:txPr>
                <a:bodyPr rot="0" spcFirstLastPara="1" vertOverflow="ellipsis" vert="horz" wrap="square" lIns="38100" tIns="19050" rIns="38100" bIns="19050" anchor="ctr" anchorCtr="1">
                  <a:spAutoFit/>
                </a:bodyPr>
                <a:lstStyle/>
                <a:p>
                  <a:pPr>
                    <a:defRPr lang="ru-RU" sz="1330" b="1" i="0" u="none" strike="noStrike" kern="1200" spc="0" baseline="0">
                      <a:solidFill>
                        <a:schemeClr val="accent3">
                          <a:lumMod val="60000"/>
                        </a:schemeClr>
                      </a:solidFill>
                      <a:latin typeface="+mn-lt"/>
                      <a:ea typeface="+mn-ea"/>
                      <a:cs typeface="+mn-cs"/>
                    </a:defRPr>
                  </a:pPr>
                  <a:endParaRPr lang="ru-RU"/>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1-35AA-4623-8F4B-F245BF77E82F}"/>
                </c:ext>
              </c:extLst>
            </c:dLbl>
            <c:dLbl>
              <c:idx val="9"/>
              <c:spPr>
                <a:solidFill>
                  <a:schemeClr val="tx1"/>
                </a:solidFill>
                <a:ln>
                  <a:noFill/>
                </a:ln>
                <a:effectLst/>
              </c:spPr>
              <c:txPr>
                <a:bodyPr rot="0" spcFirstLastPara="1" vertOverflow="ellipsis" vert="horz" wrap="square" lIns="38100" tIns="19050" rIns="38100" bIns="19050" anchor="ctr" anchorCtr="1">
                  <a:spAutoFit/>
                </a:bodyPr>
                <a:lstStyle/>
                <a:p>
                  <a:pPr>
                    <a:defRPr lang="ru-RU" sz="1330" b="1" i="0" u="none" strike="noStrike" kern="1200" spc="0" baseline="0">
                      <a:solidFill>
                        <a:schemeClr val="accent4">
                          <a:lumMod val="60000"/>
                        </a:schemeClr>
                      </a:solidFill>
                      <a:latin typeface="+mn-lt"/>
                      <a:ea typeface="+mn-ea"/>
                      <a:cs typeface="+mn-cs"/>
                    </a:defRPr>
                  </a:pPr>
                  <a:endParaRPr lang="ru-RU"/>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3-35AA-4623-8F4B-F245BF77E82F}"/>
                </c:ext>
              </c:extLst>
            </c:dLbl>
            <c:dLbl>
              <c:idx val="10"/>
              <c:spPr>
                <a:solidFill>
                  <a:schemeClr val="tx1"/>
                </a:solidFill>
                <a:ln>
                  <a:noFill/>
                </a:ln>
                <a:effectLst/>
              </c:spPr>
              <c:txPr>
                <a:bodyPr rot="0" spcFirstLastPara="1" vertOverflow="ellipsis" vert="horz" wrap="square" lIns="38100" tIns="19050" rIns="38100" bIns="19050" anchor="ctr" anchorCtr="1">
                  <a:spAutoFit/>
                </a:bodyPr>
                <a:lstStyle/>
                <a:p>
                  <a:pPr>
                    <a:defRPr lang="ru-RU" sz="1330" b="1" i="0" u="none" strike="noStrike" kern="1200" spc="0" baseline="0">
                      <a:solidFill>
                        <a:schemeClr val="accent5">
                          <a:lumMod val="60000"/>
                        </a:schemeClr>
                      </a:solidFill>
                      <a:latin typeface="+mn-lt"/>
                      <a:ea typeface="+mn-ea"/>
                      <a:cs typeface="+mn-cs"/>
                    </a:defRPr>
                  </a:pPr>
                  <a:endParaRPr lang="ru-RU"/>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5-35AA-4623-8F4B-F245BF77E82F}"/>
                </c:ext>
              </c:extLst>
            </c:dLbl>
            <c:dLbl>
              <c:idx val="11"/>
              <c:spPr>
                <a:solidFill>
                  <a:schemeClr val="tx1"/>
                </a:solidFill>
                <a:ln>
                  <a:noFill/>
                </a:ln>
                <a:effectLst/>
              </c:spPr>
              <c:txPr>
                <a:bodyPr rot="0" spcFirstLastPara="1" vertOverflow="ellipsis" vert="horz" wrap="square" lIns="38100" tIns="19050" rIns="38100" bIns="19050" anchor="ctr" anchorCtr="1">
                  <a:spAutoFit/>
                </a:bodyPr>
                <a:lstStyle/>
                <a:p>
                  <a:pPr>
                    <a:defRPr lang="ru-RU" sz="1330" b="1" i="0" u="none" strike="noStrike" kern="1200" spc="0" baseline="0">
                      <a:solidFill>
                        <a:schemeClr val="accent6">
                          <a:lumMod val="60000"/>
                        </a:schemeClr>
                      </a:solidFill>
                      <a:latin typeface="+mn-lt"/>
                      <a:ea typeface="+mn-ea"/>
                      <a:cs typeface="+mn-cs"/>
                    </a:defRPr>
                  </a:pPr>
                  <a:endParaRPr lang="ru-RU"/>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7-35AA-4623-8F4B-F245BF77E82F}"/>
                </c:ext>
              </c:extLst>
            </c:dLbl>
            <c:spPr>
              <a:solidFill>
                <a:schemeClr val="tx1"/>
              </a:solidFill>
              <a:ln>
                <a:noFill/>
              </a:ln>
              <a:effectLst/>
            </c:spPr>
            <c:txPr>
              <a:bodyPr rot="0" spcFirstLastPara="0" vertOverflow="ellipsis" vert="horz" wrap="square" lIns="38100" tIns="19050" rIns="38100" bIns="19050" anchor="ctr" anchorCtr="1"/>
              <a:lstStyle/>
              <a:p>
                <a:pPr>
                  <a:defRPr lang="ru-RU" sz="1000" b="0" i="0" u="none" strike="noStrike" kern="1200" baseline="0">
                    <a:solidFill>
                      <a:schemeClr val="tx1"/>
                    </a:solidFill>
                    <a:latin typeface="+mn-lt"/>
                    <a:ea typeface="+mn-ea"/>
                    <a:cs typeface="+mn-cs"/>
                  </a:defRPr>
                </a:pPr>
                <a:endParaRPr lang="ru-RU"/>
              </a:p>
            </c:txPr>
            <c:dLblPos val="bestFit"/>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prstDash val="solid"/>
                  <a:round/>
                </a:ln>
                <a:effectLst/>
              </c:spPr>
            </c:leaderLines>
            <c:extLst>
              <c:ext xmlns:c15="http://schemas.microsoft.com/office/drawing/2012/chart" uri="{CE6537A1-D6FC-4f65-9D91-7224C49458BB}"/>
            </c:extLst>
          </c:dLbls>
          <c:cat>
            <c:strRef>
              <c:f>Лист1!$A$2:$A$12</c:f>
              <c:strCache>
                <c:ptCount val="11"/>
                <c:pt idx="0">
                  <c:v>Общегосударственные вопросы</c:v>
                </c:pt>
                <c:pt idx="1">
                  <c:v>Национальная безопасность и правоохранительная деятельность</c:v>
                </c:pt>
                <c:pt idx="2">
                  <c:v>Национальная экономика</c:v>
                </c:pt>
                <c:pt idx="3">
                  <c:v>Жилищно-коммунальное хозяйство</c:v>
                </c:pt>
                <c:pt idx="4">
                  <c:v>Охрана окружающей среды</c:v>
                </c:pt>
                <c:pt idx="5">
                  <c:v>Образование</c:v>
                </c:pt>
                <c:pt idx="6">
                  <c:v>Культура, кинематография</c:v>
                </c:pt>
                <c:pt idx="7">
                  <c:v>Социальная политика</c:v>
                </c:pt>
                <c:pt idx="8">
                  <c:v>Физическая культура и спорт</c:v>
                </c:pt>
                <c:pt idx="9">
                  <c:v>Средства массовой информации</c:v>
                </c:pt>
                <c:pt idx="10">
                  <c:v>Межбюджетные трансферты</c:v>
                </c:pt>
              </c:strCache>
            </c:strRef>
          </c:cat>
          <c:val>
            <c:numRef>
              <c:f>Лист1!$B$2:$B$12</c:f>
              <c:numCache>
                <c:formatCode>0.0%</c:formatCode>
                <c:ptCount val="11"/>
                <c:pt idx="0">
                  <c:v>6.3E-2</c:v>
                </c:pt>
                <c:pt idx="1">
                  <c:v>8.0000000000000002E-3</c:v>
                </c:pt>
                <c:pt idx="2">
                  <c:v>1.6E-2</c:v>
                </c:pt>
                <c:pt idx="3">
                  <c:v>4.0000000000000001E-3</c:v>
                </c:pt>
                <c:pt idx="4">
                  <c:v>1E-3</c:v>
                </c:pt>
                <c:pt idx="5">
                  <c:v>0.49299999999999999</c:v>
                </c:pt>
                <c:pt idx="6">
                  <c:v>1.0999999999999999E-2</c:v>
                </c:pt>
                <c:pt idx="7">
                  <c:v>6.7000000000000004E-2</c:v>
                </c:pt>
                <c:pt idx="8">
                  <c:v>1.7000000000000001E-2</c:v>
                </c:pt>
                <c:pt idx="9">
                  <c:v>1E-3</c:v>
                </c:pt>
                <c:pt idx="10">
                  <c:v>0.31900000000000001</c:v>
                </c:pt>
              </c:numCache>
            </c:numRef>
          </c:val>
          <c:extLst>
            <c:ext xmlns:c16="http://schemas.microsoft.com/office/drawing/2014/chart" uri="{C3380CC4-5D6E-409C-BE32-E72D297353CC}">
              <c16:uniqueId val="{00000018-35AA-4623-8F4B-F245BF77E82F}"/>
            </c:ext>
          </c:extLst>
        </c:ser>
        <c:dLbls>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lang="ru-RU"/>
      </a:pPr>
      <a:endParaRPr lang="ru-RU"/>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334175832314906E-2"/>
          <c:y val="8.4350531100409201E-2"/>
          <c:w val="0.54626556411427496"/>
          <c:h val="0.73207204030470197"/>
        </c:manualLayout>
      </c:layout>
      <c:barChart>
        <c:barDir val="col"/>
        <c:grouping val="stacked"/>
        <c:varyColors val="0"/>
        <c:ser>
          <c:idx val="0"/>
          <c:order val="0"/>
          <c:tx>
            <c:strRef>
              <c:f>Лист1!$B$1</c:f>
              <c:strCache>
                <c:ptCount val="1"/>
                <c:pt idx="0">
                  <c:v>Защита населения и территории от чрезвычайных ситуаций природного и техногенного характера, гражданская оборона</c:v>
                </c:pt>
              </c:strCache>
            </c:strRef>
          </c:tx>
          <c:invertIfNegative val="0"/>
          <c:cat>
            <c:strRef>
              <c:f>Лист1!$A$2:$A$6</c:f>
              <c:strCache>
                <c:ptCount val="5"/>
                <c:pt idx="0">
                  <c:v>2022 год</c:v>
                </c:pt>
                <c:pt idx="1">
                  <c:v>2023 год</c:v>
                </c:pt>
                <c:pt idx="2">
                  <c:v>2024 год</c:v>
                </c:pt>
                <c:pt idx="3">
                  <c:v>2025 год</c:v>
                </c:pt>
                <c:pt idx="4">
                  <c:v>2026 год</c:v>
                </c:pt>
              </c:strCache>
            </c:strRef>
          </c:cat>
          <c:val>
            <c:numRef>
              <c:f>Лист1!$B$2:$B$6</c:f>
              <c:numCache>
                <c:formatCode>#,##0</c:formatCode>
                <c:ptCount val="5"/>
                <c:pt idx="0">
                  <c:v>8202</c:v>
                </c:pt>
                <c:pt idx="1">
                  <c:v>9128</c:v>
                </c:pt>
                <c:pt idx="2">
                  <c:v>10563.8</c:v>
                </c:pt>
                <c:pt idx="3">
                  <c:v>14143</c:v>
                </c:pt>
                <c:pt idx="4">
                  <c:v>15960</c:v>
                </c:pt>
              </c:numCache>
            </c:numRef>
          </c:val>
          <c:extLst>
            <c:ext xmlns:c16="http://schemas.microsoft.com/office/drawing/2014/chart" uri="{C3380CC4-5D6E-409C-BE32-E72D297353CC}">
              <c16:uniqueId val="{00000000-950D-4AA9-B22E-B0C1EFE23D6B}"/>
            </c:ext>
          </c:extLst>
        </c:ser>
        <c:ser>
          <c:idx val="1"/>
          <c:order val="1"/>
          <c:tx>
            <c:strRef>
              <c:f>Лист1!$C$1</c:f>
              <c:strCache>
                <c:ptCount val="1"/>
                <c:pt idx="0">
                  <c:v>Другие вопросы в области национальной безопасности и правоохранительной деятельности</c:v>
                </c:pt>
              </c:strCache>
            </c:strRef>
          </c:tx>
          <c:invertIfNegative val="0"/>
          <c:cat>
            <c:strRef>
              <c:f>Лист1!$A$2:$A$6</c:f>
              <c:strCache>
                <c:ptCount val="5"/>
                <c:pt idx="0">
                  <c:v>2022 год</c:v>
                </c:pt>
                <c:pt idx="1">
                  <c:v>2023 год</c:v>
                </c:pt>
                <c:pt idx="2">
                  <c:v>2024 год</c:v>
                </c:pt>
                <c:pt idx="3">
                  <c:v>2025 год</c:v>
                </c:pt>
                <c:pt idx="4">
                  <c:v>2026 год</c:v>
                </c:pt>
              </c:strCache>
            </c:strRef>
          </c:cat>
          <c:val>
            <c:numRef>
              <c:f>Лист1!$C$2:$C$6</c:f>
              <c:numCache>
                <c:formatCode>#,##0</c:formatCode>
                <c:ptCount val="5"/>
                <c:pt idx="0" formatCode="General">
                  <c:v>259</c:v>
                </c:pt>
                <c:pt idx="1">
                  <c:v>252</c:v>
                </c:pt>
                <c:pt idx="2" formatCode="General">
                  <c:v>289</c:v>
                </c:pt>
                <c:pt idx="3" formatCode="General">
                  <c:v>720</c:v>
                </c:pt>
                <c:pt idx="4" formatCode="General">
                  <c:v>640</c:v>
                </c:pt>
              </c:numCache>
            </c:numRef>
          </c:val>
          <c:extLst>
            <c:ext xmlns:c16="http://schemas.microsoft.com/office/drawing/2014/chart" uri="{C3380CC4-5D6E-409C-BE32-E72D297353CC}">
              <c16:uniqueId val="{00000001-950D-4AA9-B22E-B0C1EFE23D6B}"/>
            </c:ext>
          </c:extLst>
        </c:ser>
        <c:ser>
          <c:idx val="2"/>
          <c:order val="2"/>
          <c:tx>
            <c:strRef>
              <c:f>Лист1!$D$1</c:f>
              <c:strCache>
                <c:ptCount val="1"/>
                <c:pt idx="0">
                  <c:v>Гражданская оборона</c:v>
                </c:pt>
              </c:strCache>
            </c:strRef>
          </c:tx>
          <c:invertIfNegative val="0"/>
          <c:cat>
            <c:strRef>
              <c:f>Лист1!$A$2:$A$6</c:f>
              <c:strCache>
                <c:ptCount val="5"/>
                <c:pt idx="0">
                  <c:v>2022 год</c:v>
                </c:pt>
                <c:pt idx="1">
                  <c:v>2023 год</c:v>
                </c:pt>
                <c:pt idx="2">
                  <c:v>2024 год</c:v>
                </c:pt>
                <c:pt idx="3">
                  <c:v>2025 год</c:v>
                </c:pt>
                <c:pt idx="4">
                  <c:v>2026 год</c:v>
                </c:pt>
              </c:strCache>
            </c:strRef>
          </c:cat>
          <c:val>
            <c:numRef>
              <c:f>Лист1!$D$2:$D$6</c:f>
              <c:numCache>
                <c:formatCode>General</c:formatCode>
                <c:ptCount val="5"/>
                <c:pt idx="0">
                  <c:v>600</c:v>
                </c:pt>
              </c:numCache>
            </c:numRef>
          </c:val>
          <c:extLst>
            <c:ext xmlns:c16="http://schemas.microsoft.com/office/drawing/2014/chart" uri="{C3380CC4-5D6E-409C-BE32-E72D297353CC}">
              <c16:uniqueId val="{00000002-950D-4AA9-B22E-B0C1EFE23D6B}"/>
            </c:ext>
          </c:extLst>
        </c:ser>
        <c:dLbls>
          <c:showLegendKey val="0"/>
          <c:showVal val="0"/>
          <c:showCatName val="0"/>
          <c:showSerName val="0"/>
          <c:showPercent val="0"/>
          <c:showBubbleSize val="0"/>
        </c:dLbls>
        <c:gapWidth val="150"/>
        <c:overlap val="100"/>
        <c:axId val="127945728"/>
        <c:axId val="127947520"/>
      </c:barChart>
      <c:catAx>
        <c:axId val="127945728"/>
        <c:scaling>
          <c:orientation val="minMax"/>
        </c:scaling>
        <c:delete val="0"/>
        <c:axPos val="b"/>
        <c:numFmt formatCode="General" sourceLinked="0"/>
        <c:majorTickMark val="out"/>
        <c:minorTickMark val="none"/>
        <c:tickLblPos val="nextTo"/>
        <c:txPr>
          <a:bodyPr rot="-60000000" spcFirstLastPara="0" vertOverflow="ellipsis" vert="horz" wrap="square" anchor="ctr" anchorCtr="1"/>
          <a:lstStyle/>
          <a:p>
            <a:pPr>
              <a:defRPr lang="ru-RU" sz="1000" b="0" i="0" u="none" strike="noStrike" kern="1200" baseline="0">
                <a:solidFill>
                  <a:schemeClr val="tx1"/>
                </a:solidFill>
                <a:latin typeface="Liberation Serif" panose="02020603050405020304" pitchFamily="18" charset="0"/>
                <a:ea typeface="Liberation Serif" panose="02020603050405020304" pitchFamily="18" charset="0"/>
                <a:cs typeface="Liberation Serif" panose="02020603050405020304" pitchFamily="18" charset="0"/>
              </a:defRPr>
            </a:pPr>
            <a:endParaRPr lang="ru-RU"/>
          </a:p>
        </c:txPr>
        <c:crossAx val="127947520"/>
        <c:crosses val="autoZero"/>
        <c:auto val="1"/>
        <c:lblAlgn val="ctr"/>
        <c:lblOffset val="100"/>
        <c:noMultiLvlLbl val="0"/>
      </c:catAx>
      <c:valAx>
        <c:axId val="127947520"/>
        <c:scaling>
          <c:orientation val="minMax"/>
        </c:scaling>
        <c:delete val="0"/>
        <c:axPos val="l"/>
        <c:majorGridlines/>
        <c:numFmt formatCode="#,##0" sourceLinked="1"/>
        <c:majorTickMark val="out"/>
        <c:minorTickMark val="none"/>
        <c:tickLblPos val="nextTo"/>
        <c:txPr>
          <a:bodyPr rot="-60000000" spcFirstLastPara="0" vertOverflow="ellipsis" vert="horz" wrap="square" anchor="ctr" anchorCtr="1"/>
          <a:lstStyle/>
          <a:p>
            <a:pPr>
              <a:defRPr lang="ru-RU" sz="1000" b="0" i="0" u="none" strike="noStrike" kern="1200" baseline="0">
                <a:solidFill>
                  <a:schemeClr val="tx1"/>
                </a:solidFill>
                <a:latin typeface="Liberation Serif" panose="02020603050405020304" pitchFamily="18" charset="0"/>
                <a:ea typeface="Liberation Serif" panose="02020603050405020304" pitchFamily="18" charset="0"/>
                <a:cs typeface="Liberation Serif" panose="02020603050405020304" pitchFamily="18" charset="0"/>
              </a:defRPr>
            </a:pPr>
            <a:endParaRPr lang="ru-RU"/>
          </a:p>
        </c:txPr>
        <c:crossAx val="127945728"/>
        <c:crosses val="autoZero"/>
        <c:crossBetween val="between"/>
      </c:valAx>
      <c:spPr>
        <a:noFill/>
        <a:ln>
          <a:noFill/>
        </a:ln>
        <a:effectLst/>
      </c:spPr>
    </c:plotArea>
    <c:legend>
      <c:legendPos val="r"/>
      <c:layout>
        <c:manualLayout>
          <c:xMode val="edge"/>
          <c:yMode val="edge"/>
          <c:x val="0.62996584553083701"/>
          <c:y val="8.8485337377972498E-2"/>
          <c:w val="0.33191621753154499"/>
          <c:h val="0.818876405037121"/>
        </c:manualLayout>
      </c:layout>
      <c:overlay val="0"/>
      <c:txPr>
        <a:bodyPr rot="0" spcFirstLastPara="0" vertOverflow="ellipsis" vert="horz" wrap="square" anchor="ctr" anchorCtr="1"/>
        <a:lstStyle/>
        <a:p>
          <a:pPr>
            <a:defRPr lang="ru-RU" sz="900" b="0" i="0" u="none" strike="noStrike" kern="1200" baseline="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defRPr>
          </a:pPr>
          <a:endParaRPr lang="ru-RU"/>
        </a:p>
      </c:txPr>
    </c:legend>
    <c:plotVisOnly val="1"/>
    <c:dispBlanksAs val="gap"/>
    <c:showDLblsOverMax val="0"/>
  </c:chart>
  <c:txPr>
    <a:bodyPr/>
    <a:lstStyle/>
    <a:p>
      <a:pPr>
        <a:defRPr lang="ru-RU" sz="1800">
          <a:latin typeface="Times New Roman" panose="02020603050405020304" pitchFamily="18" charset="0"/>
          <a:cs typeface="Times New Roman" panose="02020603050405020304" pitchFamily="18" charset="0"/>
        </a:defRPr>
      </a:pPr>
      <a:endParaRPr lang="ru-RU"/>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334175832314906E-2"/>
          <c:y val="8.4350531100409201E-2"/>
          <c:w val="0.54626556411427496"/>
          <c:h val="0.73207204030470197"/>
        </c:manualLayout>
      </c:layout>
      <c:barChart>
        <c:barDir val="col"/>
        <c:grouping val="clustered"/>
        <c:varyColors val="0"/>
        <c:ser>
          <c:idx val="0"/>
          <c:order val="0"/>
          <c:tx>
            <c:strRef>
              <c:f>Лист1!$B$1</c:f>
              <c:strCache>
                <c:ptCount val="1"/>
                <c:pt idx="0">
                  <c:v>Сельское хозяйство</c:v>
                </c:pt>
              </c:strCache>
            </c:strRef>
          </c:tx>
          <c:invertIfNegative val="0"/>
          <c:cat>
            <c:strRef>
              <c:f>Лист1!$A$2:$A$6</c:f>
              <c:strCache>
                <c:ptCount val="5"/>
                <c:pt idx="0">
                  <c:v>2022 год</c:v>
                </c:pt>
                <c:pt idx="1">
                  <c:v>2023 год</c:v>
                </c:pt>
                <c:pt idx="2">
                  <c:v>2024 год</c:v>
                </c:pt>
                <c:pt idx="3">
                  <c:v>2025 год</c:v>
                </c:pt>
                <c:pt idx="4">
                  <c:v>2026 год</c:v>
                </c:pt>
              </c:strCache>
            </c:strRef>
          </c:cat>
          <c:val>
            <c:numRef>
              <c:f>Лист1!$B$2:$B$6</c:f>
              <c:numCache>
                <c:formatCode>#\ ##0.0</c:formatCode>
                <c:ptCount val="5"/>
                <c:pt idx="0" formatCode="General">
                  <c:v>611.79999999999995</c:v>
                </c:pt>
                <c:pt idx="1">
                  <c:v>634.9</c:v>
                </c:pt>
                <c:pt idx="2" formatCode="General">
                  <c:v>909.1</c:v>
                </c:pt>
                <c:pt idx="3" formatCode="General">
                  <c:v>909.1</c:v>
                </c:pt>
                <c:pt idx="4" formatCode="General">
                  <c:v>589.1</c:v>
                </c:pt>
              </c:numCache>
            </c:numRef>
          </c:val>
          <c:extLst>
            <c:ext xmlns:c16="http://schemas.microsoft.com/office/drawing/2014/chart" uri="{C3380CC4-5D6E-409C-BE32-E72D297353CC}">
              <c16:uniqueId val="{00000000-7129-4972-B244-627F3FDA906C}"/>
            </c:ext>
          </c:extLst>
        </c:ser>
        <c:ser>
          <c:idx val="1"/>
          <c:order val="1"/>
          <c:tx>
            <c:strRef>
              <c:f>Лист1!$C$1</c:f>
              <c:strCache>
                <c:ptCount val="1"/>
                <c:pt idx="0">
                  <c:v>Транспорт</c:v>
                </c:pt>
              </c:strCache>
            </c:strRef>
          </c:tx>
          <c:invertIfNegative val="0"/>
          <c:cat>
            <c:strRef>
              <c:f>Лист1!$A$2:$A$6</c:f>
              <c:strCache>
                <c:ptCount val="5"/>
                <c:pt idx="0">
                  <c:v>2022 год</c:v>
                </c:pt>
                <c:pt idx="1">
                  <c:v>2023 год</c:v>
                </c:pt>
                <c:pt idx="2">
                  <c:v>2024 год</c:v>
                </c:pt>
                <c:pt idx="3">
                  <c:v>2025 год</c:v>
                </c:pt>
                <c:pt idx="4">
                  <c:v>2026 год</c:v>
                </c:pt>
              </c:strCache>
            </c:strRef>
          </c:cat>
          <c:val>
            <c:numRef>
              <c:f>Лист1!$C$2:$C$6</c:f>
              <c:numCache>
                <c:formatCode>#,##0</c:formatCode>
                <c:ptCount val="5"/>
                <c:pt idx="0">
                  <c:v>7427</c:v>
                </c:pt>
                <c:pt idx="1">
                  <c:v>7817</c:v>
                </c:pt>
                <c:pt idx="2">
                  <c:v>9403</c:v>
                </c:pt>
                <c:pt idx="3">
                  <c:v>10503</c:v>
                </c:pt>
                <c:pt idx="4">
                  <c:v>11700</c:v>
                </c:pt>
              </c:numCache>
            </c:numRef>
          </c:val>
          <c:extLst>
            <c:ext xmlns:c16="http://schemas.microsoft.com/office/drawing/2014/chart" uri="{C3380CC4-5D6E-409C-BE32-E72D297353CC}">
              <c16:uniqueId val="{00000001-7129-4972-B244-627F3FDA906C}"/>
            </c:ext>
          </c:extLst>
        </c:ser>
        <c:ser>
          <c:idx val="2"/>
          <c:order val="2"/>
          <c:tx>
            <c:strRef>
              <c:f>Лист1!$D$1</c:f>
              <c:strCache>
                <c:ptCount val="1"/>
                <c:pt idx="0">
                  <c:v>Дорожное хозяйство</c:v>
                </c:pt>
              </c:strCache>
            </c:strRef>
          </c:tx>
          <c:invertIfNegative val="0"/>
          <c:cat>
            <c:strRef>
              <c:f>Лист1!$A$2:$A$6</c:f>
              <c:strCache>
                <c:ptCount val="5"/>
                <c:pt idx="0">
                  <c:v>2022 год</c:v>
                </c:pt>
                <c:pt idx="1">
                  <c:v>2023 год</c:v>
                </c:pt>
                <c:pt idx="2">
                  <c:v>2024 год</c:v>
                </c:pt>
                <c:pt idx="3">
                  <c:v>2025 год</c:v>
                </c:pt>
                <c:pt idx="4">
                  <c:v>2026 год</c:v>
                </c:pt>
              </c:strCache>
            </c:strRef>
          </c:cat>
          <c:val>
            <c:numRef>
              <c:f>Лист1!$D$2:$D$6</c:f>
              <c:numCache>
                <c:formatCode>#,##0</c:formatCode>
                <c:ptCount val="5"/>
                <c:pt idx="0">
                  <c:v>3179</c:v>
                </c:pt>
                <c:pt idx="1">
                  <c:v>67684</c:v>
                </c:pt>
                <c:pt idx="2" formatCode="#\ ##0.0">
                  <c:v>11805.1</c:v>
                </c:pt>
                <c:pt idx="3" formatCode="#\ ##0.0">
                  <c:v>22738.799999999999</c:v>
                </c:pt>
                <c:pt idx="4">
                  <c:v>10320</c:v>
                </c:pt>
              </c:numCache>
            </c:numRef>
          </c:val>
          <c:extLst>
            <c:ext xmlns:c16="http://schemas.microsoft.com/office/drawing/2014/chart" uri="{C3380CC4-5D6E-409C-BE32-E72D297353CC}">
              <c16:uniqueId val="{00000002-7129-4972-B244-627F3FDA906C}"/>
            </c:ext>
          </c:extLst>
        </c:ser>
        <c:ser>
          <c:idx val="3"/>
          <c:order val="3"/>
          <c:tx>
            <c:strRef>
              <c:f>Лист1!$E$1</c:f>
              <c:strCache>
                <c:ptCount val="1"/>
                <c:pt idx="0">
                  <c:v>Другие вопросы в области национальной экономики</c:v>
                </c:pt>
              </c:strCache>
            </c:strRef>
          </c:tx>
          <c:invertIfNegative val="0"/>
          <c:cat>
            <c:strRef>
              <c:f>Лист1!$A$2:$A$6</c:f>
              <c:strCache>
                <c:ptCount val="5"/>
                <c:pt idx="0">
                  <c:v>2022 год</c:v>
                </c:pt>
                <c:pt idx="1">
                  <c:v>2023 год</c:v>
                </c:pt>
                <c:pt idx="2">
                  <c:v>2024 год</c:v>
                </c:pt>
                <c:pt idx="3">
                  <c:v>2025 год</c:v>
                </c:pt>
                <c:pt idx="4">
                  <c:v>2026 год</c:v>
                </c:pt>
              </c:strCache>
            </c:strRef>
          </c:cat>
          <c:val>
            <c:numRef>
              <c:f>Лист1!$E$2:$E$6</c:f>
              <c:numCache>
                <c:formatCode>#,##0</c:formatCode>
                <c:ptCount val="5"/>
                <c:pt idx="0">
                  <c:v>875</c:v>
                </c:pt>
                <c:pt idx="1">
                  <c:v>1069</c:v>
                </c:pt>
                <c:pt idx="2">
                  <c:v>1136</c:v>
                </c:pt>
                <c:pt idx="3" formatCode="General">
                  <c:v>10165</c:v>
                </c:pt>
                <c:pt idx="4">
                  <c:v>1185</c:v>
                </c:pt>
              </c:numCache>
            </c:numRef>
          </c:val>
          <c:extLst>
            <c:ext xmlns:c16="http://schemas.microsoft.com/office/drawing/2014/chart" uri="{C3380CC4-5D6E-409C-BE32-E72D297353CC}">
              <c16:uniqueId val="{00000003-7129-4972-B244-627F3FDA906C}"/>
            </c:ext>
          </c:extLst>
        </c:ser>
        <c:dLbls>
          <c:showLegendKey val="0"/>
          <c:showVal val="0"/>
          <c:showCatName val="0"/>
          <c:showSerName val="0"/>
          <c:showPercent val="0"/>
          <c:showBubbleSize val="0"/>
        </c:dLbls>
        <c:gapWidth val="150"/>
        <c:axId val="128185088"/>
        <c:axId val="128186624"/>
      </c:barChart>
      <c:catAx>
        <c:axId val="128185088"/>
        <c:scaling>
          <c:orientation val="minMax"/>
        </c:scaling>
        <c:delete val="0"/>
        <c:axPos val="b"/>
        <c:numFmt formatCode="General" sourceLinked="0"/>
        <c:majorTickMark val="out"/>
        <c:minorTickMark val="none"/>
        <c:tickLblPos val="nextTo"/>
        <c:txPr>
          <a:bodyPr rot="-60000000" spcFirstLastPara="0" vertOverflow="ellipsis" vert="horz" wrap="square" anchor="ctr" anchorCtr="1"/>
          <a:lstStyle/>
          <a:p>
            <a:pPr>
              <a:defRPr lang="ru-RU" sz="1000" b="0" i="0" u="none" strike="noStrike" kern="1200" baseline="0">
                <a:solidFill>
                  <a:schemeClr val="tx1"/>
                </a:solidFill>
                <a:latin typeface="Liberation Serif" panose="02020603050405020304" pitchFamily="18" charset="0"/>
                <a:ea typeface="Liberation Serif" panose="02020603050405020304" pitchFamily="18" charset="0"/>
                <a:cs typeface="Liberation Serif" panose="02020603050405020304" pitchFamily="18" charset="0"/>
              </a:defRPr>
            </a:pPr>
            <a:endParaRPr lang="ru-RU"/>
          </a:p>
        </c:txPr>
        <c:crossAx val="128186624"/>
        <c:crosses val="autoZero"/>
        <c:auto val="1"/>
        <c:lblAlgn val="ctr"/>
        <c:lblOffset val="100"/>
        <c:noMultiLvlLbl val="0"/>
      </c:catAx>
      <c:valAx>
        <c:axId val="128186624"/>
        <c:scaling>
          <c:orientation val="minMax"/>
        </c:scaling>
        <c:delete val="0"/>
        <c:axPos val="l"/>
        <c:majorGridlines/>
        <c:numFmt formatCode="General" sourceLinked="1"/>
        <c:majorTickMark val="out"/>
        <c:minorTickMark val="none"/>
        <c:tickLblPos val="nextTo"/>
        <c:txPr>
          <a:bodyPr rot="-60000000" spcFirstLastPara="0" vertOverflow="ellipsis" vert="horz" wrap="square" anchor="ctr" anchorCtr="1"/>
          <a:lstStyle/>
          <a:p>
            <a:pPr>
              <a:defRPr lang="ru-RU" sz="1000" b="0" i="0" u="none" strike="noStrike" kern="1200" baseline="0">
                <a:solidFill>
                  <a:schemeClr val="tx1"/>
                </a:solidFill>
                <a:latin typeface="Liberation Serif" panose="02020603050405020304" pitchFamily="18" charset="0"/>
                <a:ea typeface="Liberation Serif" panose="02020603050405020304" pitchFamily="18" charset="0"/>
                <a:cs typeface="Liberation Serif" panose="02020603050405020304" pitchFamily="18" charset="0"/>
              </a:defRPr>
            </a:pPr>
            <a:endParaRPr lang="ru-RU"/>
          </a:p>
        </c:txPr>
        <c:crossAx val="128185088"/>
        <c:crosses val="autoZero"/>
        <c:crossBetween val="between"/>
      </c:valAx>
      <c:spPr>
        <a:noFill/>
        <a:ln>
          <a:noFill/>
        </a:ln>
        <a:effectLst/>
      </c:spPr>
    </c:plotArea>
    <c:legend>
      <c:legendPos val="r"/>
      <c:layout>
        <c:manualLayout>
          <c:xMode val="edge"/>
          <c:yMode val="edge"/>
          <c:x val="0.616676560436208"/>
          <c:y val="4.2476198183720497E-2"/>
          <c:w val="0.36118427941117698"/>
          <c:h val="0.85664394777391994"/>
        </c:manualLayout>
      </c:layout>
      <c:overlay val="0"/>
      <c:txPr>
        <a:bodyPr rot="0" spcFirstLastPara="0" vertOverflow="ellipsis" vert="horz" wrap="square" anchor="ctr" anchorCtr="1"/>
        <a:lstStyle/>
        <a:p>
          <a:pPr>
            <a:defRPr lang="ru-RU" sz="1200" b="0" i="0" u="none" strike="noStrike" kern="1200" baseline="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defRPr>
          </a:pPr>
          <a:endParaRPr lang="ru-RU"/>
        </a:p>
      </c:txPr>
    </c:legend>
    <c:plotVisOnly val="1"/>
    <c:dispBlanksAs val="gap"/>
    <c:showDLblsOverMax val="0"/>
  </c:chart>
  <c:txPr>
    <a:bodyPr/>
    <a:lstStyle/>
    <a:p>
      <a:pPr>
        <a:defRPr lang="ru-RU" sz="1800">
          <a:latin typeface="Times New Roman" panose="02020603050405020304" pitchFamily="18" charset="0"/>
          <a:cs typeface="Times New Roman" panose="02020603050405020304" pitchFamily="18" charset="0"/>
        </a:defRPr>
      </a:pPr>
      <a:endParaRPr lang="ru-RU"/>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14"/>
    </mc:Choice>
    <mc:Fallback>
      <c:style val="14"/>
    </mc:Fallback>
  </mc:AlternateContent>
  <c:chart>
    <c:autoTitleDeleted val="1"/>
    <c:plotArea>
      <c:layout>
        <c:manualLayout>
          <c:layoutTarget val="inner"/>
          <c:xMode val="edge"/>
          <c:yMode val="edge"/>
          <c:x val="5.7168930818386601E-2"/>
          <c:y val="8.4350531100409201E-2"/>
          <c:w val="0.64098240627584702"/>
          <c:h val="0.73207204030470197"/>
        </c:manualLayout>
      </c:layout>
      <c:lineChart>
        <c:grouping val="standard"/>
        <c:varyColors val="0"/>
        <c:ser>
          <c:idx val="0"/>
          <c:order val="0"/>
          <c:tx>
            <c:strRef>
              <c:f>Лист1!$B$1</c:f>
              <c:strCache>
                <c:ptCount val="1"/>
                <c:pt idx="0">
                  <c:v>Коммунальное хозяйство</c:v>
                </c:pt>
              </c:strCache>
            </c:strRef>
          </c:tx>
          <c:cat>
            <c:strRef>
              <c:f>Лист1!$A$2:$A$6</c:f>
              <c:strCache>
                <c:ptCount val="5"/>
                <c:pt idx="0">
                  <c:v>2022 год</c:v>
                </c:pt>
                <c:pt idx="1">
                  <c:v>2023 год</c:v>
                </c:pt>
                <c:pt idx="2">
                  <c:v>2024 год</c:v>
                </c:pt>
                <c:pt idx="3">
                  <c:v>2025 год</c:v>
                </c:pt>
                <c:pt idx="4">
                  <c:v>2026 год</c:v>
                </c:pt>
              </c:strCache>
            </c:strRef>
          </c:cat>
          <c:val>
            <c:numRef>
              <c:f>Лист1!$B$2:$B$6</c:f>
              <c:numCache>
                <c:formatCode>General</c:formatCode>
                <c:ptCount val="5"/>
                <c:pt idx="0" formatCode="#,##0.00">
                  <c:v>3882.3</c:v>
                </c:pt>
                <c:pt idx="2">
                  <c:v>66</c:v>
                </c:pt>
                <c:pt idx="3">
                  <c:v>62</c:v>
                </c:pt>
                <c:pt idx="4">
                  <c:v>62</c:v>
                </c:pt>
              </c:numCache>
            </c:numRef>
          </c:val>
          <c:smooth val="0"/>
          <c:extLst>
            <c:ext xmlns:c16="http://schemas.microsoft.com/office/drawing/2014/chart" uri="{C3380CC4-5D6E-409C-BE32-E72D297353CC}">
              <c16:uniqueId val="{00000000-02D1-47A5-B199-142F9DAB0B20}"/>
            </c:ext>
          </c:extLst>
        </c:ser>
        <c:ser>
          <c:idx val="1"/>
          <c:order val="1"/>
          <c:tx>
            <c:strRef>
              <c:f>Лист1!$C$1</c:f>
              <c:strCache>
                <c:ptCount val="1"/>
                <c:pt idx="0">
                  <c:v>Благоустройство</c:v>
                </c:pt>
              </c:strCache>
            </c:strRef>
          </c:tx>
          <c:cat>
            <c:strRef>
              <c:f>Лист1!$A$2:$A$6</c:f>
              <c:strCache>
                <c:ptCount val="5"/>
                <c:pt idx="0">
                  <c:v>2022 год</c:v>
                </c:pt>
                <c:pt idx="1">
                  <c:v>2023 год</c:v>
                </c:pt>
                <c:pt idx="2">
                  <c:v>2024 год</c:v>
                </c:pt>
                <c:pt idx="3">
                  <c:v>2025 год</c:v>
                </c:pt>
                <c:pt idx="4">
                  <c:v>2026 год</c:v>
                </c:pt>
              </c:strCache>
            </c:strRef>
          </c:cat>
          <c:val>
            <c:numRef>
              <c:f>Лист1!$C$2:$C$6</c:f>
              <c:numCache>
                <c:formatCode>#,##0</c:formatCode>
                <c:ptCount val="5"/>
                <c:pt idx="0">
                  <c:v>3854</c:v>
                </c:pt>
                <c:pt idx="1">
                  <c:v>4915</c:v>
                </c:pt>
                <c:pt idx="2">
                  <c:v>5604</c:v>
                </c:pt>
                <c:pt idx="3">
                  <c:v>600</c:v>
                </c:pt>
                <c:pt idx="4">
                  <c:v>7810</c:v>
                </c:pt>
              </c:numCache>
            </c:numRef>
          </c:val>
          <c:smooth val="0"/>
          <c:extLst>
            <c:ext xmlns:c16="http://schemas.microsoft.com/office/drawing/2014/chart" uri="{C3380CC4-5D6E-409C-BE32-E72D297353CC}">
              <c16:uniqueId val="{00000001-02D1-47A5-B199-142F9DAB0B20}"/>
            </c:ext>
          </c:extLst>
        </c:ser>
        <c:ser>
          <c:idx val="2"/>
          <c:order val="2"/>
          <c:tx>
            <c:strRef>
              <c:f>Лист1!$D$1</c:f>
              <c:strCache>
                <c:ptCount val="1"/>
                <c:pt idx="0">
                  <c:v>Другие вопросы в области жилищно-коммунального хозяйства</c:v>
                </c:pt>
              </c:strCache>
            </c:strRef>
          </c:tx>
          <c:marker>
            <c:spPr>
              <a:solidFill>
                <a:schemeClr val="accent4">
                  <a:lumMod val="50000"/>
                </a:schemeClr>
              </a:solidFill>
            </c:spPr>
          </c:marker>
          <c:cat>
            <c:strRef>
              <c:f>Лист1!$A$2:$A$6</c:f>
              <c:strCache>
                <c:ptCount val="5"/>
                <c:pt idx="0">
                  <c:v>2022 год</c:v>
                </c:pt>
                <c:pt idx="1">
                  <c:v>2023 год</c:v>
                </c:pt>
                <c:pt idx="2">
                  <c:v>2024 год</c:v>
                </c:pt>
                <c:pt idx="3">
                  <c:v>2025 год</c:v>
                </c:pt>
                <c:pt idx="4">
                  <c:v>2026 год</c:v>
                </c:pt>
              </c:strCache>
            </c:strRef>
          </c:cat>
          <c:val>
            <c:numRef>
              <c:f>Лист1!$D$2:$D$6</c:f>
              <c:numCache>
                <c:formatCode>#,##0</c:formatCode>
                <c:ptCount val="5"/>
                <c:pt idx="0" formatCode="General">
                  <c:v>35</c:v>
                </c:pt>
                <c:pt idx="1">
                  <c:v>27235</c:v>
                </c:pt>
              </c:numCache>
            </c:numRef>
          </c:val>
          <c:smooth val="0"/>
          <c:extLst>
            <c:ext xmlns:c16="http://schemas.microsoft.com/office/drawing/2014/chart" uri="{C3380CC4-5D6E-409C-BE32-E72D297353CC}">
              <c16:uniqueId val="{00000002-02D1-47A5-B199-142F9DAB0B20}"/>
            </c:ext>
          </c:extLst>
        </c:ser>
        <c:dLbls>
          <c:showLegendKey val="0"/>
          <c:showVal val="0"/>
          <c:showCatName val="0"/>
          <c:showSerName val="0"/>
          <c:showPercent val="0"/>
          <c:showBubbleSize val="0"/>
        </c:dLbls>
        <c:marker val="1"/>
        <c:smooth val="0"/>
        <c:axId val="128189568"/>
        <c:axId val="128191488"/>
      </c:lineChart>
      <c:catAx>
        <c:axId val="128189568"/>
        <c:scaling>
          <c:orientation val="minMax"/>
        </c:scaling>
        <c:delete val="0"/>
        <c:axPos val="b"/>
        <c:numFmt formatCode="General" sourceLinked="0"/>
        <c:majorTickMark val="out"/>
        <c:minorTickMark val="none"/>
        <c:tickLblPos val="nextTo"/>
        <c:txPr>
          <a:bodyPr rot="-60000000" spcFirstLastPara="0" vertOverflow="ellipsis" vert="horz" wrap="square" anchor="ctr" anchorCtr="1"/>
          <a:lstStyle/>
          <a:p>
            <a:pPr>
              <a:defRPr lang="ru-RU" sz="1000" b="0" i="0" u="none" strike="noStrike" kern="1200" baseline="0">
                <a:solidFill>
                  <a:schemeClr val="tx1"/>
                </a:solidFill>
                <a:latin typeface="Liberation Serif" panose="02020603050405020304" pitchFamily="18" charset="0"/>
                <a:ea typeface="Liberation Serif" panose="02020603050405020304" pitchFamily="18" charset="0"/>
                <a:cs typeface="Liberation Serif" panose="02020603050405020304" pitchFamily="18" charset="0"/>
              </a:defRPr>
            </a:pPr>
            <a:endParaRPr lang="ru-RU"/>
          </a:p>
        </c:txPr>
        <c:crossAx val="128191488"/>
        <c:crosses val="autoZero"/>
        <c:auto val="1"/>
        <c:lblAlgn val="ctr"/>
        <c:lblOffset val="100"/>
        <c:noMultiLvlLbl val="0"/>
      </c:catAx>
      <c:valAx>
        <c:axId val="128191488"/>
        <c:scaling>
          <c:orientation val="minMax"/>
        </c:scaling>
        <c:delete val="0"/>
        <c:axPos val="l"/>
        <c:majorGridlines/>
        <c:numFmt formatCode="#,##0.00" sourceLinked="1"/>
        <c:majorTickMark val="out"/>
        <c:minorTickMark val="none"/>
        <c:tickLblPos val="nextTo"/>
        <c:txPr>
          <a:bodyPr rot="-60000000" spcFirstLastPara="0" vertOverflow="ellipsis" vert="horz" wrap="square" anchor="ctr" anchorCtr="1"/>
          <a:lstStyle/>
          <a:p>
            <a:pPr>
              <a:defRPr lang="ru-RU" sz="1000" b="0" i="0" u="none" strike="noStrike" kern="1200" baseline="0">
                <a:solidFill>
                  <a:schemeClr val="tx1"/>
                </a:solidFill>
                <a:latin typeface="Liberation Serif" panose="02020603050405020304" pitchFamily="18" charset="0"/>
                <a:ea typeface="Liberation Serif" panose="02020603050405020304" pitchFamily="18" charset="0"/>
                <a:cs typeface="Liberation Serif" panose="02020603050405020304" pitchFamily="18" charset="0"/>
              </a:defRPr>
            </a:pPr>
            <a:endParaRPr lang="ru-RU"/>
          </a:p>
        </c:txPr>
        <c:crossAx val="128189568"/>
        <c:crosses val="autoZero"/>
        <c:crossBetween val="between"/>
      </c:valAx>
    </c:plotArea>
    <c:legend>
      <c:legendPos val="r"/>
      <c:layout>
        <c:manualLayout>
          <c:xMode val="edge"/>
          <c:yMode val="edge"/>
          <c:x val="0.70962983622693498"/>
          <c:y val="6.5480647077860901E-2"/>
          <c:w val="0.27581262745426699"/>
          <c:h val="0.74983818223095999"/>
        </c:manualLayout>
      </c:layout>
      <c:overlay val="0"/>
      <c:txPr>
        <a:bodyPr rot="0" spcFirstLastPara="0" vertOverflow="ellipsis" vert="horz" wrap="square" anchor="ctr" anchorCtr="1"/>
        <a:lstStyle/>
        <a:p>
          <a:pPr>
            <a:defRPr lang="ru-RU" sz="1200" b="0" i="0" u="none" strike="noStrike" kern="1200" baseline="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defRPr>
          </a:pPr>
          <a:endParaRPr lang="ru-RU"/>
        </a:p>
      </c:txPr>
    </c:legend>
    <c:plotVisOnly val="1"/>
    <c:dispBlanksAs val="gap"/>
    <c:showDLblsOverMax val="0"/>
  </c:chart>
  <c:txPr>
    <a:bodyPr/>
    <a:lstStyle/>
    <a:p>
      <a:pPr>
        <a:defRPr lang="ru-RU" sz="1800"/>
      </a:pPr>
      <a:endParaRPr lang="ru-RU"/>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46530118052697"/>
          <c:y val="7.2592860052587097E-2"/>
          <c:w val="0.54626556411427496"/>
          <c:h val="0.73207204030470197"/>
        </c:manualLayout>
      </c:layout>
      <c:lineChart>
        <c:grouping val="standard"/>
        <c:varyColors val="0"/>
        <c:ser>
          <c:idx val="0"/>
          <c:order val="0"/>
          <c:tx>
            <c:strRef>
              <c:f>Лист1!$B$1</c:f>
              <c:strCache>
                <c:ptCount val="1"/>
                <c:pt idx="0">
                  <c:v>Образование</c:v>
                </c:pt>
              </c:strCache>
            </c:strRef>
          </c:tx>
          <c:cat>
            <c:numRef>
              <c:f>Лист1!$A$2:$A$6</c:f>
              <c:numCache>
                <c:formatCode>General</c:formatCode>
                <c:ptCount val="5"/>
                <c:pt idx="0">
                  <c:v>2022</c:v>
                </c:pt>
                <c:pt idx="1">
                  <c:v>2023</c:v>
                </c:pt>
                <c:pt idx="2">
                  <c:v>2024</c:v>
                </c:pt>
                <c:pt idx="3">
                  <c:v>2025</c:v>
                </c:pt>
                <c:pt idx="4">
                  <c:v>2026</c:v>
                </c:pt>
              </c:numCache>
            </c:numRef>
          </c:cat>
          <c:val>
            <c:numRef>
              <c:f>Лист1!$B$2:$B$6</c:f>
              <c:numCache>
                <c:formatCode>#,##0</c:formatCode>
                <c:ptCount val="5"/>
                <c:pt idx="0" formatCode="#\ ##0.0">
                  <c:v>510318.1</c:v>
                </c:pt>
                <c:pt idx="1">
                  <c:v>552608</c:v>
                </c:pt>
                <c:pt idx="2" formatCode="#\ ##0.0">
                  <c:v>694447.6</c:v>
                </c:pt>
                <c:pt idx="3" formatCode="#\ ##0.0">
                  <c:v>700510.6</c:v>
                </c:pt>
                <c:pt idx="4">
                  <c:v>707063</c:v>
                </c:pt>
              </c:numCache>
            </c:numRef>
          </c:val>
          <c:smooth val="0"/>
          <c:extLst>
            <c:ext xmlns:c16="http://schemas.microsoft.com/office/drawing/2014/chart" uri="{C3380CC4-5D6E-409C-BE32-E72D297353CC}">
              <c16:uniqueId val="{00000000-B595-44A1-8E86-D1077DD81B65}"/>
            </c:ext>
          </c:extLst>
        </c:ser>
        <c:dLbls>
          <c:showLegendKey val="0"/>
          <c:showVal val="0"/>
          <c:showCatName val="0"/>
          <c:showSerName val="0"/>
          <c:showPercent val="0"/>
          <c:showBubbleSize val="0"/>
        </c:dLbls>
        <c:marker val="1"/>
        <c:smooth val="0"/>
        <c:axId val="128727296"/>
        <c:axId val="128757760"/>
      </c:lineChart>
      <c:catAx>
        <c:axId val="128727296"/>
        <c:scaling>
          <c:orientation val="minMax"/>
        </c:scaling>
        <c:delete val="0"/>
        <c:axPos val="b"/>
        <c:numFmt formatCode="General" sourceLinked="1"/>
        <c:majorTickMark val="out"/>
        <c:minorTickMark val="none"/>
        <c:tickLblPos val="nextTo"/>
        <c:txPr>
          <a:bodyPr rot="-60000000" spcFirstLastPara="0" vertOverflow="ellipsis" vert="horz" wrap="square" anchor="ctr" anchorCtr="1"/>
          <a:lstStyle/>
          <a:p>
            <a:pPr>
              <a:defRPr lang="ru-RU" sz="1000" b="0" i="0" u="none" strike="noStrike" kern="1200" baseline="0">
                <a:solidFill>
                  <a:schemeClr val="tx1"/>
                </a:solidFill>
                <a:latin typeface="Liberation Serif" panose="02020603050405020304" pitchFamily="18" charset="0"/>
                <a:ea typeface="Liberation Serif" panose="02020603050405020304" pitchFamily="18" charset="0"/>
                <a:cs typeface="Liberation Serif" panose="02020603050405020304" pitchFamily="18" charset="0"/>
              </a:defRPr>
            </a:pPr>
            <a:endParaRPr lang="ru-RU"/>
          </a:p>
        </c:txPr>
        <c:crossAx val="128757760"/>
        <c:crosses val="autoZero"/>
        <c:auto val="1"/>
        <c:lblAlgn val="ctr"/>
        <c:lblOffset val="100"/>
        <c:noMultiLvlLbl val="0"/>
      </c:catAx>
      <c:valAx>
        <c:axId val="128757760"/>
        <c:scaling>
          <c:orientation val="minMax"/>
        </c:scaling>
        <c:delete val="0"/>
        <c:axPos val="l"/>
        <c:majorGridlines/>
        <c:numFmt formatCode="#\ ##0.0" sourceLinked="1"/>
        <c:majorTickMark val="out"/>
        <c:minorTickMark val="none"/>
        <c:tickLblPos val="nextTo"/>
        <c:txPr>
          <a:bodyPr rot="-60000000" spcFirstLastPara="0" vertOverflow="ellipsis" vert="horz" wrap="square" anchor="ctr" anchorCtr="1"/>
          <a:lstStyle/>
          <a:p>
            <a:pPr>
              <a:defRPr lang="ru-RU" sz="1000" b="0" i="0" u="none" strike="noStrike" kern="1200" baseline="0">
                <a:solidFill>
                  <a:schemeClr val="tx1"/>
                </a:solidFill>
                <a:latin typeface="Liberation Serif" panose="02020603050405020304" pitchFamily="18" charset="0"/>
                <a:ea typeface="Liberation Serif" panose="02020603050405020304" pitchFamily="18" charset="0"/>
                <a:cs typeface="Liberation Serif" panose="02020603050405020304" pitchFamily="18" charset="0"/>
              </a:defRPr>
            </a:pPr>
            <a:endParaRPr lang="ru-RU"/>
          </a:p>
        </c:txPr>
        <c:crossAx val="128727296"/>
        <c:crosses val="autoZero"/>
        <c:crossBetween val="between"/>
      </c:valAx>
    </c:plotArea>
    <c:plotVisOnly val="1"/>
    <c:dispBlanksAs val="gap"/>
    <c:showDLblsOverMax val="0"/>
  </c:chart>
  <c:txPr>
    <a:bodyPr/>
    <a:lstStyle/>
    <a:p>
      <a:pPr>
        <a:defRPr lang="ru-RU" sz="1800">
          <a:latin typeface="Times New Roman" panose="02020603050405020304" pitchFamily="18" charset="0"/>
          <a:cs typeface="Times New Roman" panose="02020603050405020304" pitchFamily="18" charset="0"/>
        </a:defRPr>
      </a:pPr>
      <a:endParaRPr lang="ru-RU"/>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46530118052697"/>
          <c:y val="7.2592860052587097E-2"/>
          <c:w val="0.54626556411427496"/>
          <c:h val="0.73207204030470197"/>
        </c:manualLayout>
      </c:layout>
      <c:lineChart>
        <c:grouping val="standard"/>
        <c:varyColors val="0"/>
        <c:ser>
          <c:idx val="0"/>
          <c:order val="0"/>
          <c:tx>
            <c:strRef>
              <c:f>Лист1!$B$1</c:f>
              <c:strCache>
                <c:ptCount val="1"/>
                <c:pt idx="0">
                  <c:v>Образование</c:v>
                </c:pt>
              </c:strCache>
            </c:strRef>
          </c:tx>
          <c:cat>
            <c:numRef>
              <c:f>Лист1!$A$2:$A$6</c:f>
              <c:numCache>
                <c:formatCode>General</c:formatCode>
                <c:ptCount val="5"/>
                <c:pt idx="0">
                  <c:v>2022</c:v>
                </c:pt>
                <c:pt idx="1">
                  <c:v>2023</c:v>
                </c:pt>
                <c:pt idx="2">
                  <c:v>2024</c:v>
                </c:pt>
                <c:pt idx="3">
                  <c:v>2025</c:v>
                </c:pt>
                <c:pt idx="4">
                  <c:v>2026</c:v>
                </c:pt>
              </c:numCache>
            </c:numRef>
          </c:cat>
          <c:val>
            <c:numRef>
              <c:f>Лист1!$B$2:$B$6</c:f>
              <c:numCache>
                <c:formatCode>#,##0</c:formatCode>
                <c:ptCount val="5"/>
                <c:pt idx="0">
                  <c:v>10334</c:v>
                </c:pt>
                <c:pt idx="1">
                  <c:v>10537</c:v>
                </c:pt>
                <c:pt idx="2" formatCode="#\ ##0.0">
                  <c:v>15244.2</c:v>
                </c:pt>
                <c:pt idx="3" formatCode="#\ ##0.0">
                  <c:v>15448.5</c:v>
                </c:pt>
                <c:pt idx="4">
                  <c:v>14783</c:v>
                </c:pt>
              </c:numCache>
            </c:numRef>
          </c:val>
          <c:smooth val="0"/>
          <c:extLst>
            <c:ext xmlns:c16="http://schemas.microsoft.com/office/drawing/2014/chart" uri="{C3380CC4-5D6E-409C-BE32-E72D297353CC}">
              <c16:uniqueId val="{00000000-E7EC-4965-8E98-88A0809A5074}"/>
            </c:ext>
          </c:extLst>
        </c:ser>
        <c:dLbls>
          <c:showLegendKey val="0"/>
          <c:showVal val="0"/>
          <c:showCatName val="0"/>
          <c:showSerName val="0"/>
          <c:showPercent val="0"/>
          <c:showBubbleSize val="0"/>
        </c:dLbls>
        <c:marker val="1"/>
        <c:smooth val="0"/>
        <c:axId val="128727296"/>
        <c:axId val="128757760"/>
      </c:lineChart>
      <c:catAx>
        <c:axId val="128727296"/>
        <c:scaling>
          <c:orientation val="minMax"/>
        </c:scaling>
        <c:delete val="0"/>
        <c:axPos val="b"/>
        <c:numFmt formatCode="General" sourceLinked="1"/>
        <c:majorTickMark val="out"/>
        <c:minorTickMark val="none"/>
        <c:tickLblPos val="nextTo"/>
        <c:txPr>
          <a:bodyPr rot="-60000000" spcFirstLastPara="0" vertOverflow="ellipsis" vert="horz" wrap="square" anchor="ctr" anchorCtr="1"/>
          <a:lstStyle/>
          <a:p>
            <a:pPr>
              <a:defRPr lang="ru-RU" sz="1000" b="0" i="0" u="none" strike="noStrike" kern="1200" baseline="0">
                <a:solidFill>
                  <a:schemeClr val="tx1"/>
                </a:solidFill>
                <a:latin typeface="Liberation Serif" panose="02020603050405020304" pitchFamily="18" charset="0"/>
                <a:ea typeface="Liberation Serif" panose="02020603050405020304" pitchFamily="18" charset="0"/>
                <a:cs typeface="Liberation Serif" panose="02020603050405020304" pitchFamily="18" charset="0"/>
              </a:defRPr>
            </a:pPr>
            <a:endParaRPr lang="ru-RU"/>
          </a:p>
        </c:txPr>
        <c:crossAx val="128757760"/>
        <c:crosses val="autoZero"/>
        <c:auto val="1"/>
        <c:lblAlgn val="ctr"/>
        <c:lblOffset val="100"/>
        <c:noMultiLvlLbl val="0"/>
      </c:catAx>
      <c:valAx>
        <c:axId val="128757760"/>
        <c:scaling>
          <c:orientation val="minMax"/>
        </c:scaling>
        <c:delete val="0"/>
        <c:axPos val="l"/>
        <c:majorGridlines/>
        <c:numFmt formatCode="#,##0" sourceLinked="1"/>
        <c:majorTickMark val="out"/>
        <c:minorTickMark val="none"/>
        <c:tickLblPos val="nextTo"/>
        <c:txPr>
          <a:bodyPr rot="-60000000" spcFirstLastPara="0" vertOverflow="ellipsis" vert="horz" wrap="square" anchor="ctr" anchorCtr="1"/>
          <a:lstStyle/>
          <a:p>
            <a:pPr>
              <a:defRPr lang="ru-RU" sz="1000" b="0" i="0" u="none" strike="noStrike" kern="1200" baseline="0">
                <a:solidFill>
                  <a:schemeClr val="tx1"/>
                </a:solidFill>
                <a:latin typeface="Liberation Serif" panose="02020603050405020304" pitchFamily="18" charset="0"/>
                <a:ea typeface="Liberation Serif" panose="02020603050405020304" pitchFamily="18" charset="0"/>
                <a:cs typeface="Liberation Serif" panose="02020603050405020304" pitchFamily="18" charset="0"/>
              </a:defRPr>
            </a:pPr>
            <a:endParaRPr lang="ru-RU"/>
          </a:p>
        </c:txPr>
        <c:crossAx val="128727296"/>
        <c:crosses val="autoZero"/>
        <c:crossBetween val="between"/>
      </c:valAx>
    </c:plotArea>
    <c:plotVisOnly val="1"/>
    <c:dispBlanksAs val="gap"/>
    <c:showDLblsOverMax val="0"/>
  </c:chart>
  <c:txPr>
    <a:bodyPr/>
    <a:lstStyle/>
    <a:p>
      <a:pPr>
        <a:defRPr lang="ru-RU" sz="1800">
          <a:latin typeface="Times New Roman" panose="02020603050405020304" pitchFamily="18" charset="0"/>
          <a:cs typeface="Times New Roman" panose="02020603050405020304" pitchFamily="18" charset="0"/>
        </a:defRPr>
      </a:pPr>
      <a:endParaRPr lang="ru-RU"/>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82500721122732"/>
          <c:y val="6.6511288017806494E-2"/>
          <c:w val="0.54626556411427496"/>
          <c:h val="0.73207204030470197"/>
        </c:manualLayout>
      </c:layout>
      <c:areaChart>
        <c:grouping val="stacked"/>
        <c:varyColors val="0"/>
        <c:ser>
          <c:idx val="0"/>
          <c:order val="0"/>
          <c:tx>
            <c:strRef>
              <c:f>Лист1!$B$1</c:f>
              <c:strCache>
                <c:ptCount val="1"/>
                <c:pt idx="0">
                  <c:v>Социальное обеспечение населения j,tcgtxtybt yfctktybz</c:v>
                </c:pt>
              </c:strCache>
            </c:strRef>
          </c:tx>
          <c:cat>
            <c:numRef>
              <c:f>Лист1!$A$2:$A$6</c:f>
              <c:numCache>
                <c:formatCode>General</c:formatCode>
                <c:ptCount val="5"/>
                <c:pt idx="0">
                  <c:v>2022</c:v>
                </c:pt>
                <c:pt idx="1">
                  <c:v>2023</c:v>
                </c:pt>
                <c:pt idx="2">
                  <c:v>2024</c:v>
                </c:pt>
                <c:pt idx="3">
                  <c:v>2025</c:v>
                </c:pt>
                <c:pt idx="4">
                  <c:v>2026</c:v>
                </c:pt>
              </c:numCache>
            </c:numRef>
          </c:cat>
          <c:val>
            <c:numRef>
              <c:f>Лист1!$B$2:$B$6</c:f>
              <c:numCache>
                <c:formatCode>#\ ##0.0</c:formatCode>
                <c:ptCount val="5"/>
                <c:pt idx="0">
                  <c:v>81812.600000000006</c:v>
                </c:pt>
                <c:pt idx="1">
                  <c:v>83531.7</c:v>
                </c:pt>
                <c:pt idx="2">
                  <c:v>86548.2</c:v>
                </c:pt>
                <c:pt idx="3">
                  <c:v>89913.600000000006</c:v>
                </c:pt>
                <c:pt idx="4" formatCode="#,##0.00">
                  <c:v>92198.7</c:v>
                </c:pt>
              </c:numCache>
            </c:numRef>
          </c:val>
          <c:extLst>
            <c:ext xmlns:c16="http://schemas.microsoft.com/office/drawing/2014/chart" uri="{C3380CC4-5D6E-409C-BE32-E72D297353CC}">
              <c16:uniqueId val="{00000000-EB86-4994-AAC1-F2A3EC46CDD3}"/>
            </c:ext>
          </c:extLst>
        </c:ser>
        <c:ser>
          <c:idx val="1"/>
          <c:order val="1"/>
          <c:tx>
            <c:strRef>
              <c:f>Лист1!$C$1</c:f>
              <c:strCache>
                <c:ptCount val="1"/>
                <c:pt idx="0">
                  <c:v>Другие вопросы в области социальной политики</c:v>
                </c:pt>
              </c:strCache>
            </c:strRef>
          </c:tx>
          <c:spPr>
            <a:solidFill>
              <a:schemeClr val="accent1">
                <a:lumMod val="40000"/>
                <a:lumOff val="60000"/>
              </a:schemeClr>
            </a:solidFill>
          </c:spPr>
          <c:cat>
            <c:numRef>
              <c:f>Лист1!$A$2:$A$6</c:f>
              <c:numCache>
                <c:formatCode>General</c:formatCode>
                <c:ptCount val="5"/>
                <c:pt idx="0">
                  <c:v>2022</c:v>
                </c:pt>
                <c:pt idx="1">
                  <c:v>2023</c:v>
                </c:pt>
                <c:pt idx="2">
                  <c:v>2024</c:v>
                </c:pt>
                <c:pt idx="3">
                  <c:v>2025</c:v>
                </c:pt>
                <c:pt idx="4">
                  <c:v>2026</c:v>
                </c:pt>
              </c:numCache>
            </c:numRef>
          </c:cat>
          <c:val>
            <c:numRef>
              <c:f>Лист1!$C$2:$C$6</c:f>
              <c:numCache>
                <c:formatCode>#\ ##0.0</c:formatCode>
                <c:ptCount val="5"/>
                <c:pt idx="0">
                  <c:v>7551.4</c:v>
                </c:pt>
                <c:pt idx="1">
                  <c:v>7900</c:v>
                </c:pt>
                <c:pt idx="2">
                  <c:v>7993.4</c:v>
                </c:pt>
                <c:pt idx="3">
                  <c:v>8104.8</c:v>
                </c:pt>
                <c:pt idx="4" formatCode="#,##0.00">
                  <c:v>8226.9</c:v>
                </c:pt>
              </c:numCache>
            </c:numRef>
          </c:val>
          <c:extLst>
            <c:ext xmlns:c16="http://schemas.microsoft.com/office/drawing/2014/chart" uri="{C3380CC4-5D6E-409C-BE32-E72D297353CC}">
              <c16:uniqueId val="{00000001-EB86-4994-AAC1-F2A3EC46CDD3}"/>
            </c:ext>
          </c:extLst>
        </c:ser>
        <c:ser>
          <c:idx val="2"/>
          <c:order val="2"/>
          <c:tx>
            <c:strRef>
              <c:f>Лист1!$D$1</c:f>
              <c:strCache>
                <c:ptCount val="1"/>
                <c:pt idx="0">
                  <c:v>Охрана семьи и детства</c:v>
                </c:pt>
              </c:strCache>
            </c:strRef>
          </c:tx>
          <c:spPr>
            <a:solidFill>
              <a:srgbClr val="C00000"/>
            </a:solidFill>
            <a:ln w="25400">
              <a:noFill/>
            </a:ln>
          </c:spPr>
          <c:cat>
            <c:numRef>
              <c:f>Лист1!$A$2:$A$6</c:f>
              <c:numCache>
                <c:formatCode>General</c:formatCode>
                <c:ptCount val="5"/>
                <c:pt idx="0">
                  <c:v>2022</c:v>
                </c:pt>
                <c:pt idx="1">
                  <c:v>2023</c:v>
                </c:pt>
                <c:pt idx="2">
                  <c:v>2024</c:v>
                </c:pt>
                <c:pt idx="3">
                  <c:v>2025</c:v>
                </c:pt>
                <c:pt idx="4">
                  <c:v>2026</c:v>
                </c:pt>
              </c:numCache>
            </c:numRef>
          </c:cat>
          <c:val>
            <c:numRef>
              <c:f>Лист1!$D$2:$D$6</c:f>
              <c:numCache>
                <c:formatCode>General</c:formatCode>
                <c:ptCount val="5"/>
                <c:pt idx="2">
                  <c:v>1000</c:v>
                </c:pt>
              </c:numCache>
            </c:numRef>
          </c:val>
          <c:extLst>
            <c:ext xmlns:c16="http://schemas.microsoft.com/office/drawing/2014/chart" uri="{C3380CC4-5D6E-409C-BE32-E72D297353CC}">
              <c16:uniqueId val="{00000002-EB86-4994-AAC1-F2A3EC46CDD3}"/>
            </c:ext>
          </c:extLst>
        </c:ser>
        <c:dLbls>
          <c:showLegendKey val="0"/>
          <c:showVal val="0"/>
          <c:showCatName val="0"/>
          <c:showSerName val="0"/>
          <c:showPercent val="0"/>
          <c:showBubbleSize val="0"/>
        </c:dLbls>
        <c:axId val="128989824"/>
        <c:axId val="128991616"/>
      </c:areaChart>
      <c:catAx>
        <c:axId val="128989824"/>
        <c:scaling>
          <c:orientation val="minMax"/>
        </c:scaling>
        <c:delete val="0"/>
        <c:axPos val="b"/>
        <c:numFmt formatCode="General" sourceLinked="1"/>
        <c:majorTickMark val="out"/>
        <c:minorTickMark val="none"/>
        <c:tickLblPos val="nextTo"/>
        <c:txPr>
          <a:bodyPr rot="-60000000" spcFirstLastPara="0" vertOverflow="ellipsis" vert="horz" wrap="square" anchor="ctr" anchorCtr="1"/>
          <a:lstStyle/>
          <a:p>
            <a:pPr>
              <a:defRPr lang="ru-RU" sz="1000" b="0" i="0" u="none" strike="noStrike" kern="1200" baseline="0">
                <a:solidFill>
                  <a:schemeClr val="tx1"/>
                </a:solidFill>
                <a:latin typeface="Liberation Serif" panose="02020603050405020304" pitchFamily="18" charset="0"/>
                <a:ea typeface="Liberation Serif" panose="02020603050405020304" pitchFamily="18" charset="0"/>
                <a:cs typeface="Liberation Serif" panose="02020603050405020304" pitchFamily="18" charset="0"/>
              </a:defRPr>
            </a:pPr>
            <a:endParaRPr lang="ru-RU"/>
          </a:p>
        </c:txPr>
        <c:crossAx val="128991616"/>
        <c:crosses val="autoZero"/>
        <c:auto val="1"/>
        <c:lblAlgn val="ctr"/>
        <c:lblOffset val="100"/>
        <c:noMultiLvlLbl val="0"/>
      </c:catAx>
      <c:valAx>
        <c:axId val="128991616"/>
        <c:scaling>
          <c:orientation val="minMax"/>
        </c:scaling>
        <c:delete val="0"/>
        <c:axPos val="l"/>
        <c:majorGridlines/>
        <c:numFmt formatCode="#\ ##0.0" sourceLinked="1"/>
        <c:majorTickMark val="out"/>
        <c:minorTickMark val="none"/>
        <c:tickLblPos val="nextTo"/>
        <c:txPr>
          <a:bodyPr rot="-60000000" spcFirstLastPara="0" vertOverflow="ellipsis" vert="horz" wrap="square" anchor="ctr" anchorCtr="1"/>
          <a:lstStyle/>
          <a:p>
            <a:pPr>
              <a:defRPr lang="ru-RU" sz="1000" b="0" i="0" u="none" strike="noStrike" kern="1200" baseline="0">
                <a:solidFill>
                  <a:schemeClr val="tx1"/>
                </a:solidFill>
                <a:latin typeface="Liberation Serif" panose="02020603050405020304" pitchFamily="18" charset="0"/>
                <a:ea typeface="Liberation Serif" panose="02020603050405020304" pitchFamily="18" charset="0"/>
                <a:cs typeface="Liberation Serif" panose="02020603050405020304" pitchFamily="18" charset="0"/>
              </a:defRPr>
            </a:pPr>
            <a:endParaRPr lang="ru-RU"/>
          </a:p>
        </c:txPr>
        <c:crossAx val="128989824"/>
        <c:crosses val="autoZero"/>
        <c:crossBetween val="midCat"/>
      </c:valAx>
    </c:plotArea>
    <c:plotVisOnly val="1"/>
    <c:dispBlanksAs val="zero"/>
    <c:showDLblsOverMax val="0"/>
  </c:chart>
  <c:txPr>
    <a:bodyPr/>
    <a:lstStyle/>
    <a:p>
      <a:pPr>
        <a:defRPr lang="ru-RU" sz="1000">
          <a:latin typeface="Times New Roman" panose="02020603050405020304" pitchFamily="18" charset="0"/>
          <a:cs typeface="Times New Roman" panose="02020603050405020304" pitchFamily="18" charset="0"/>
        </a:defRPr>
      </a:pPr>
      <a:endParaRPr lang="ru-RU"/>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82500721122732"/>
          <c:y val="6.6511288017806494E-2"/>
          <c:w val="0.54626556411427496"/>
          <c:h val="0.73207204030470197"/>
        </c:manualLayout>
      </c:layout>
      <c:lineChart>
        <c:grouping val="standard"/>
        <c:varyColors val="0"/>
        <c:ser>
          <c:idx val="0"/>
          <c:order val="0"/>
          <c:tx>
            <c:strRef>
              <c:f>Лист1!$B$1</c:f>
              <c:strCache>
                <c:ptCount val="1"/>
                <c:pt idx="0">
                  <c:v>Физическая культура</c:v>
                </c:pt>
              </c:strCache>
            </c:strRef>
          </c:tx>
          <c:spPr>
            <a:ln w="25400" cap="rnd" cmpd="sng" algn="ctr">
              <a:solidFill>
                <a:schemeClr val="accent1"/>
              </a:solidFill>
              <a:prstDash val="solid"/>
              <a:round/>
            </a:ln>
          </c:spPr>
          <c:cat>
            <c:numRef>
              <c:f>Лист1!$A$2:$A$6</c:f>
              <c:numCache>
                <c:formatCode>General</c:formatCode>
                <c:ptCount val="5"/>
                <c:pt idx="0">
                  <c:v>2022</c:v>
                </c:pt>
                <c:pt idx="1">
                  <c:v>2023</c:v>
                </c:pt>
                <c:pt idx="2">
                  <c:v>2024</c:v>
                </c:pt>
                <c:pt idx="3">
                  <c:v>2025</c:v>
                </c:pt>
                <c:pt idx="4">
                  <c:v>2026</c:v>
                </c:pt>
              </c:numCache>
            </c:numRef>
          </c:cat>
          <c:val>
            <c:numRef>
              <c:f>Лист1!$B$2:$B$6</c:f>
              <c:numCache>
                <c:formatCode>#\ ##0.0</c:formatCode>
                <c:ptCount val="5"/>
                <c:pt idx="0" formatCode="#,##0">
                  <c:v>1000</c:v>
                </c:pt>
                <c:pt idx="1">
                  <c:v>1753.2</c:v>
                </c:pt>
                <c:pt idx="2">
                  <c:v>21983.1</c:v>
                </c:pt>
                <c:pt idx="3" formatCode="#,##0">
                  <c:v>19792</c:v>
                </c:pt>
                <c:pt idx="4">
                  <c:v>18970.599999999999</c:v>
                </c:pt>
              </c:numCache>
            </c:numRef>
          </c:val>
          <c:smooth val="0"/>
          <c:extLst>
            <c:ext xmlns:c16="http://schemas.microsoft.com/office/drawing/2014/chart" uri="{C3380CC4-5D6E-409C-BE32-E72D297353CC}">
              <c16:uniqueId val="{00000000-056C-4467-B706-5355D170CCDD}"/>
            </c:ext>
          </c:extLst>
        </c:ser>
        <c:ser>
          <c:idx val="1"/>
          <c:order val="1"/>
          <c:tx>
            <c:strRef>
              <c:f>Лист1!$C$1</c:f>
              <c:strCache>
                <c:ptCount val="1"/>
                <c:pt idx="0">
                  <c:v>Столбец1</c:v>
                </c:pt>
              </c:strCache>
            </c:strRef>
          </c:tx>
          <c:spPr>
            <a:ln w="28575" cap="rnd" cmpd="sng" algn="ctr">
              <a:solidFill>
                <a:schemeClr val="accent5">
                  <a:lumMod val="75000"/>
                </a:schemeClr>
              </a:solidFill>
              <a:prstDash val="solid"/>
              <a:round/>
            </a:ln>
          </c:spPr>
          <c:marker>
            <c:spPr>
              <a:solidFill>
                <a:schemeClr val="accent3">
                  <a:lumMod val="75000"/>
                </a:schemeClr>
              </a:solidFill>
              <a:ln w="9525" cap="rnd" cmpd="sng" algn="ctr">
                <a:solidFill>
                  <a:schemeClr val="accent5">
                    <a:lumMod val="75000"/>
                  </a:schemeClr>
                </a:solidFill>
                <a:prstDash val="solid"/>
                <a:round/>
              </a:ln>
            </c:spPr>
          </c:marker>
          <c:cat>
            <c:numRef>
              <c:f>Лист1!$A$2:$A$6</c:f>
              <c:numCache>
                <c:formatCode>General</c:formatCode>
                <c:ptCount val="5"/>
                <c:pt idx="0">
                  <c:v>2022</c:v>
                </c:pt>
                <c:pt idx="1">
                  <c:v>2023</c:v>
                </c:pt>
                <c:pt idx="2">
                  <c:v>2024</c:v>
                </c:pt>
                <c:pt idx="3">
                  <c:v>2025</c:v>
                </c:pt>
                <c:pt idx="4">
                  <c:v>2026</c:v>
                </c:pt>
              </c:numCache>
            </c:numRef>
          </c:cat>
          <c:val>
            <c:numRef>
              <c:f>Лист1!$C$2:$C$6</c:f>
              <c:numCache>
                <c:formatCode>General</c:formatCode>
                <c:ptCount val="5"/>
                <c:pt idx="2" formatCode="#,##0">
                  <c:v>2291</c:v>
                </c:pt>
                <c:pt idx="3" formatCode="#,##0">
                  <c:v>2291</c:v>
                </c:pt>
                <c:pt idx="4" formatCode="#,##0">
                  <c:v>2291</c:v>
                </c:pt>
              </c:numCache>
            </c:numRef>
          </c:val>
          <c:smooth val="0"/>
          <c:extLst>
            <c:ext xmlns:c16="http://schemas.microsoft.com/office/drawing/2014/chart" uri="{C3380CC4-5D6E-409C-BE32-E72D297353CC}">
              <c16:uniqueId val="{00000001-056C-4467-B706-5355D170CCDD}"/>
            </c:ext>
          </c:extLst>
        </c:ser>
        <c:dLbls>
          <c:showLegendKey val="0"/>
          <c:showVal val="0"/>
          <c:showCatName val="0"/>
          <c:showSerName val="0"/>
          <c:showPercent val="0"/>
          <c:showBubbleSize val="0"/>
        </c:dLbls>
        <c:marker val="1"/>
        <c:smooth val="0"/>
        <c:axId val="129382272"/>
        <c:axId val="129383808"/>
      </c:lineChart>
      <c:catAx>
        <c:axId val="129382272"/>
        <c:scaling>
          <c:orientation val="minMax"/>
        </c:scaling>
        <c:delete val="0"/>
        <c:axPos val="t"/>
        <c:numFmt formatCode="General" sourceLinked="1"/>
        <c:majorTickMark val="out"/>
        <c:minorTickMark val="none"/>
        <c:tickLblPos val="nextTo"/>
        <c:txPr>
          <a:bodyPr rot="-60000000" spcFirstLastPara="0" vertOverflow="ellipsis" vert="horz" wrap="square" anchor="ctr" anchorCtr="1"/>
          <a:lstStyle/>
          <a:p>
            <a:pPr>
              <a:defRPr lang="ru-RU" sz="1000" b="0" i="0" u="none" strike="noStrike" kern="1200" baseline="0">
                <a:solidFill>
                  <a:schemeClr val="tx1"/>
                </a:solidFill>
                <a:latin typeface="Liberation Serif" panose="02020603050405020304" pitchFamily="18" charset="0"/>
                <a:ea typeface="Liberation Serif" panose="02020603050405020304" pitchFamily="18" charset="0"/>
                <a:cs typeface="Liberation Serif" panose="02020603050405020304" pitchFamily="18" charset="0"/>
              </a:defRPr>
            </a:pPr>
            <a:endParaRPr lang="ru-RU"/>
          </a:p>
        </c:txPr>
        <c:crossAx val="129383808"/>
        <c:crosses val="max"/>
        <c:auto val="1"/>
        <c:lblAlgn val="ctr"/>
        <c:lblOffset val="100"/>
        <c:noMultiLvlLbl val="0"/>
      </c:catAx>
      <c:valAx>
        <c:axId val="129383808"/>
        <c:scaling>
          <c:orientation val="minMax"/>
        </c:scaling>
        <c:delete val="0"/>
        <c:axPos val="l"/>
        <c:majorGridlines/>
        <c:numFmt formatCode="#,##0" sourceLinked="1"/>
        <c:majorTickMark val="out"/>
        <c:minorTickMark val="none"/>
        <c:tickLblPos val="nextTo"/>
        <c:txPr>
          <a:bodyPr rot="-60000000" spcFirstLastPara="0" vertOverflow="ellipsis" vert="horz" wrap="square" anchor="ctr" anchorCtr="1"/>
          <a:lstStyle/>
          <a:p>
            <a:pPr>
              <a:defRPr lang="ru-RU" sz="1000" b="0" i="0" u="none" strike="noStrike" kern="1200" baseline="0">
                <a:solidFill>
                  <a:schemeClr val="tx1"/>
                </a:solidFill>
                <a:latin typeface="Liberation Serif" panose="02020603050405020304" pitchFamily="18" charset="0"/>
                <a:ea typeface="Liberation Serif" panose="02020603050405020304" pitchFamily="18" charset="0"/>
                <a:cs typeface="Liberation Serif" panose="02020603050405020304" pitchFamily="18" charset="0"/>
              </a:defRPr>
            </a:pPr>
            <a:endParaRPr lang="ru-RU"/>
          </a:p>
        </c:txPr>
        <c:crossAx val="129382272"/>
        <c:crosses val="autoZero"/>
        <c:crossBetween val="between"/>
      </c:valAx>
      <c:spPr>
        <a:noFill/>
        <a:ln>
          <a:noFill/>
        </a:ln>
        <a:effectLst/>
      </c:spPr>
    </c:plotArea>
    <c:plotVisOnly val="1"/>
    <c:dispBlanksAs val="zero"/>
    <c:showDLblsOverMax val="0"/>
  </c:chart>
  <c:txPr>
    <a:bodyPr/>
    <a:lstStyle/>
    <a:p>
      <a:pPr>
        <a:defRPr lang="ru-RU" sz="1000">
          <a:latin typeface="Times New Roman" panose="02020603050405020304" pitchFamily="18" charset="0"/>
          <a:cs typeface="Times New Roman" panose="02020603050405020304" pitchFamily="18" charset="0"/>
        </a:defRPr>
      </a:pPr>
      <a:endParaRPr lang="ru-RU"/>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24"/>
    </mc:Choice>
    <mc:Fallback>
      <c:style val="24"/>
    </mc:Fallback>
  </mc:AlternateContent>
  <c:chart>
    <c:autoTitleDeleted val="1"/>
    <c:plotArea>
      <c:layout>
        <c:manualLayout>
          <c:layoutTarget val="inner"/>
          <c:xMode val="edge"/>
          <c:yMode val="edge"/>
          <c:x val="6.3701126829529206E-2"/>
          <c:y val="0.122691681600595"/>
          <c:w val="0.54626556411427496"/>
          <c:h val="0.73207204030470197"/>
        </c:manualLayout>
      </c:layout>
      <c:barChart>
        <c:barDir val="col"/>
        <c:grouping val="clustered"/>
        <c:varyColors val="0"/>
        <c:ser>
          <c:idx val="0"/>
          <c:order val="0"/>
          <c:tx>
            <c:strRef>
              <c:f>Лист1!$B$1</c:f>
              <c:strCache>
                <c:ptCount val="1"/>
                <c:pt idx="0">
                  <c:v>Дотация на выравнивание бюджетной обеспеченности субъектов РФ и муниципальных образований</c:v>
                </c:pt>
              </c:strCache>
            </c:strRef>
          </c:tx>
          <c:invertIfNegative val="0"/>
          <c:cat>
            <c:strRef>
              <c:f>Лист1!$A$2:$A$6</c:f>
              <c:strCache>
                <c:ptCount val="5"/>
                <c:pt idx="0">
                  <c:v>2022 год</c:v>
                </c:pt>
                <c:pt idx="1">
                  <c:v>2023 год</c:v>
                </c:pt>
                <c:pt idx="2">
                  <c:v>2024 год</c:v>
                </c:pt>
                <c:pt idx="3">
                  <c:v>2025 год</c:v>
                </c:pt>
                <c:pt idx="4">
                  <c:v>2026 год</c:v>
                </c:pt>
              </c:strCache>
            </c:strRef>
          </c:cat>
          <c:val>
            <c:numRef>
              <c:f>Лист1!$B$2:$B$6</c:f>
              <c:numCache>
                <c:formatCode>#,##0</c:formatCode>
                <c:ptCount val="5"/>
                <c:pt idx="0" formatCode="#\ ##0.0">
                  <c:v>42319.1</c:v>
                </c:pt>
                <c:pt idx="1">
                  <c:v>49407</c:v>
                </c:pt>
                <c:pt idx="2">
                  <c:v>51335</c:v>
                </c:pt>
                <c:pt idx="3">
                  <c:v>52605</c:v>
                </c:pt>
                <c:pt idx="4">
                  <c:v>54007</c:v>
                </c:pt>
              </c:numCache>
            </c:numRef>
          </c:val>
          <c:extLst>
            <c:ext xmlns:c16="http://schemas.microsoft.com/office/drawing/2014/chart" uri="{C3380CC4-5D6E-409C-BE32-E72D297353CC}">
              <c16:uniqueId val="{00000000-722D-44E7-8D4A-E0EE1ED974BF}"/>
            </c:ext>
          </c:extLst>
        </c:ser>
        <c:ser>
          <c:idx val="1"/>
          <c:order val="1"/>
          <c:tx>
            <c:strRef>
              <c:f>Лист1!$C$1</c:f>
              <c:strCache>
                <c:ptCount val="1"/>
                <c:pt idx="0">
                  <c:v>Прочие межбюджетные трансферты общего характера</c:v>
                </c:pt>
              </c:strCache>
            </c:strRef>
          </c:tx>
          <c:invertIfNegative val="0"/>
          <c:cat>
            <c:strRef>
              <c:f>Лист1!$A$2:$A$6</c:f>
              <c:strCache>
                <c:ptCount val="5"/>
                <c:pt idx="0">
                  <c:v>2022 год</c:v>
                </c:pt>
                <c:pt idx="1">
                  <c:v>2023 год</c:v>
                </c:pt>
                <c:pt idx="2">
                  <c:v>2024 год</c:v>
                </c:pt>
                <c:pt idx="3">
                  <c:v>2025 год</c:v>
                </c:pt>
                <c:pt idx="4">
                  <c:v>2026 год</c:v>
                </c:pt>
              </c:strCache>
            </c:strRef>
          </c:cat>
          <c:val>
            <c:numRef>
              <c:f>Лист1!$C$2:$C$6</c:f>
              <c:numCache>
                <c:formatCode>#,##0</c:formatCode>
                <c:ptCount val="5"/>
                <c:pt idx="0" formatCode="#\ ##0.0">
                  <c:v>224613.9</c:v>
                </c:pt>
                <c:pt idx="1">
                  <c:v>189793</c:v>
                </c:pt>
                <c:pt idx="2">
                  <c:v>392413</c:v>
                </c:pt>
                <c:pt idx="3">
                  <c:v>363272</c:v>
                </c:pt>
                <c:pt idx="4">
                  <c:v>359141</c:v>
                </c:pt>
              </c:numCache>
            </c:numRef>
          </c:val>
          <c:extLst>
            <c:ext xmlns:c16="http://schemas.microsoft.com/office/drawing/2014/chart" uri="{C3380CC4-5D6E-409C-BE32-E72D297353CC}">
              <c16:uniqueId val="{00000001-722D-44E7-8D4A-E0EE1ED974BF}"/>
            </c:ext>
          </c:extLst>
        </c:ser>
        <c:dLbls>
          <c:showLegendKey val="0"/>
          <c:showVal val="0"/>
          <c:showCatName val="0"/>
          <c:showSerName val="0"/>
          <c:showPercent val="0"/>
          <c:showBubbleSize val="0"/>
        </c:dLbls>
        <c:gapWidth val="150"/>
        <c:axId val="2300928"/>
        <c:axId val="2319104"/>
      </c:barChart>
      <c:catAx>
        <c:axId val="2300928"/>
        <c:scaling>
          <c:orientation val="minMax"/>
        </c:scaling>
        <c:delete val="0"/>
        <c:axPos val="b"/>
        <c:numFmt formatCode="General" sourceLinked="0"/>
        <c:majorTickMark val="out"/>
        <c:minorTickMark val="none"/>
        <c:tickLblPos val="nextTo"/>
        <c:txPr>
          <a:bodyPr rot="-60000000" spcFirstLastPara="0" vertOverflow="ellipsis" vert="horz" wrap="square" anchor="ctr" anchorCtr="1"/>
          <a:lstStyle/>
          <a:p>
            <a:pPr>
              <a:defRPr lang="ru-RU" sz="1000" b="0" i="0" u="none" strike="noStrike" kern="1200" baseline="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defRPr>
            </a:pPr>
            <a:endParaRPr lang="ru-RU"/>
          </a:p>
        </c:txPr>
        <c:crossAx val="2319104"/>
        <c:crosses val="autoZero"/>
        <c:auto val="1"/>
        <c:lblAlgn val="ctr"/>
        <c:lblOffset val="100"/>
        <c:noMultiLvlLbl val="0"/>
      </c:catAx>
      <c:valAx>
        <c:axId val="2319104"/>
        <c:scaling>
          <c:orientation val="minMax"/>
        </c:scaling>
        <c:delete val="0"/>
        <c:axPos val="l"/>
        <c:majorGridlines/>
        <c:numFmt formatCode="#\ ##0.0" sourceLinked="1"/>
        <c:majorTickMark val="out"/>
        <c:minorTickMark val="none"/>
        <c:tickLblPos val="nextTo"/>
        <c:txPr>
          <a:bodyPr rot="-60000000" spcFirstLastPara="0" vertOverflow="ellipsis" vert="horz" wrap="square" anchor="ctr" anchorCtr="1"/>
          <a:lstStyle/>
          <a:p>
            <a:pPr>
              <a:defRPr lang="ru-RU" sz="1000" b="0" i="0" u="none" strike="noStrike" kern="1200" baseline="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defRPr>
            </a:pPr>
            <a:endParaRPr lang="ru-RU"/>
          </a:p>
        </c:txPr>
        <c:crossAx val="2300928"/>
        <c:crosses val="autoZero"/>
        <c:crossBetween val="between"/>
      </c:valAx>
      <c:spPr>
        <a:noFill/>
        <a:ln>
          <a:noFill/>
        </a:ln>
        <a:effectLst/>
      </c:spPr>
    </c:plotArea>
    <c:legend>
      <c:legendPos val="r"/>
      <c:layout>
        <c:manualLayout>
          <c:xMode val="edge"/>
          <c:yMode val="edge"/>
          <c:x val="0.64768266488909099"/>
          <c:y val="8.8485337377972706E-2"/>
          <c:w val="0.31290028423082"/>
          <c:h val="0.45198078386069701"/>
        </c:manualLayout>
      </c:layout>
      <c:overlay val="0"/>
      <c:txPr>
        <a:bodyPr rot="0" spcFirstLastPara="0" vertOverflow="ellipsis" vert="horz" wrap="square" anchor="ctr" anchorCtr="1"/>
        <a:lstStyle/>
        <a:p>
          <a:pPr>
            <a:defRPr lang="ru-RU" sz="1200" b="0" i="0" u="none" strike="noStrike" kern="1200" baseline="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defRPr>
          </a:pPr>
          <a:endParaRPr lang="ru-RU"/>
        </a:p>
      </c:txPr>
    </c:legend>
    <c:plotVisOnly val="1"/>
    <c:dispBlanksAs val="gap"/>
    <c:showDLblsOverMax val="0"/>
  </c:chart>
  <c:txPr>
    <a:bodyPr/>
    <a:lstStyle/>
    <a:p>
      <a:pPr>
        <a:defRPr lang="ru-RU" sz="1000">
          <a:latin typeface="Times New Roman" panose="02020603050405020304" pitchFamily="18" charset="0"/>
          <a:cs typeface="Times New Roman" panose="02020603050405020304" pitchFamily="18" charset="0"/>
        </a:defRPr>
      </a:pPr>
      <a:endParaRPr lang="ru-RU"/>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507577021661506E-2"/>
          <c:y val="3.0266083311602399E-2"/>
          <c:w val="0.90264931219487798"/>
          <c:h val="0.79870464269502295"/>
        </c:manualLayout>
      </c:layout>
      <c:lineChart>
        <c:grouping val="standard"/>
        <c:varyColors val="0"/>
        <c:ser>
          <c:idx val="0"/>
          <c:order val="0"/>
          <c:tx>
            <c:strRef>
              <c:f>Лист1!$B$1</c:f>
              <c:strCache>
                <c:ptCount val="1"/>
                <c:pt idx="0">
                  <c:v>Доходы</c:v>
                </c:pt>
              </c:strCache>
            </c:strRef>
          </c:tx>
          <c:spPr>
            <a:ln w="22225" cap="rnd" cmpd="sng" algn="ctr">
              <a:solidFill>
                <a:schemeClr val="accent2"/>
              </a:solidFill>
              <a:round/>
            </a:ln>
            <a:effectLst/>
          </c:spPr>
          <c:marker>
            <c:symbol val="none"/>
          </c:marker>
          <c:dLbls>
            <c:dLbl>
              <c:idx val="9"/>
              <c:layout>
                <c:manualLayout>
                  <c:x val="-3.5797252420080597E-2"/>
                  <c:y val="-4.69231883638049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B58-45BA-9798-F6768332D738}"/>
                </c:ext>
              </c:extLst>
            </c:dLbl>
            <c:dLbl>
              <c:idx val="11"/>
              <c:layout>
                <c:manualLayout>
                  <c:x val="-3.6964807945849699E-2"/>
                  <c:y val="-5.67359159350582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B58-45BA-9798-F6768332D738}"/>
                </c:ext>
              </c:extLst>
            </c:dLbl>
            <c:spPr>
              <a:noFill/>
              <a:ln>
                <a:noFill/>
              </a:ln>
              <a:effectLst/>
            </c:spPr>
            <c:txPr>
              <a:bodyPr rot="0" spcFirstLastPara="1" vertOverflow="ellipsis" vert="horz" wrap="square" lIns="38100" tIns="19050" rIns="38100" bIns="19050" anchor="ctr" anchorCtr="1">
                <a:spAutoFit/>
              </a:bodyPr>
              <a:lstStyle/>
              <a:p>
                <a:pPr>
                  <a:defRPr lang="ru-RU" sz="1000" b="0" i="0" u="none" strike="noStrike" kern="1200" baseline="0">
                    <a:solidFill>
                      <a:schemeClr val="dk1">
                        <a:lumMod val="65000"/>
                        <a:lumOff val="35000"/>
                      </a:schemeClr>
                    </a:solidFill>
                    <a:latin typeface="+mn-lt"/>
                    <a:ea typeface="+mn-ea"/>
                    <a:cs typeface="+mn-cs"/>
                  </a:defRPr>
                </a:pPr>
                <a:endParaRPr lang="ru-RU"/>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Лист1!$A$2:$A$14</c:f>
              <c:strCache>
                <c:ptCount val="13"/>
                <c:pt idx="0">
                  <c:v>2014 год (факт)</c:v>
                </c:pt>
                <c:pt idx="1">
                  <c:v>2015 год (факт)</c:v>
                </c:pt>
                <c:pt idx="2">
                  <c:v>2016 год (факт)</c:v>
                </c:pt>
                <c:pt idx="3">
                  <c:v>2017 год (факт)</c:v>
                </c:pt>
                <c:pt idx="4">
                  <c:v>2018 год (факт)</c:v>
                </c:pt>
                <c:pt idx="5">
                  <c:v>2019 год (факт)</c:v>
                </c:pt>
                <c:pt idx="6">
                  <c:v>2020 год (план)</c:v>
                </c:pt>
                <c:pt idx="7">
                  <c:v>2021 год (план)</c:v>
                </c:pt>
                <c:pt idx="8">
                  <c:v>2022 год (план)</c:v>
                </c:pt>
                <c:pt idx="9">
                  <c:v>2023 год (план)</c:v>
                </c:pt>
                <c:pt idx="10">
                  <c:v>2024 год (план)</c:v>
                </c:pt>
                <c:pt idx="11">
                  <c:v>2025 год (план)</c:v>
                </c:pt>
                <c:pt idx="12">
                  <c:v>2026 год (план)</c:v>
                </c:pt>
              </c:strCache>
            </c:strRef>
          </c:cat>
          <c:val>
            <c:numRef>
              <c:f>Лист1!$B$2:$B$14</c:f>
              <c:numCache>
                <c:formatCode>#\ ##0</c:formatCode>
                <c:ptCount val="13"/>
                <c:pt idx="0">
                  <c:v>679685.1</c:v>
                </c:pt>
                <c:pt idx="1">
                  <c:v>660987.30000000005</c:v>
                </c:pt>
                <c:pt idx="2">
                  <c:v>664647.80000000005</c:v>
                </c:pt>
                <c:pt idx="3" formatCode="#\ ##0.0">
                  <c:v>692747.8</c:v>
                </c:pt>
                <c:pt idx="4" formatCode="#\ ##0.0">
                  <c:v>755309.7</c:v>
                </c:pt>
                <c:pt idx="5" formatCode="#\ ##0.0">
                  <c:v>777860.1</c:v>
                </c:pt>
                <c:pt idx="6" formatCode="#\ ##0.0">
                  <c:v>875997.5</c:v>
                </c:pt>
                <c:pt idx="7" formatCode="#\ ##0.0">
                  <c:v>892349.7</c:v>
                </c:pt>
                <c:pt idx="8" formatCode="#\ ##0.0">
                  <c:v>979565.2</c:v>
                </c:pt>
                <c:pt idx="9" formatCode="#\ ##0.0">
                  <c:v>1103710.2</c:v>
                </c:pt>
                <c:pt idx="10" formatCode="#\ ##0.0">
                  <c:v>1426547.7</c:v>
                </c:pt>
                <c:pt idx="11">
                  <c:v>1431457</c:v>
                </c:pt>
                <c:pt idx="12" formatCode="#\ ##0.0">
                  <c:v>1454240.2</c:v>
                </c:pt>
              </c:numCache>
            </c:numRef>
          </c:val>
          <c:smooth val="0"/>
          <c:extLst>
            <c:ext xmlns:c16="http://schemas.microsoft.com/office/drawing/2014/chart" uri="{C3380CC4-5D6E-409C-BE32-E72D297353CC}">
              <c16:uniqueId val="{00000002-3B58-45BA-9798-F6768332D738}"/>
            </c:ext>
          </c:extLst>
        </c:ser>
        <c:ser>
          <c:idx val="1"/>
          <c:order val="1"/>
          <c:tx>
            <c:strRef>
              <c:f>Лист1!$C$1</c:f>
              <c:strCache>
                <c:ptCount val="1"/>
                <c:pt idx="0">
                  <c:v>Расходы</c:v>
                </c:pt>
              </c:strCache>
            </c:strRef>
          </c:tx>
          <c:spPr>
            <a:ln w="22225" cap="rnd" cmpd="sng" algn="ctr">
              <a:solidFill>
                <a:schemeClr val="accent4"/>
              </a:solidFill>
              <a:round/>
            </a:ln>
            <a:effectLst/>
          </c:spPr>
          <c:marker>
            <c:symbol val="none"/>
          </c:marker>
          <c:dLbls>
            <c:dLbl>
              <c:idx val="10"/>
              <c:layout>
                <c:manualLayout>
                  <c:x val="-3.7863825700691897E-2"/>
                  <c:y val="5.91892909918002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B58-45BA-9798-F6768332D738}"/>
                </c:ext>
              </c:extLst>
            </c:dLbl>
            <c:spPr>
              <a:noFill/>
              <a:ln>
                <a:noFill/>
              </a:ln>
              <a:effectLst/>
            </c:spPr>
            <c:txPr>
              <a:bodyPr rot="0" spcFirstLastPara="1" vertOverflow="ellipsis" vert="horz" wrap="square" lIns="38100" tIns="19050" rIns="38100" bIns="19050" anchor="ctr" anchorCtr="1">
                <a:spAutoFit/>
              </a:bodyPr>
              <a:lstStyle/>
              <a:p>
                <a:pPr>
                  <a:defRPr lang="ru-RU" sz="1000" b="0" i="0" u="none" strike="noStrike" kern="1200" baseline="0">
                    <a:solidFill>
                      <a:schemeClr val="dk1">
                        <a:lumMod val="65000"/>
                        <a:lumOff val="35000"/>
                      </a:schemeClr>
                    </a:solidFill>
                    <a:latin typeface="+mn-lt"/>
                    <a:ea typeface="+mn-ea"/>
                    <a:cs typeface="+mn-cs"/>
                  </a:defRPr>
                </a:pPr>
                <a:endParaRPr lang="ru-RU"/>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Лист1!$A$2:$A$14</c:f>
              <c:strCache>
                <c:ptCount val="13"/>
                <c:pt idx="0">
                  <c:v>2014 год (факт)</c:v>
                </c:pt>
                <c:pt idx="1">
                  <c:v>2015 год (факт)</c:v>
                </c:pt>
                <c:pt idx="2">
                  <c:v>2016 год (факт)</c:v>
                </c:pt>
                <c:pt idx="3">
                  <c:v>2017 год (факт)</c:v>
                </c:pt>
                <c:pt idx="4">
                  <c:v>2018 год (факт)</c:v>
                </c:pt>
                <c:pt idx="5">
                  <c:v>2019 год (факт)</c:v>
                </c:pt>
                <c:pt idx="6">
                  <c:v>2020 год (план)</c:v>
                </c:pt>
                <c:pt idx="7">
                  <c:v>2021 год (план)</c:v>
                </c:pt>
                <c:pt idx="8">
                  <c:v>2022 год (план)</c:v>
                </c:pt>
                <c:pt idx="9">
                  <c:v>2023 год (план)</c:v>
                </c:pt>
                <c:pt idx="10">
                  <c:v>2024 год (план)</c:v>
                </c:pt>
                <c:pt idx="11">
                  <c:v>2025 год (план)</c:v>
                </c:pt>
                <c:pt idx="12">
                  <c:v>2026 год (план)</c:v>
                </c:pt>
              </c:strCache>
            </c:strRef>
          </c:cat>
          <c:val>
            <c:numRef>
              <c:f>Лист1!$C$2:$C$14</c:f>
              <c:numCache>
                <c:formatCode>#\ ##0</c:formatCode>
                <c:ptCount val="13"/>
                <c:pt idx="0">
                  <c:v>664331.1</c:v>
                </c:pt>
                <c:pt idx="1">
                  <c:v>624611.9</c:v>
                </c:pt>
                <c:pt idx="2">
                  <c:v>662522.6</c:v>
                </c:pt>
                <c:pt idx="3" formatCode="#\ ##0.0">
                  <c:v>675554.1</c:v>
                </c:pt>
                <c:pt idx="4">
                  <c:v>744300.4</c:v>
                </c:pt>
                <c:pt idx="5" formatCode="#\ ##0.0">
                  <c:v>780154.1</c:v>
                </c:pt>
                <c:pt idx="6" formatCode="#\ ##0.0">
                  <c:v>877727.5</c:v>
                </c:pt>
                <c:pt idx="7" formatCode="#\ ##0.0">
                  <c:v>894504.7</c:v>
                </c:pt>
                <c:pt idx="8" formatCode="#\ ##0.0">
                  <c:v>981965.2</c:v>
                </c:pt>
                <c:pt idx="9" formatCode="#\ ##0.0">
                  <c:v>1104710.2</c:v>
                </c:pt>
                <c:pt idx="10" formatCode="#\ ##0.0">
                  <c:v>1426547.7</c:v>
                </c:pt>
                <c:pt idx="11">
                  <c:v>1431457</c:v>
                </c:pt>
                <c:pt idx="12" formatCode="#\ ##0.0">
                  <c:v>1454240.2</c:v>
                </c:pt>
              </c:numCache>
            </c:numRef>
          </c:val>
          <c:smooth val="0"/>
          <c:extLst>
            <c:ext xmlns:c16="http://schemas.microsoft.com/office/drawing/2014/chart" uri="{C3380CC4-5D6E-409C-BE32-E72D297353CC}">
              <c16:uniqueId val="{00000004-3B58-45BA-9798-F6768332D738}"/>
            </c:ext>
          </c:extLst>
        </c:ser>
        <c:dLbls>
          <c:showLegendKey val="0"/>
          <c:showVal val="1"/>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43205760"/>
        <c:axId val="43207296"/>
      </c:lineChart>
      <c:catAx>
        <c:axId val="43205760"/>
        <c:scaling>
          <c:orientation val="minMax"/>
        </c:scaling>
        <c:delete val="0"/>
        <c:axPos val="b"/>
        <c:numFmt formatCode="General" sourceLinked="0"/>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lang="ru-RU" sz="1195" b="0" i="0" u="none" strike="noStrike" kern="1200" spc="20" baseline="0">
                <a:solidFill>
                  <a:schemeClr val="dk1">
                    <a:lumMod val="65000"/>
                    <a:lumOff val="35000"/>
                  </a:schemeClr>
                </a:solidFill>
                <a:latin typeface="+mn-lt"/>
                <a:ea typeface="+mn-ea"/>
                <a:cs typeface="+mn-cs"/>
              </a:defRPr>
            </a:pPr>
            <a:endParaRPr lang="ru-RU"/>
          </a:p>
        </c:txPr>
        <c:crossAx val="43207296"/>
        <c:crosses val="autoZero"/>
        <c:auto val="1"/>
        <c:lblAlgn val="ctr"/>
        <c:lblOffset val="100"/>
        <c:noMultiLvlLbl val="0"/>
      </c:catAx>
      <c:valAx>
        <c:axId val="43207296"/>
        <c:scaling>
          <c:orientation val="minMax"/>
        </c:scaling>
        <c:delete val="0"/>
        <c:axPos val="l"/>
        <c:numFmt formatCode="#\ ##0" sourceLinked="1"/>
        <c:majorTickMark val="none"/>
        <c:minorTickMark val="none"/>
        <c:tickLblPos val="nextTo"/>
        <c:spPr>
          <a:noFill/>
          <a:ln>
            <a:noFill/>
          </a:ln>
          <a:effectLst/>
        </c:spPr>
        <c:txPr>
          <a:bodyPr rot="-60000000" spcFirstLastPara="1" vertOverflow="ellipsis" vert="horz" wrap="square" anchor="ctr" anchorCtr="1"/>
          <a:lstStyle/>
          <a:p>
            <a:pPr>
              <a:defRPr lang="ru-RU" sz="1195" b="0" i="0" u="none" strike="noStrike" kern="1200" spc="20" baseline="0">
                <a:solidFill>
                  <a:schemeClr val="dk1">
                    <a:lumMod val="65000"/>
                    <a:lumOff val="35000"/>
                  </a:schemeClr>
                </a:solidFill>
                <a:latin typeface="+mn-lt"/>
                <a:ea typeface="+mn-ea"/>
                <a:cs typeface="+mn-cs"/>
              </a:defRPr>
            </a:pPr>
            <a:endParaRPr lang="ru-RU"/>
          </a:p>
        </c:txPr>
        <c:crossAx val="43205760"/>
        <c:crosses val="autoZero"/>
        <c:crossBetween val="between"/>
      </c:valAx>
      <c:spPr>
        <a:gradFill>
          <a:gsLst>
            <a:gs pos="100000">
              <a:schemeClr val="lt1">
                <a:lumMod val="95000"/>
              </a:schemeClr>
            </a:gs>
            <a:gs pos="0">
              <a:schemeClr val="lt1"/>
            </a:gs>
          </a:gsLst>
          <a:lin ang="5400000" scaled="0"/>
        </a:gradFill>
        <a:ln>
          <a:noFill/>
        </a:ln>
        <a:effectLst/>
      </c:spPr>
    </c:plotArea>
    <c:legend>
      <c:legendPos val="b"/>
      <c:overlay val="0"/>
      <c:spPr>
        <a:noFill/>
        <a:ln>
          <a:noFill/>
        </a:ln>
        <a:effectLst/>
      </c:spPr>
      <c:txPr>
        <a:bodyPr rot="0" spcFirstLastPara="1" vertOverflow="ellipsis" vert="horz" wrap="square" anchor="ctr" anchorCtr="1"/>
        <a:lstStyle/>
        <a:p>
          <a:pPr>
            <a:defRPr lang="ru-RU" sz="1195" b="0" i="0" u="none" strike="noStrike" kern="1200" baseline="0">
              <a:solidFill>
                <a:schemeClr val="dk1">
                  <a:lumMod val="65000"/>
                  <a:lumOff val="35000"/>
                </a:schemeClr>
              </a:solidFill>
              <a:latin typeface="+mn-lt"/>
              <a:ea typeface="+mn-ea"/>
              <a:cs typeface="+mn-cs"/>
            </a:defRPr>
          </a:pPr>
          <a:endParaRPr lang="ru-RU"/>
        </a:p>
      </c:txPr>
    </c:legend>
    <c:plotVisOnly val="1"/>
    <c:dispBlanksAs val="gap"/>
    <c:showDLblsOverMax val="0"/>
  </c:chart>
  <c:spPr>
    <a:solidFill>
      <a:schemeClr val="lt1"/>
    </a:solidFill>
    <a:ln w="9525" cap="flat" cmpd="sng" algn="ctr">
      <a:noFill/>
      <a:round/>
    </a:ln>
    <a:effectLst/>
  </c:spPr>
  <c:txPr>
    <a:bodyPr/>
    <a:lstStyle/>
    <a:p>
      <a:pPr>
        <a:defRPr lang="ru-RU"/>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c:spPr>
    </c:floor>
    <c:sideWall>
      <c:thickness val="0"/>
      <c:spPr>
        <a:noFill/>
        <a:ln>
          <a:noFill/>
        </a:ln>
        <a:effectLst/>
      </c:spPr>
    </c:sideWall>
    <c:backWall>
      <c:thickness val="0"/>
      <c:spPr>
        <a:noFill/>
        <a:ln>
          <a:noFill/>
        </a:ln>
        <a:effectLst/>
      </c:spPr>
    </c:backWall>
    <c:plotArea>
      <c:layout>
        <c:manualLayout>
          <c:layoutTarget val="inner"/>
          <c:xMode val="edge"/>
          <c:yMode val="edge"/>
          <c:x val="1.9848219497956801E-2"/>
          <c:y val="0.141546526867628"/>
          <c:w val="0.96730881494454202"/>
          <c:h val="0.50343587785471799"/>
        </c:manualLayout>
      </c:layout>
      <c:pie3DChart>
        <c:varyColors val="1"/>
        <c:ser>
          <c:idx val="0"/>
          <c:order val="0"/>
          <c:tx>
            <c:strRef>
              <c:f>Лист1!$B$1</c:f>
              <c:strCache>
                <c:ptCount val="1"/>
                <c:pt idx="0">
                  <c:v>Столбец1</c:v>
                </c:pt>
              </c:strCache>
            </c:strRef>
          </c:tx>
          <c:dPt>
            <c:idx val="0"/>
            <c:bubble3D val="0"/>
            <c:spPr>
              <a:gradFill rotWithShape="1">
                <a:gsLst>
                  <a:gs pos="0">
                    <a:schemeClr val="accent1">
                      <a:tint val="62000"/>
                      <a:hueMod val="94000"/>
                      <a:satMod val="140000"/>
                      <a:lumMod val="110000"/>
                    </a:schemeClr>
                  </a:gs>
                  <a:gs pos="100000">
                    <a:schemeClr val="accent1">
                      <a:tint val="84000"/>
                      <a:satMod val="160000"/>
                    </a:schemeClr>
                  </a:gs>
                </a:gsLst>
                <a:lin ang="5400000" scaled="0"/>
              </a:gradFill>
              <a:ln>
                <a:noFill/>
              </a:ln>
              <a:effectLst/>
              <a:scene3d>
                <a:camera prst="orthographicFront"/>
                <a:lightRig rig="threePt" dir="t"/>
              </a:scene3d>
              <a:sp3d/>
            </c:spPr>
            <c:extLst>
              <c:ext xmlns:c16="http://schemas.microsoft.com/office/drawing/2014/chart" uri="{C3380CC4-5D6E-409C-BE32-E72D297353CC}">
                <c16:uniqueId val="{00000001-96FF-4443-9020-70227ABA0FCF}"/>
              </c:ext>
            </c:extLst>
          </c:dPt>
          <c:dPt>
            <c:idx val="1"/>
            <c:bubble3D val="0"/>
            <c:spPr>
              <a:gradFill rotWithShape="1">
                <a:gsLst>
                  <a:gs pos="0">
                    <a:schemeClr val="accent2">
                      <a:tint val="62000"/>
                      <a:hueMod val="94000"/>
                      <a:satMod val="140000"/>
                      <a:lumMod val="110000"/>
                    </a:schemeClr>
                  </a:gs>
                  <a:gs pos="100000">
                    <a:schemeClr val="accent2">
                      <a:tint val="84000"/>
                      <a:satMod val="160000"/>
                    </a:schemeClr>
                  </a:gs>
                </a:gsLst>
                <a:lin ang="5400000" scaled="0"/>
              </a:gradFill>
              <a:ln>
                <a:noFill/>
              </a:ln>
              <a:effectLst/>
              <a:scene3d>
                <a:camera prst="orthographicFront"/>
                <a:lightRig rig="threePt" dir="t"/>
              </a:scene3d>
              <a:sp3d/>
            </c:spPr>
            <c:extLst>
              <c:ext xmlns:c16="http://schemas.microsoft.com/office/drawing/2014/chart" uri="{C3380CC4-5D6E-409C-BE32-E72D297353CC}">
                <c16:uniqueId val="{00000003-96FF-4443-9020-70227ABA0FCF}"/>
              </c:ext>
            </c:extLst>
          </c:dPt>
          <c:dPt>
            <c:idx val="2"/>
            <c:bubble3D val="0"/>
            <c:spPr>
              <a:gradFill rotWithShape="1">
                <a:gsLst>
                  <a:gs pos="0">
                    <a:schemeClr val="accent3">
                      <a:tint val="62000"/>
                      <a:hueMod val="94000"/>
                      <a:satMod val="140000"/>
                      <a:lumMod val="110000"/>
                    </a:schemeClr>
                  </a:gs>
                  <a:gs pos="100000">
                    <a:schemeClr val="accent3">
                      <a:tint val="84000"/>
                      <a:satMod val="160000"/>
                    </a:schemeClr>
                  </a:gs>
                </a:gsLst>
                <a:lin ang="5400000" scaled="0"/>
              </a:gradFill>
              <a:ln>
                <a:noFill/>
              </a:ln>
              <a:effectLst/>
              <a:scene3d>
                <a:camera prst="orthographicFront"/>
                <a:lightRig rig="threePt" dir="t"/>
              </a:scene3d>
              <a:sp3d/>
            </c:spPr>
            <c:extLst>
              <c:ext xmlns:c16="http://schemas.microsoft.com/office/drawing/2014/chart" uri="{C3380CC4-5D6E-409C-BE32-E72D297353CC}">
                <c16:uniqueId val="{00000005-96FF-4443-9020-70227ABA0FCF}"/>
              </c:ext>
            </c:extLst>
          </c:dPt>
          <c:dPt>
            <c:idx val="3"/>
            <c:bubble3D val="0"/>
            <c:spPr>
              <a:gradFill rotWithShape="1">
                <a:gsLst>
                  <a:gs pos="0">
                    <a:schemeClr val="accent4">
                      <a:tint val="62000"/>
                      <a:hueMod val="94000"/>
                      <a:satMod val="140000"/>
                      <a:lumMod val="110000"/>
                    </a:schemeClr>
                  </a:gs>
                  <a:gs pos="100000">
                    <a:schemeClr val="accent4">
                      <a:tint val="84000"/>
                      <a:satMod val="160000"/>
                    </a:schemeClr>
                  </a:gs>
                </a:gsLst>
                <a:lin ang="5400000" scaled="0"/>
              </a:gradFill>
              <a:ln>
                <a:noFill/>
              </a:ln>
              <a:effectLst/>
              <a:scene3d>
                <a:camera prst="orthographicFront"/>
                <a:lightRig rig="threePt" dir="t"/>
              </a:scene3d>
              <a:sp3d/>
            </c:spPr>
            <c:extLst>
              <c:ext xmlns:c16="http://schemas.microsoft.com/office/drawing/2014/chart" uri="{C3380CC4-5D6E-409C-BE32-E72D297353CC}">
                <c16:uniqueId val="{00000007-96FF-4443-9020-70227ABA0FCF}"/>
              </c:ext>
            </c:extLst>
          </c:dPt>
          <c:dPt>
            <c:idx val="4"/>
            <c:bubble3D val="0"/>
            <c:spPr>
              <a:gradFill rotWithShape="1">
                <a:gsLst>
                  <a:gs pos="0">
                    <a:schemeClr val="accent5">
                      <a:tint val="62000"/>
                      <a:hueMod val="94000"/>
                      <a:satMod val="140000"/>
                      <a:lumMod val="110000"/>
                    </a:schemeClr>
                  </a:gs>
                  <a:gs pos="100000">
                    <a:schemeClr val="accent5">
                      <a:tint val="84000"/>
                      <a:satMod val="160000"/>
                    </a:schemeClr>
                  </a:gs>
                </a:gsLst>
                <a:lin ang="5400000" scaled="0"/>
              </a:gradFill>
              <a:ln>
                <a:noFill/>
              </a:ln>
              <a:effectLst/>
              <a:scene3d>
                <a:camera prst="orthographicFront"/>
                <a:lightRig rig="threePt" dir="t"/>
              </a:scene3d>
              <a:sp3d/>
            </c:spPr>
            <c:extLst>
              <c:ext xmlns:c16="http://schemas.microsoft.com/office/drawing/2014/chart" uri="{C3380CC4-5D6E-409C-BE32-E72D297353CC}">
                <c16:uniqueId val="{00000009-96FF-4443-9020-70227ABA0FCF}"/>
              </c:ext>
            </c:extLst>
          </c:dPt>
          <c:dPt>
            <c:idx val="5"/>
            <c:bubble3D val="0"/>
            <c:spPr>
              <a:gradFill rotWithShape="1">
                <a:gsLst>
                  <a:gs pos="0">
                    <a:schemeClr val="accent6">
                      <a:tint val="62000"/>
                      <a:hueMod val="94000"/>
                      <a:satMod val="140000"/>
                      <a:lumMod val="110000"/>
                    </a:schemeClr>
                  </a:gs>
                  <a:gs pos="100000">
                    <a:schemeClr val="accent6">
                      <a:tint val="84000"/>
                      <a:satMod val="160000"/>
                    </a:schemeClr>
                  </a:gs>
                </a:gsLst>
                <a:lin ang="5400000" scaled="0"/>
              </a:gradFill>
              <a:ln>
                <a:noFill/>
              </a:ln>
              <a:effectLst/>
              <a:scene3d>
                <a:camera prst="orthographicFront"/>
                <a:lightRig rig="threePt" dir="t"/>
              </a:scene3d>
              <a:sp3d/>
            </c:spPr>
            <c:extLst>
              <c:ext xmlns:c16="http://schemas.microsoft.com/office/drawing/2014/chart" uri="{C3380CC4-5D6E-409C-BE32-E72D297353CC}">
                <c16:uniqueId val="{0000000B-96FF-4443-9020-70227ABA0FCF}"/>
              </c:ext>
            </c:extLst>
          </c:dPt>
          <c:dPt>
            <c:idx val="6"/>
            <c:bubble3D val="0"/>
            <c:spPr>
              <a:gradFill rotWithShape="1">
                <a:gsLst>
                  <a:gs pos="0">
                    <a:schemeClr val="accent1">
                      <a:lumMod val="60000"/>
                      <a:tint val="62000"/>
                      <a:hueMod val="94000"/>
                      <a:satMod val="140000"/>
                      <a:lumMod val="110000"/>
                    </a:schemeClr>
                  </a:gs>
                  <a:gs pos="100000">
                    <a:schemeClr val="accent1">
                      <a:lumMod val="60000"/>
                      <a:tint val="84000"/>
                      <a:satMod val="160000"/>
                    </a:schemeClr>
                  </a:gs>
                </a:gsLst>
                <a:lin ang="5400000" scaled="0"/>
              </a:gradFill>
              <a:ln>
                <a:noFill/>
              </a:ln>
              <a:effectLst/>
              <a:scene3d>
                <a:camera prst="orthographicFront"/>
                <a:lightRig rig="threePt" dir="t"/>
              </a:scene3d>
              <a:sp3d/>
            </c:spPr>
            <c:extLst>
              <c:ext xmlns:c16="http://schemas.microsoft.com/office/drawing/2014/chart" uri="{C3380CC4-5D6E-409C-BE32-E72D297353CC}">
                <c16:uniqueId val="{0000000D-96FF-4443-9020-70227ABA0FCF}"/>
              </c:ext>
            </c:extLst>
          </c:dPt>
          <c:dPt>
            <c:idx val="7"/>
            <c:bubble3D val="0"/>
            <c:spPr>
              <a:gradFill rotWithShape="1">
                <a:gsLst>
                  <a:gs pos="0">
                    <a:schemeClr val="accent2">
                      <a:lumMod val="60000"/>
                      <a:tint val="62000"/>
                      <a:hueMod val="94000"/>
                      <a:satMod val="140000"/>
                      <a:lumMod val="110000"/>
                    </a:schemeClr>
                  </a:gs>
                  <a:gs pos="100000">
                    <a:schemeClr val="accent2">
                      <a:lumMod val="60000"/>
                      <a:tint val="84000"/>
                      <a:satMod val="160000"/>
                    </a:schemeClr>
                  </a:gs>
                </a:gsLst>
                <a:lin ang="5400000" scaled="0"/>
              </a:gradFill>
              <a:ln>
                <a:noFill/>
              </a:ln>
              <a:effectLst/>
              <a:scene3d>
                <a:camera prst="orthographicFront"/>
                <a:lightRig rig="threePt" dir="t"/>
              </a:scene3d>
              <a:sp3d/>
            </c:spPr>
            <c:extLst>
              <c:ext xmlns:c16="http://schemas.microsoft.com/office/drawing/2014/chart" uri="{C3380CC4-5D6E-409C-BE32-E72D297353CC}">
                <c16:uniqueId val="{0000000F-96FF-4443-9020-70227ABA0FCF}"/>
              </c:ext>
            </c:extLst>
          </c:dPt>
          <c:dLbls>
            <c:spPr>
              <a:noFill/>
              <a:ln>
                <a:noFill/>
              </a:ln>
              <a:effectLst/>
            </c:spPr>
            <c:txPr>
              <a:bodyPr rot="0" spcFirstLastPara="1" vertOverflow="ellipsis" vert="horz" wrap="square" lIns="38100" tIns="19050" rIns="38100" bIns="19050" anchor="ctr" anchorCtr="1">
                <a:spAutoFit/>
              </a:bodyPr>
              <a:lstStyle/>
              <a:p>
                <a:pPr>
                  <a:defRPr lang="ru-RU" sz="1195" b="0" i="0" u="none" strike="noStrike" kern="1200" baseline="0">
                    <a:solidFill>
                      <a:schemeClr val="tx1">
                        <a:lumMod val="65000"/>
                        <a:lumOff val="35000"/>
                      </a:schemeClr>
                    </a:solidFill>
                    <a:latin typeface="+mn-lt"/>
                    <a:ea typeface="+mn-ea"/>
                    <a:cs typeface="+mn-cs"/>
                  </a:defRPr>
                </a:pPr>
                <a:endParaRPr lang="ru-RU"/>
              </a:p>
            </c:txPr>
            <c:dLblPos val="bestFit"/>
            <c:showLegendKey val="0"/>
            <c:showVal val="1"/>
            <c:showCatName val="1"/>
            <c:showSerName val="0"/>
            <c:showPercent val="0"/>
            <c:showBubbleSize val="0"/>
            <c:showLeaderLines val="1"/>
            <c:leaderLines>
              <c:spPr>
                <a:ln w="9525" cap="rnd" cmpd="sng" algn="ctr">
                  <a:solidFill>
                    <a:schemeClr val="tx1">
                      <a:lumMod val="35000"/>
                      <a:lumOff val="65000"/>
                    </a:schemeClr>
                  </a:solidFill>
                  <a:prstDash val="solid"/>
                  <a:round/>
                </a:ln>
                <a:effectLst/>
              </c:spPr>
            </c:leaderLines>
            <c:extLst>
              <c:ext xmlns:c15="http://schemas.microsoft.com/office/drawing/2012/chart" uri="{CE6537A1-D6FC-4f65-9D91-7224C49458BB}"/>
            </c:extLst>
          </c:dLbls>
          <c:cat>
            <c:strRef>
              <c:f>Лист1!$A$2:$A$9</c:f>
              <c:strCache>
                <c:ptCount val="8"/>
                <c:pt idx="0">
                  <c:v>НДФЛ</c:v>
                </c:pt>
                <c:pt idx="1">
                  <c:v>Акцизы</c:v>
                </c:pt>
                <c:pt idx="2">
                  <c:v>Налоги на совокупный доход</c:v>
                </c:pt>
                <c:pt idx="3">
                  <c:v>Госпошлина</c:v>
                </c:pt>
                <c:pt idx="4">
                  <c:v>Доходы от пользования имущества</c:v>
                </c:pt>
                <c:pt idx="5">
                  <c:v>Доходы от оказания платных услуг</c:v>
                </c:pt>
                <c:pt idx="6">
                  <c:v>Штрафы, санкции, возмещение ущерба</c:v>
                </c:pt>
                <c:pt idx="7">
                  <c:v>Доходы от продажи материальных и нематериальных активов</c:v>
                </c:pt>
              </c:strCache>
            </c:strRef>
          </c:cat>
          <c:val>
            <c:numRef>
              <c:f>Лист1!$B$2:$B$9</c:f>
              <c:numCache>
                <c:formatCode>#,#00%</c:formatCode>
                <c:ptCount val="8"/>
                <c:pt idx="0">
                  <c:v>0.73599999999999999</c:v>
                </c:pt>
                <c:pt idx="1">
                  <c:v>1.6E-2</c:v>
                </c:pt>
                <c:pt idx="2">
                  <c:v>0.153</c:v>
                </c:pt>
                <c:pt idx="3">
                  <c:v>7.0000000000000001E-3</c:v>
                </c:pt>
                <c:pt idx="4">
                  <c:v>1.4E-2</c:v>
                </c:pt>
                <c:pt idx="5" formatCode="0%">
                  <c:v>7.0000000000000007E-2</c:v>
                </c:pt>
                <c:pt idx="6">
                  <c:v>3.0000000000000001E-3</c:v>
                </c:pt>
                <c:pt idx="7">
                  <c:v>1E-3</c:v>
                </c:pt>
              </c:numCache>
            </c:numRef>
          </c:val>
          <c:extLst>
            <c:ext xmlns:c16="http://schemas.microsoft.com/office/drawing/2014/chart" uri="{C3380CC4-5D6E-409C-BE32-E72D297353CC}">
              <c16:uniqueId val="{00000010-96FF-4443-9020-70227ABA0FCF}"/>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lang="ru-RU" sz="1195" b="0" i="0" u="none" strike="noStrike" kern="1200" baseline="0">
              <a:solidFill>
                <a:schemeClr val="tx1">
                  <a:lumMod val="50000"/>
                  <a:lumOff val="50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lang="ru-RU"/>
      </a:pPr>
      <a:endParaRPr lang="ru-RU"/>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20"/>
      <c:depthPercent val="100"/>
      <c:rAngAx val="0"/>
      <c:perspective val="10"/>
    </c:view3D>
    <c:floor>
      <c:thickness val="0"/>
      <c:spPr>
        <a:noFill/>
        <a:ln>
          <a:noFill/>
        </a:ln>
        <a:effectLst/>
      </c:spPr>
    </c:floor>
    <c:sideWall>
      <c:thickness val="0"/>
      <c:spPr>
        <a:noFill/>
        <a:ln>
          <a:noFill/>
        </a:ln>
        <a:effectLst/>
      </c:spPr>
    </c:sideWall>
    <c:backWall>
      <c:thickness val="0"/>
      <c:spPr>
        <a:noFill/>
        <a:ln>
          <a:noFill/>
        </a:ln>
        <a:effectLst/>
      </c:spPr>
    </c:backWall>
    <c:plotArea>
      <c:layout/>
      <c:pie3DChart>
        <c:varyColors val="1"/>
        <c:ser>
          <c:idx val="0"/>
          <c:order val="0"/>
          <c:tx>
            <c:strRef>
              <c:f>Лист1!$B$1</c:f>
              <c:strCache>
                <c:ptCount val="1"/>
                <c:pt idx="0">
                  <c:v>Продажи</c:v>
                </c:pt>
              </c:strCache>
            </c:strRef>
          </c:tx>
          <c:dPt>
            <c:idx val="0"/>
            <c:bubble3D val="0"/>
            <c:spPr>
              <a:solidFill>
                <a:schemeClr val="accent1"/>
              </a:solidFill>
              <a:ln>
                <a:noFill/>
              </a:ln>
              <a:effectLst>
                <a:outerShdw blurRad="254000" sx="102000" sy="102000" algn="ctr" rotWithShape="0">
                  <a:prstClr val="black">
                    <a:alpha val="20000"/>
                  </a:prstClr>
                </a:outerShdw>
              </a:effectLst>
              <a:scene3d>
                <a:camera prst="orthographicFront"/>
                <a:lightRig rig="threePt" dir="t"/>
              </a:scene3d>
              <a:sp3d/>
            </c:spPr>
            <c:extLst>
              <c:ext xmlns:c16="http://schemas.microsoft.com/office/drawing/2014/chart" uri="{C3380CC4-5D6E-409C-BE32-E72D297353CC}">
                <c16:uniqueId val="{00000001-8160-4F93-8268-D973CEDD1516}"/>
              </c:ext>
            </c:extLst>
          </c:dPt>
          <c:dPt>
            <c:idx val="1"/>
            <c:bubble3D val="0"/>
            <c:spPr>
              <a:solidFill>
                <a:schemeClr val="accent2"/>
              </a:solidFill>
              <a:ln>
                <a:noFill/>
              </a:ln>
              <a:effectLst>
                <a:outerShdw blurRad="254000" sx="102000" sy="102000" algn="ctr" rotWithShape="0">
                  <a:prstClr val="black">
                    <a:alpha val="20000"/>
                  </a:prstClr>
                </a:outerShdw>
              </a:effectLst>
              <a:scene3d>
                <a:camera prst="orthographicFront"/>
                <a:lightRig rig="threePt" dir="t"/>
              </a:scene3d>
              <a:sp3d/>
            </c:spPr>
            <c:extLst>
              <c:ext xmlns:c16="http://schemas.microsoft.com/office/drawing/2014/chart" uri="{C3380CC4-5D6E-409C-BE32-E72D297353CC}">
                <c16:uniqueId val="{00000003-8160-4F93-8268-D973CEDD1516}"/>
              </c:ext>
            </c:extLst>
          </c:dPt>
          <c:dPt>
            <c:idx val="2"/>
            <c:bubble3D val="0"/>
            <c:spPr>
              <a:solidFill>
                <a:schemeClr val="accent3"/>
              </a:solidFill>
              <a:ln>
                <a:noFill/>
              </a:ln>
              <a:effectLst>
                <a:outerShdw blurRad="254000" sx="102000" sy="102000" algn="ctr" rotWithShape="0">
                  <a:prstClr val="black">
                    <a:alpha val="20000"/>
                  </a:prstClr>
                </a:outerShdw>
              </a:effectLst>
              <a:scene3d>
                <a:camera prst="orthographicFront"/>
                <a:lightRig rig="threePt" dir="t"/>
              </a:scene3d>
              <a:sp3d/>
            </c:spPr>
            <c:extLst>
              <c:ext xmlns:c16="http://schemas.microsoft.com/office/drawing/2014/chart" uri="{C3380CC4-5D6E-409C-BE32-E72D297353CC}">
                <c16:uniqueId val="{00000005-8160-4F93-8268-D973CEDD1516}"/>
              </c:ext>
            </c:extLst>
          </c:dPt>
          <c:dPt>
            <c:idx val="3"/>
            <c:bubble3D val="0"/>
            <c:spPr>
              <a:solidFill>
                <a:schemeClr val="accent4"/>
              </a:solidFill>
              <a:ln>
                <a:noFill/>
              </a:ln>
              <a:effectLst>
                <a:outerShdw blurRad="254000" sx="102000" sy="102000" algn="ctr" rotWithShape="0">
                  <a:prstClr val="black">
                    <a:alpha val="20000"/>
                  </a:prstClr>
                </a:outerShdw>
              </a:effectLst>
              <a:scene3d>
                <a:camera prst="orthographicFront"/>
                <a:lightRig rig="threePt" dir="t"/>
              </a:scene3d>
              <a:sp3d/>
            </c:spPr>
            <c:extLst>
              <c:ext xmlns:c16="http://schemas.microsoft.com/office/drawing/2014/chart" uri="{C3380CC4-5D6E-409C-BE32-E72D297353CC}">
                <c16:uniqueId val="{00000007-8160-4F93-8268-D973CEDD1516}"/>
              </c:ext>
            </c:extLst>
          </c:dPt>
          <c:dPt>
            <c:idx val="4"/>
            <c:bubble3D val="0"/>
            <c:spPr>
              <a:solidFill>
                <a:schemeClr val="accent5"/>
              </a:solidFill>
              <a:ln>
                <a:noFill/>
              </a:ln>
              <a:effectLst>
                <a:outerShdw blurRad="254000" sx="102000" sy="102000" algn="ctr" rotWithShape="0">
                  <a:prstClr val="black">
                    <a:alpha val="20000"/>
                  </a:prstClr>
                </a:outerShdw>
              </a:effectLst>
              <a:scene3d>
                <a:camera prst="orthographicFront"/>
                <a:lightRig rig="threePt" dir="t"/>
              </a:scene3d>
              <a:sp3d/>
            </c:spPr>
            <c:extLst>
              <c:ext xmlns:c16="http://schemas.microsoft.com/office/drawing/2014/chart" uri="{C3380CC4-5D6E-409C-BE32-E72D297353CC}">
                <c16:uniqueId val="{00000009-8160-4F93-8268-D973CEDD1516}"/>
              </c:ext>
            </c:extLst>
          </c:dPt>
          <c:dPt>
            <c:idx val="5"/>
            <c:bubble3D val="0"/>
            <c:spPr>
              <a:solidFill>
                <a:schemeClr val="accent6"/>
              </a:solidFill>
              <a:ln>
                <a:noFill/>
              </a:ln>
              <a:effectLst>
                <a:outerShdw blurRad="254000" sx="102000" sy="102000" algn="ctr" rotWithShape="0">
                  <a:prstClr val="black">
                    <a:alpha val="20000"/>
                  </a:prstClr>
                </a:outerShdw>
              </a:effectLst>
              <a:scene3d>
                <a:camera prst="orthographicFront"/>
                <a:lightRig rig="threePt" dir="t"/>
              </a:scene3d>
              <a:sp3d/>
            </c:spPr>
            <c:extLst>
              <c:ext xmlns:c16="http://schemas.microsoft.com/office/drawing/2014/chart" uri="{C3380CC4-5D6E-409C-BE32-E72D297353CC}">
                <c16:uniqueId val="{0000000B-8160-4F93-8268-D973CEDD1516}"/>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a:scene3d>
                <a:camera prst="orthographicFront"/>
                <a:lightRig rig="threePt" dir="t"/>
              </a:scene3d>
              <a:sp3d/>
            </c:spPr>
            <c:extLst>
              <c:ext xmlns:c16="http://schemas.microsoft.com/office/drawing/2014/chart" uri="{C3380CC4-5D6E-409C-BE32-E72D297353CC}">
                <c16:uniqueId val="{0000000D-8160-4F93-8268-D973CEDD1516}"/>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a:scene3d>
                <a:camera prst="orthographicFront"/>
                <a:lightRig rig="threePt" dir="t"/>
              </a:scene3d>
              <a:sp3d/>
            </c:spPr>
            <c:extLst>
              <c:ext xmlns:c16="http://schemas.microsoft.com/office/drawing/2014/chart" uri="{C3380CC4-5D6E-409C-BE32-E72D297353CC}">
                <c16:uniqueId val="{0000000F-8160-4F93-8268-D973CEDD1516}"/>
              </c:ext>
            </c:extLst>
          </c:dPt>
          <c:dPt>
            <c:idx val="8"/>
            <c:bubble3D val="0"/>
            <c:spPr>
              <a:solidFill>
                <a:schemeClr val="accent3">
                  <a:lumMod val="60000"/>
                </a:schemeClr>
              </a:solidFill>
              <a:ln>
                <a:noFill/>
              </a:ln>
              <a:effectLst>
                <a:outerShdw blurRad="254000" sx="102000" sy="102000" algn="ctr" rotWithShape="0">
                  <a:prstClr val="black">
                    <a:alpha val="20000"/>
                  </a:prstClr>
                </a:outerShdw>
              </a:effectLst>
              <a:scene3d>
                <a:camera prst="orthographicFront"/>
                <a:lightRig rig="threePt" dir="t"/>
              </a:scene3d>
              <a:sp3d/>
            </c:spPr>
            <c:extLst>
              <c:ext xmlns:c16="http://schemas.microsoft.com/office/drawing/2014/chart" uri="{C3380CC4-5D6E-409C-BE32-E72D297353CC}">
                <c16:uniqueId val="{00000011-8160-4F93-8268-D973CEDD1516}"/>
              </c:ext>
            </c:extLst>
          </c:dPt>
          <c:dPt>
            <c:idx val="9"/>
            <c:bubble3D val="0"/>
            <c:spPr>
              <a:solidFill>
                <a:schemeClr val="accent4">
                  <a:lumMod val="60000"/>
                </a:schemeClr>
              </a:solidFill>
              <a:ln>
                <a:noFill/>
              </a:ln>
              <a:effectLst>
                <a:outerShdw blurRad="254000" sx="102000" sy="102000" algn="ctr" rotWithShape="0">
                  <a:prstClr val="black">
                    <a:alpha val="20000"/>
                  </a:prstClr>
                </a:outerShdw>
              </a:effectLst>
              <a:scene3d>
                <a:camera prst="orthographicFront"/>
                <a:lightRig rig="threePt" dir="t"/>
              </a:scene3d>
              <a:sp3d/>
            </c:spPr>
            <c:extLst>
              <c:ext xmlns:c16="http://schemas.microsoft.com/office/drawing/2014/chart" uri="{C3380CC4-5D6E-409C-BE32-E72D297353CC}">
                <c16:uniqueId val="{00000013-8160-4F93-8268-D973CEDD1516}"/>
              </c:ext>
            </c:extLst>
          </c:dPt>
          <c:dPt>
            <c:idx val="10"/>
            <c:bubble3D val="0"/>
            <c:spPr>
              <a:solidFill>
                <a:schemeClr val="accent5">
                  <a:lumMod val="60000"/>
                </a:schemeClr>
              </a:solidFill>
              <a:ln>
                <a:noFill/>
              </a:ln>
              <a:effectLst>
                <a:outerShdw blurRad="254000" sx="102000" sy="102000" algn="ctr" rotWithShape="0">
                  <a:prstClr val="black">
                    <a:alpha val="20000"/>
                  </a:prstClr>
                </a:outerShdw>
              </a:effectLst>
              <a:scene3d>
                <a:camera prst="orthographicFront"/>
                <a:lightRig rig="threePt" dir="t"/>
              </a:scene3d>
              <a:sp3d/>
            </c:spPr>
            <c:extLst>
              <c:ext xmlns:c16="http://schemas.microsoft.com/office/drawing/2014/chart" uri="{C3380CC4-5D6E-409C-BE32-E72D297353CC}">
                <c16:uniqueId val="{00000015-8160-4F93-8268-D973CEDD1516}"/>
              </c:ext>
            </c:extLst>
          </c:dPt>
          <c:dPt>
            <c:idx val="11"/>
            <c:bubble3D val="0"/>
            <c:spPr>
              <a:solidFill>
                <a:schemeClr val="accent6">
                  <a:lumMod val="60000"/>
                </a:schemeClr>
              </a:solidFill>
              <a:ln>
                <a:noFill/>
              </a:ln>
              <a:effectLst>
                <a:outerShdw blurRad="254000" sx="102000" sy="102000" algn="ctr" rotWithShape="0">
                  <a:prstClr val="black">
                    <a:alpha val="20000"/>
                  </a:prstClr>
                </a:outerShdw>
              </a:effectLst>
              <a:scene3d>
                <a:camera prst="orthographicFront"/>
                <a:lightRig rig="threePt" dir="t"/>
              </a:scene3d>
              <a:sp3d/>
            </c:spPr>
            <c:extLst>
              <c:ext xmlns:c16="http://schemas.microsoft.com/office/drawing/2014/chart" uri="{C3380CC4-5D6E-409C-BE32-E72D297353CC}">
                <c16:uniqueId val="{00000017-8160-4F93-8268-D973CEDD1516}"/>
              </c:ext>
            </c:extLst>
          </c:dPt>
          <c:dPt>
            <c:idx val="12"/>
            <c:bubble3D val="0"/>
            <c:spPr>
              <a:solidFill>
                <a:schemeClr val="accent1">
                  <a:lumMod val="80000"/>
                  <a:lumOff val="20000"/>
                </a:schemeClr>
              </a:solidFill>
              <a:ln>
                <a:noFill/>
              </a:ln>
              <a:effectLst>
                <a:outerShdw blurRad="254000" sx="102000" sy="102000" algn="ctr" rotWithShape="0">
                  <a:prstClr val="black">
                    <a:alpha val="20000"/>
                  </a:prstClr>
                </a:outerShdw>
              </a:effectLst>
              <a:scene3d>
                <a:camera prst="orthographicFront"/>
                <a:lightRig rig="threePt" dir="t"/>
              </a:scene3d>
              <a:sp3d/>
            </c:spPr>
            <c:extLst>
              <c:ext xmlns:c16="http://schemas.microsoft.com/office/drawing/2014/chart" uri="{C3380CC4-5D6E-409C-BE32-E72D297353CC}">
                <c16:uniqueId val="{00000019-8160-4F93-8268-D973CEDD1516}"/>
              </c:ext>
            </c:extLst>
          </c:dPt>
          <c:dPt>
            <c:idx val="13"/>
            <c:bubble3D val="0"/>
            <c:spPr>
              <a:solidFill>
                <a:schemeClr val="accent2">
                  <a:lumMod val="80000"/>
                  <a:lumOff val="20000"/>
                </a:schemeClr>
              </a:solidFill>
              <a:ln>
                <a:noFill/>
              </a:ln>
              <a:effectLst>
                <a:outerShdw blurRad="254000" sx="102000" sy="102000" algn="ctr" rotWithShape="0">
                  <a:prstClr val="black">
                    <a:alpha val="20000"/>
                  </a:prstClr>
                </a:outerShdw>
              </a:effectLst>
              <a:scene3d>
                <a:camera prst="orthographicFront"/>
                <a:lightRig rig="threePt" dir="t"/>
              </a:scene3d>
              <a:sp3d/>
            </c:spPr>
            <c:extLst>
              <c:ext xmlns:c16="http://schemas.microsoft.com/office/drawing/2014/chart" uri="{C3380CC4-5D6E-409C-BE32-E72D297353CC}">
                <c16:uniqueId val="{0000001B-8160-4F93-8268-D973CEDD1516}"/>
              </c:ext>
            </c:extLst>
          </c:dPt>
          <c:dLbls>
            <c:numFmt formatCode="0.0%" sourceLinked="0"/>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lang="ru-RU" sz="1330" b="1" i="0" u="none" strike="noStrike" kern="1200" baseline="0">
                    <a:solidFill>
                      <a:schemeClr val="lt1"/>
                    </a:solidFill>
                    <a:latin typeface="+mn-lt"/>
                    <a:ea typeface="+mn-ea"/>
                    <a:cs typeface="+mn-cs"/>
                  </a:defRPr>
                </a:pPr>
                <a:endParaRPr lang="ru-RU"/>
              </a:p>
            </c:txPr>
            <c:dLblPos val="bestFit"/>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Лист1!$A$2:$A$15</c:f>
              <c:strCache>
                <c:ptCount val="14"/>
                <c:pt idx="0">
                  <c:v>Обеспечение деятельности администрации</c:v>
                </c:pt>
                <c:pt idx="1">
                  <c:v>Обеспечение комплексной безопасности</c:v>
                </c:pt>
                <c:pt idx="2">
                  <c:v>Развитие культуры, физической культуры, спорта и молодежной политики</c:v>
                </c:pt>
                <c:pt idx="3">
                  <c:v>Социальная поддержка населения</c:v>
                </c:pt>
                <c:pt idx="4">
                  <c:v>Управление финансами</c:v>
                </c:pt>
                <c:pt idx="5">
                  <c:v>Дорожная, градостроительная и иная деятельность</c:v>
                </c:pt>
                <c:pt idx="6">
                  <c:v>Повышение эффективности управления муниципальной собственностью</c:v>
                </c:pt>
                <c:pt idx="7">
                  <c:v>Развитие системы образования</c:v>
                </c:pt>
                <c:pt idx="8">
                  <c:v>Содействие развитию малого и среднего предпринимательства</c:v>
                </c:pt>
                <c:pt idx="9">
                  <c:v>Укрепление общественного здоровья</c:v>
                </c:pt>
                <c:pt idx="10">
                  <c:v>Формирование законопослушного поведения участников дорожного движения</c:v>
                </c:pt>
                <c:pt idx="11">
                  <c:v>Профилактика терроризма</c:v>
                </c:pt>
                <c:pt idx="12">
                  <c:v>Комплексное развитие сельских территорий</c:v>
                </c:pt>
                <c:pt idx="13">
                  <c:v>Профилактика экстремизма</c:v>
                </c:pt>
              </c:strCache>
            </c:strRef>
          </c:cat>
          <c:val>
            <c:numRef>
              <c:f>Лист1!$B$2:$B$15</c:f>
              <c:numCache>
                <c:formatCode>0.0%</c:formatCode>
                <c:ptCount val="14"/>
                <c:pt idx="0" formatCode="0%">
                  <c:v>0.04</c:v>
                </c:pt>
                <c:pt idx="1">
                  <c:v>8.0000000000000002E-3</c:v>
                </c:pt>
                <c:pt idx="2">
                  <c:v>1.2E-2</c:v>
                </c:pt>
                <c:pt idx="3">
                  <c:v>6.6000000000000003E-2</c:v>
                </c:pt>
                <c:pt idx="4">
                  <c:v>0.33500000000000002</c:v>
                </c:pt>
                <c:pt idx="5">
                  <c:v>1.9E-2</c:v>
                </c:pt>
                <c:pt idx="6">
                  <c:v>3.0000000000000001E-3</c:v>
                </c:pt>
                <c:pt idx="7">
                  <c:v>0.51400000000000001</c:v>
                </c:pt>
                <c:pt idx="8">
                  <c:v>1E-3</c:v>
                </c:pt>
                <c:pt idx="9" formatCode="0%">
                  <c:v>0</c:v>
                </c:pt>
                <c:pt idx="10" formatCode="0%">
                  <c:v>0</c:v>
                </c:pt>
                <c:pt idx="11" formatCode="0%">
                  <c:v>0</c:v>
                </c:pt>
                <c:pt idx="12">
                  <c:v>2E-3</c:v>
                </c:pt>
                <c:pt idx="13" formatCode="0%">
                  <c:v>0</c:v>
                </c:pt>
              </c:numCache>
            </c:numRef>
          </c:val>
          <c:extLst>
            <c:ext xmlns:c16="http://schemas.microsoft.com/office/drawing/2014/chart" uri="{C3380CC4-5D6E-409C-BE32-E72D297353CC}">
              <c16:uniqueId val="{0000001C-8160-4F93-8268-D973CEDD1516}"/>
            </c:ext>
          </c:extLst>
        </c:ser>
        <c:dLbls>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lang="ru-RU" sz="900" b="0" i="0" u="none" strike="noStrike" kern="1000" baseline="0">
              <a:solidFill>
                <a:schemeClr val="dk1">
                  <a:lumMod val="75000"/>
                  <a:lumOff val="25000"/>
                </a:schemeClr>
              </a:solidFill>
              <a:latin typeface="+mn-lt"/>
              <a:ea typeface="+mn-ea"/>
              <a:cs typeface="+mn-cs"/>
            </a:defRPr>
          </a:pPr>
          <a:endParaRPr lang="ru-RU"/>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lang="ru-RU"/>
      </a:pPr>
      <a:endParaRPr lang="ru-RU"/>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ru-RU" sz="213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ru-RU"/>
              <a:t>На 01.01.2023</a:t>
            </a:r>
          </a:p>
        </c:rich>
      </c:tx>
      <c:overlay val="0"/>
      <c:spPr>
        <a:noFill/>
        <a:ln>
          <a:noFill/>
        </a:ln>
        <a:effectLst/>
      </c:spPr>
      <c:txPr>
        <a:bodyPr rot="0" spcFirstLastPara="1" vertOverflow="ellipsis" vert="horz" wrap="square" anchor="ctr" anchorCtr="1"/>
        <a:lstStyle/>
        <a:p>
          <a:pPr>
            <a:defRPr lang="ru-RU" sz="213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ru-RU"/>
        </a:p>
      </c:txPr>
    </c:title>
    <c:autoTitleDeleted val="0"/>
    <c:plotArea>
      <c:layout/>
      <c:pieChart>
        <c:varyColors val="1"/>
        <c:ser>
          <c:idx val="0"/>
          <c:order val="0"/>
          <c:tx>
            <c:strRef>
              <c:f>Лист1!$B$1</c:f>
              <c:strCache>
                <c:ptCount val="1"/>
                <c:pt idx="0">
                  <c:v>На 01.01.2018</c:v>
                </c:pt>
              </c:strCache>
            </c:strRef>
          </c:tx>
          <c:dPt>
            <c:idx val="0"/>
            <c:bubble3D val="0"/>
            <c:spPr>
              <a:gradFill rotWithShape="1">
                <a:gsLst>
                  <a:gs pos="0">
                    <a:schemeClr val="accent1">
                      <a:tint val="98000"/>
                      <a:hueMod val="94000"/>
                      <a:satMod val="130000"/>
                      <a:lumMod val="128000"/>
                    </a:schemeClr>
                  </a:gs>
                  <a:gs pos="100000">
                    <a:schemeClr val="accent1">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c:spPr>
            <c:extLst>
              <c:ext xmlns:c16="http://schemas.microsoft.com/office/drawing/2014/chart" uri="{C3380CC4-5D6E-409C-BE32-E72D297353CC}">
                <c16:uniqueId val="{00000001-6E69-4AFB-A66B-45EBCA5EB32C}"/>
              </c:ext>
            </c:extLst>
          </c:dPt>
          <c:dPt>
            <c:idx val="1"/>
            <c:bubble3D val="0"/>
            <c:spPr>
              <a:gradFill rotWithShape="1">
                <a:gsLst>
                  <a:gs pos="0">
                    <a:schemeClr val="accent2">
                      <a:tint val="98000"/>
                      <a:hueMod val="94000"/>
                      <a:satMod val="130000"/>
                      <a:lumMod val="128000"/>
                    </a:schemeClr>
                  </a:gs>
                  <a:gs pos="100000">
                    <a:schemeClr val="accent2">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c:spPr>
            <c:extLst>
              <c:ext xmlns:c16="http://schemas.microsoft.com/office/drawing/2014/chart" uri="{C3380CC4-5D6E-409C-BE32-E72D297353CC}">
                <c16:uniqueId val="{00000003-6E69-4AFB-A66B-45EBCA5EB32C}"/>
              </c:ext>
            </c:extLst>
          </c:dPt>
          <c:dLbls>
            <c:dLbl>
              <c:idx val="0"/>
              <c:tx>
                <c:rich>
                  <a:bodyPr/>
                  <a:lstStyle/>
                  <a:p>
                    <a:r>
                      <a:rPr lang="en-US"/>
                      <a:t>963 226,1</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6E69-4AFB-A66B-45EBCA5EB32C}"/>
                </c:ext>
              </c:extLst>
            </c:dLbl>
            <c:dLbl>
              <c:idx val="1"/>
              <c:tx>
                <c:rich>
                  <a:bodyPr/>
                  <a:lstStyle/>
                  <a:p>
                    <a:r>
                      <a:rPr lang="en-US"/>
                      <a:t>18 739,1</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6E69-4AFB-A66B-45EBCA5EB32C}"/>
                </c:ext>
              </c:extLst>
            </c:dLbl>
            <c:spPr>
              <a:noFill/>
              <a:ln>
                <a:noFill/>
              </a:ln>
              <a:effectLst/>
            </c:spPr>
            <c:txPr>
              <a:bodyPr rot="0" spcFirstLastPara="1" vertOverflow="ellipsis" vert="horz" wrap="square" lIns="38100" tIns="19050" rIns="38100" bIns="19050" anchor="ctr" anchorCtr="1">
                <a:spAutoFit/>
              </a:bodyPr>
              <a:lstStyle/>
              <a:p>
                <a:pPr>
                  <a:defRPr lang="ru-RU" sz="1195" b="0" i="0" u="none" strike="noStrike" kern="1200" baseline="0">
                    <a:solidFill>
                      <a:schemeClr val="lt1">
                        <a:lumMod val="85000"/>
                      </a:schemeClr>
                    </a:solidFill>
                    <a:latin typeface="+mn-lt"/>
                    <a:ea typeface="+mn-ea"/>
                    <a:cs typeface="+mn-cs"/>
                  </a:defRPr>
                </a:pPr>
                <a:endParaRPr lang="ru-RU"/>
              </a:p>
            </c:txPr>
            <c:dLblPos val="bestFit"/>
            <c:showLegendKey val="0"/>
            <c:showVal val="1"/>
            <c:showCatName val="0"/>
            <c:showSerName val="0"/>
            <c:showPercent val="0"/>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Лист1!$A$2:$A$3</c:f>
              <c:strCache>
                <c:ptCount val="2"/>
                <c:pt idx="0">
                  <c:v>Программное направление деятельности</c:v>
                </c:pt>
                <c:pt idx="1">
                  <c:v>Непрограммное направление деятельности</c:v>
                </c:pt>
              </c:strCache>
            </c:strRef>
          </c:cat>
          <c:val>
            <c:numRef>
              <c:f>Лист1!$B$2:$B$3</c:f>
              <c:numCache>
                <c:formatCode>"О""с""н""о""в""н""о""й"</c:formatCode>
                <c:ptCount val="2"/>
                <c:pt idx="0">
                  <c:v>859731</c:v>
                </c:pt>
                <c:pt idx="1">
                  <c:v>13216.3</c:v>
                </c:pt>
              </c:numCache>
            </c:numRef>
          </c:val>
          <c:extLst>
            <c:ext xmlns:c16="http://schemas.microsoft.com/office/drawing/2014/chart" uri="{C3380CC4-5D6E-409C-BE32-E72D297353CC}">
              <c16:uniqueId val="{00000004-6E69-4AFB-A66B-45EBCA5EB32C}"/>
            </c:ext>
          </c:extLst>
        </c:ser>
        <c:dLbls>
          <c:showLegendKey val="0"/>
          <c:showVal val="1"/>
          <c:showCatName val="0"/>
          <c:showSerName val="0"/>
          <c:showPercent val="0"/>
          <c:showBubbleSize val="0"/>
          <c:showLeaderLines val="1"/>
        </c:dLbls>
        <c:firstSliceAng val="15"/>
      </c:pieChart>
      <c:spPr>
        <a:noFill/>
        <a:ln>
          <a:noFill/>
        </a:ln>
        <a:effectLst/>
      </c:spPr>
    </c:plotArea>
    <c:legend>
      <c:legendPos val="b"/>
      <c:overlay val="0"/>
      <c:spPr>
        <a:noFill/>
        <a:ln>
          <a:noFill/>
        </a:ln>
        <a:effectLst/>
      </c:spPr>
      <c:txPr>
        <a:bodyPr rot="0" spcFirstLastPara="1" vertOverflow="ellipsis" vert="horz" wrap="square" anchor="ctr" anchorCtr="1"/>
        <a:lstStyle/>
        <a:p>
          <a:pPr>
            <a:defRPr lang="ru-RU" sz="1195" b="0" i="0" u="none" strike="noStrike" kern="1200" baseline="0">
              <a:solidFill>
                <a:schemeClr val="lt1">
                  <a:lumMod val="85000"/>
                </a:schemeClr>
              </a:solidFill>
              <a:latin typeface="+mn-lt"/>
              <a:ea typeface="+mn-ea"/>
              <a:cs typeface="+mn-cs"/>
            </a:defRPr>
          </a:pPr>
          <a:endParaRPr lang="ru-RU"/>
        </a:p>
      </c:txPr>
    </c:legend>
    <c:plotVisOnly val="1"/>
    <c:dispBlanksAs val="zero"/>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lang="ru-RU"/>
      </a:pPr>
      <a:endParaRPr lang="ru-RU"/>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ru-RU" sz="213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ru-RU" dirty="0"/>
              <a:t>На 01.01.2024</a:t>
            </a:r>
          </a:p>
        </c:rich>
      </c:tx>
      <c:overlay val="0"/>
      <c:spPr>
        <a:noFill/>
        <a:ln>
          <a:noFill/>
        </a:ln>
        <a:effectLst/>
      </c:spPr>
      <c:txPr>
        <a:bodyPr rot="0" spcFirstLastPara="1" vertOverflow="ellipsis" vert="horz" wrap="square" anchor="ctr" anchorCtr="1"/>
        <a:lstStyle/>
        <a:p>
          <a:pPr>
            <a:defRPr lang="ru-RU" sz="213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ru-RU"/>
        </a:p>
      </c:txPr>
    </c:title>
    <c:autoTitleDeleted val="0"/>
    <c:plotArea>
      <c:layout/>
      <c:pieChart>
        <c:varyColors val="1"/>
        <c:ser>
          <c:idx val="0"/>
          <c:order val="0"/>
          <c:tx>
            <c:strRef>
              <c:f>Лист1!$B$1</c:f>
              <c:strCache>
                <c:ptCount val="1"/>
                <c:pt idx="0">
                  <c:v>На 01.01.2019</c:v>
                </c:pt>
              </c:strCache>
            </c:strRef>
          </c:tx>
          <c:dPt>
            <c:idx val="0"/>
            <c:bubble3D val="0"/>
            <c:spPr>
              <a:gradFill rotWithShape="1">
                <a:gsLst>
                  <a:gs pos="0">
                    <a:schemeClr val="accent1">
                      <a:tint val="98000"/>
                      <a:hueMod val="94000"/>
                      <a:satMod val="130000"/>
                      <a:lumMod val="128000"/>
                    </a:schemeClr>
                  </a:gs>
                  <a:gs pos="100000">
                    <a:schemeClr val="accent1">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c:spPr>
            <c:extLst>
              <c:ext xmlns:c16="http://schemas.microsoft.com/office/drawing/2014/chart" uri="{C3380CC4-5D6E-409C-BE32-E72D297353CC}">
                <c16:uniqueId val="{00000001-CEFD-43B9-ACB2-3285C4D2F547}"/>
              </c:ext>
            </c:extLst>
          </c:dPt>
          <c:dPt>
            <c:idx val="1"/>
            <c:bubble3D val="0"/>
            <c:spPr>
              <a:gradFill rotWithShape="1">
                <a:gsLst>
                  <a:gs pos="0">
                    <a:schemeClr val="accent2">
                      <a:tint val="98000"/>
                      <a:hueMod val="94000"/>
                      <a:satMod val="130000"/>
                      <a:lumMod val="128000"/>
                    </a:schemeClr>
                  </a:gs>
                  <a:gs pos="100000">
                    <a:schemeClr val="accent2">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c:spPr>
            <c:extLst>
              <c:ext xmlns:c16="http://schemas.microsoft.com/office/drawing/2014/chart" uri="{C3380CC4-5D6E-409C-BE32-E72D297353CC}">
                <c16:uniqueId val="{00000003-CEFD-43B9-ACB2-3285C4D2F547}"/>
              </c:ext>
            </c:extLst>
          </c:dPt>
          <c:dLbls>
            <c:dLbl>
              <c:idx val="0"/>
              <c:tx>
                <c:rich>
                  <a:bodyPr/>
                  <a:lstStyle/>
                  <a:p>
                    <a:r>
                      <a:rPr lang="en-US" dirty="0"/>
                      <a:t>1411 040,4</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CEFD-43B9-ACB2-3285C4D2F547}"/>
                </c:ext>
              </c:extLst>
            </c:dLbl>
            <c:dLbl>
              <c:idx val="1"/>
              <c:tx>
                <c:rich>
                  <a:bodyPr/>
                  <a:lstStyle/>
                  <a:p>
                    <a:r>
                      <a:rPr lang="en-US" dirty="0"/>
                      <a:t>15 507,3</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CEFD-43B9-ACB2-3285C4D2F547}"/>
                </c:ext>
              </c:extLst>
            </c:dLbl>
            <c:spPr>
              <a:noFill/>
              <a:ln>
                <a:noFill/>
              </a:ln>
              <a:effectLst/>
            </c:spPr>
            <c:txPr>
              <a:bodyPr rot="0" spcFirstLastPara="1" vertOverflow="ellipsis" vert="horz" wrap="square" lIns="38100" tIns="19050" rIns="38100" bIns="19050" anchor="ctr" anchorCtr="1">
                <a:spAutoFit/>
              </a:bodyPr>
              <a:lstStyle/>
              <a:p>
                <a:pPr>
                  <a:defRPr lang="ru-RU" sz="1195" b="0" i="0" u="none" strike="noStrike" kern="1200" baseline="0">
                    <a:solidFill>
                      <a:schemeClr val="lt1">
                        <a:lumMod val="85000"/>
                      </a:schemeClr>
                    </a:solidFill>
                    <a:latin typeface="+mn-lt"/>
                    <a:ea typeface="+mn-ea"/>
                    <a:cs typeface="+mn-cs"/>
                  </a:defRPr>
                </a:pPr>
                <a:endParaRPr lang="ru-RU"/>
              </a:p>
            </c:txPr>
            <c:dLblPos val="bestFit"/>
            <c:showLegendKey val="0"/>
            <c:showVal val="1"/>
            <c:showCatName val="0"/>
            <c:showSerName val="0"/>
            <c:showPercent val="0"/>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Лист1!$A$2:$A$3</c:f>
              <c:strCache>
                <c:ptCount val="2"/>
                <c:pt idx="0">
                  <c:v>Программное направление деятельности</c:v>
                </c:pt>
                <c:pt idx="1">
                  <c:v>Непрограммное направление деятельности</c:v>
                </c:pt>
              </c:strCache>
            </c:strRef>
          </c:cat>
          <c:val>
            <c:numRef>
              <c:f>Лист1!$B$2:$B$3</c:f>
              <c:numCache>
                <c:formatCode>#,##0</c:formatCode>
                <c:ptCount val="2"/>
                <c:pt idx="0" formatCode="&quot;О&quot;&quot;с&quot;&quot;н&quot;&quot;о&quot;&quot;в&quot;&quot;н&quot;&quot;о&quot;&quot;й&quot;">
                  <c:v>742954.7</c:v>
                </c:pt>
                <c:pt idx="1">
                  <c:v>11961</c:v>
                </c:pt>
              </c:numCache>
            </c:numRef>
          </c:val>
          <c:extLst>
            <c:ext xmlns:c16="http://schemas.microsoft.com/office/drawing/2014/chart" uri="{C3380CC4-5D6E-409C-BE32-E72D297353CC}">
              <c16:uniqueId val="{00000004-CEFD-43B9-ACB2-3285C4D2F547}"/>
            </c:ext>
          </c:extLst>
        </c:ser>
        <c:dLbls>
          <c:showLegendKey val="0"/>
          <c:showVal val="1"/>
          <c:showCatName val="0"/>
          <c:showSerName val="0"/>
          <c:showPercent val="0"/>
          <c:showBubbleSize val="0"/>
          <c:showLeaderLines val="1"/>
        </c:dLbls>
        <c:firstSliceAng val="15"/>
      </c:pieChart>
      <c:spPr>
        <a:noFill/>
        <a:ln>
          <a:noFill/>
        </a:ln>
        <a:effectLst/>
      </c:spPr>
    </c:plotArea>
    <c:legend>
      <c:legendPos val="b"/>
      <c:overlay val="0"/>
      <c:spPr>
        <a:noFill/>
        <a:ln>
          <a:noFill/>
        </a:ln>
        <a:effectLst/>
      </c:spPr>
      <c:txPr>
        <a:bodyPr rot="0" spcFirstLastPara="1" vertOverflow="ellipsis" vert="horz" wrap="square" anchor="ctr" anchorCtr="1"/>
        <a:lstStyle/>
        <a:p>
          <a:pPr>
            <a:defRPr lang="ru-RU" sz="1195" b="0" i="0" u="none" strike="noStrike" kern="1200" baseline="0">
              <a:solidFill>
                <a:schemeClr val="lt1">
                  <a:lumMod val="85000"/>
                </a:schemeClr>
              </a:solidFill>
              <a:latin typeface="+mn-lt"/>
              <a:ea typeface="+mn-ea"/>
              <a:cs typeface="+mn-cs"/>
            </a:defRPr>
          </a:pPr>
          <a:endParaRPr lang="ru-RU"/>
        </a:p>
      </c:txPr>
    </c:legend>
    <c:plotVisOnly val="1"/>
    <c:dispBlanksAs val="zero"/>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lang="ru-RU"/>
      </a:pPr>
      <a:endParaRPr lang="ru-RU"/>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lineChart>
        <c:grouping val="stacked"/>
        <c:varyColors val="0"/>
        <c:ser>
          <c:idx val="0"/>
          <c:order val="0"/>
          <c:tx>
            <c:strRef>
              <c:f>Лист1!$B$1</c:f>
              <c:strCache>
                <c:ptCount val="1"/>
                <c:pt idx="0">
                  <c:v>Ряд 1</c:v>
                </c:pt>
              </c:strCache>
            </c:strRef>
          </c:tx>
          <c:spPr>
            <a:ln w="22225" cap="rnd" cmpd="sng" algn="ctr">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lang="ru-RU" sz="1195" b="0" i="0" u="none" strike="noStrike" kern="1200" baseline="0">
                    <a:solidFill>
                      <a:schemeClr val="dk1">
                        <a:lumMod val="65000"/>
                        <a:lumOff val="35000"/>
                      </a:schemeClr>
                    </a:solidFill>
                    <a:latin typeface="+mn-lt"/>
                    <a:ea typeface="+mn-ea"/>
                    <a:cs typeface="+mn-cs"/>
                  </a:defRPr>
                </a:pPr>
                <a:endParaRPr lang="ru-RU"/>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Лист1!$A$2:$A$6</c:f>
              <c:strCache>
                <c:ptCount val="5"/>
                <c:pt idx="0">
                  <c:v>2022 г.</c:v>
                </c:pt>
                <c:pt idx="1">
                  <c:v>2023 г.</c:v>
                </c:pt>
                <c:pt idx="2">
                  <c:v>2024 г.</c:v>
                </c:pt>
                <c:pt idx="3">
                  <c:v>2025 г.</c:v>
                </c:pt>
                <c:pt idx="4">
                  <c:v>2026 г.</c:v>
                </c:pt>
              </c:strCache>
            </c:strRef>
          </c:cat>
          <c:val>
            <c:numRef>
              <c:f>Лист1!$B$2:$B$6</c:f>
              <c:numCache>
                <c:formatCode>#\ ##0.0</c:formatCode>
                <c:ptCount val="5"/>
                <c:pt idx="0">
                  <c:v>11075.6</c:v>
                </c:pt>
                <c:pt idx="1">
                  <c:v>9930.2000000000007</c:v>
                </c:pt>
                <c:pt idx="2" formatCode="#,##0">
                  <c:v>10820</c:v>
                </c:pt>
                <c:pt idx="3" formatCode="#,##0">
                  <c:v>8730</c:v>
                </c:pt>
                <c:pt idx="4" formatCode="#,##0">
                  <c:v>7240</c:v>
                </c:pt>
              </c:numCache>
            </c:numRef>
          </c:val>
          <c:smooth val="0"/>
          <c:extLst>
            <c:ext xmlns:c16="http://schemas.microsoft.com/office/drawing/2014/chart" uri="{C3380CC4-5D6E-409C-BE32-E72D297353CC}">
              <c16:uniqueId val="{00000000-4311-43F7-8B02-AD74A0380D63}"/>
            </c:ext>
          </c:extLst>
        </c:ser>
        <c:dLbls>
          <c:showLegendKey val="0"/>
          <c:showVal val="1"/>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44148224"/>
        <c:axId val="44149760"/>
      </c:lineChart>
      <c:catAx>
        <c:axId val="44148224"/>
        <c:scaling>
          <c:orientation val="minMax"/>
        </c:scaling>
        <c:delete val="0"/>
        <c:axPos val="b"/>
        <c:numFmt formatCode="General" sourceLinked="0"/>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lang="ru-RU" sz="1195" b="0" i="0" u="none" strike="noStrike" kern="1200" spc="20" baseline="0">
                <a:solidFill>
                  <a:schemeClr val="dk1">
                    <a:lumMod val="65000"/>
                    <a:lumOff val="35000"/>
                  </a:schemeClr>
                </a:solidFill>
                <a:latin typeface="+mn-lt"/>
                <a:ea typeface="+mn-ea"/>
                <a:cs typeface="+mn-cs"/>
              </a:defRPr>
            </a:pPr>
            <a:endParaRPr lang="ru-RU"/>
          </a:p>
        </c:txPr>
        <c:crossAx val="44149760"/>
        <c:crosses val="autoZero"/>
        <c:auto val="1"/>
        <c:lblAlgn val="ctr"/>
        <c:lblOffset val="100"/>
        <c:noMultiLvlLbl val="0"/>
      </c:catAx>
      <c:valAx>
        <c:axId val="44149760"/>
        <c:scaling>
          <c:orientation val="minMax"/>
        </c:scaling>
        <c:delete val="0"/>
        <c:axPos val="l"/>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lang="ru-RU" sz="1195" b="0" i="0" u="none" strike="noStrike" kern="1200" spc="20" baseline="0">
                <a:solidFill>
                  <a:schemeClr val="dk1">
                    <a:lumMod val="65000"/>
                    <a:lumOff val="35000"/>
                  </a:schemeClr>
                </a:solidFill>
                <a:latin typeface="+mn-lt"/>
                <a:ea typeface="+mn-ea"/>
                <a:cs typeface="+mn-cs"/>
              </a:defRPr>
            </a:pPr>
            <a:endParaRPr lang="ru-RU"/>
          </a:p>
        </c:txPr>
        <c:crossAx val="44148224"/>
        <c:crosses val="autoZero"/>
        <c:crossBetween val="between"/>
      </c:valAx>
      <c:spPr>
        <a:gradFill>
          <a:gsLst>
            <a:gs pos="100000">
              <a:schemeClr val="lt1">
                <a:lumMod val="95000"/>
              </a:schemeClr>
            </a:gs>
            <a:gs pos="0">
              <a:schemeClr val="lt1"/>
            </a:gs>
          </a:gsLst>
          <a:lin ang="5400000" scaled="0"/>
        </a:gradFill>
        <a:ln>
          <a:noFill/>
        </a:ln>
        <a:effectLst/>
      </c:spPr>
    </c:plotArea>
    <c:plotVisOnly val="1"/>
    <c:dispBlanksAs val="zero"/>
    <c:showDLblsOverMax val="0"/>
  </c:chart>
  <c:spPr>
    <a:solidFill>
      <a:schemeClr val="lt1"/>
    </a:solidFill>
    <a:ln w="9525" cap="flat" cmpd="sng" algn="ctr">
      <a:noFill/>
      <a:round/>
    </a:ln>
    <a:effectLst/>
  </c:spPr>
  <c:txPr>
    <a:bodyPr/>
    <a:lstStyle/>
    <a:p>
      <a:pPr>
        <a:defRPr lang="ru-RU"/>
      </a:pPr>
      <a:endParaRPr lang="ru-RU"/>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Лист1!$B$1</c:f>
              <c:strCache>
                <c:ptCount val="1"/>
                <c:pt idx="0">
                  <c:v>Столбец1</c:v>
                </c:pt>
              </c:strCache>
            </c:strRef>
          </c:tx>
          <c:dPt>
            <c:idx val="0"/>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9DDA-43AF-89A4-51667675FB9E}"/>
              </c:ext>
            </c:extLst>
          </c:dPt>
          <c:dPt>
            <c:idx val="1"/>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9DDA-43AF-89A4-51667675FB9E}"/>
              </c:ext>
            </c:extLst>
          </c:dPt>
          <c:dPt>
            <c:idx val="2"/>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9DDA-43AF-89A4-51667675FB9E}"/>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lang="ru-RU" sz="1330" b="1" i="0" u="none" strike="noStrike" kern="1200" baseline="0">
                    <a:solidFill>
                      <a:schemeClr val="lt1"/>
                    </a:solidFill>
                    <a:latin typeface="+mn-lt"/>
                    <a:ea typeface="+mn-ea"/>
                    <a:cs typeface="+mn-cs"/>
                  </a:defRPr>
                </a:pPr>
                <a:endParaRPr lang="ru-RU"/>
              </a:p>
            </c:txPr>
            <c:dLblPos val="ctr"/>
            <c:showLegendKey val="0"/>
            <c:showVal val="1"/>
            <c:showCatName val="0"/>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Лист1!$A$2:$A$4</c:f>
              <c:strCache>
                <c:ptCount val="3"/>
                <c:pt idx="0">
                  <c:v>Доходы</c:v>
                </c:pt>
                <c:pt idx="1">
                  <c:v>Расходы</c:v>
                </c:pt>
                <c:pt idx="2">
                  <c:v>Муниципальный долг</c:v>
                </c:pt>
              </c:strCache>
            </c:strRef>
          </c:cat>
          <c:val>
            <c:numRef>
              <c:f>Лист1!$B$2:$B$4</c:f>
              <c:numCache>
                <c:formatCode>#\ ##0.0</c:formatCode>
                <c:ptCount val="3"/>
                <c:pt idx="0">
                  <c:v>1426547.7</c:v>
                </c:pt>
                <c:pt idx="1">
                  <c:v>1426547.7</c:v>
                </c:pt>
                <c:pt idx="2" formatCode="#,##0">
                  <c:v>10820</c:v>
                </c:pt>
              </c:numCache>
            </c:numRef>
          </c:val>
          <c:extLst>
            <c:ext xmlns:c16="http://schemas.microsoft.com/office/drawing/2014/chart" uri="{C3380CC4-5D6E-409C-BE32-E72D297353CC}">
              <c16:uniqueId val="{00000006-9DDA-43AF-89A4-51667675FB9E}"/>
            </c:ext>
          </c:extLst>
        </c:ser>
        <c:dLbls>
          <c:showLegendKey val="0"/>
          <c:showVal val="1"/>
          <c:showCatName val="0"/>
          <c:showSerName val="0"/>
          <c:showPercent val="0"/>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lang="ru-RU" sz="1195" b="0" i="0" u="none" strike="noStrike" kern="1200" baseline="0">
              <a:solidFill>
                <a:schemeClr val="dk1">
                  <a:lumMod val="75000"/>
                  <a:lumOff val="25000"/>
                </a:schemeClr>
              </a:solidFill>
              <a:latin typeface="+mn-lt"/>
              <a:ea typeface="+mn-ea"/>
              <a:cs typeface="+mn-cs"/>
            </a:defRPr>
          </a:pPr>
          <a:endParaRPr lang="ru-RU"/>
        </a:p>
      </c:txPr>
    </c:legend>
    <c:plotVisOnly val="1"/>
    <c:dispBlanksAs val="zero"/>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lang="ru-RU"/>
      </a:pPr>
      <a:endParaRPr lang="ru-RU"/>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176878076607099E-2"/>
          <c:y val="0.215314334538866"/>
          <c:w val="0.48915044106150202"/>
          <c:h val="0.56188740673084703"/>
        </c:manualLayout>
      </c:layout>
      <c:pieChart>
        <c:varyColors val="1"/>
        <c:ser>
          <c:idx val="0"/>
          <c:order val="0"/>
          <c:tx>
            <c:strRef>
              <c:f>Лист1!$B$1</c:f>
              <c:strCache>
                <c:ptCount val="1"/>
                <c:pt idx="0">
                  <c:v>2025</c:v>
                </c:pt>
              </c:strCache>
            </c:strRef>
          </c:tx>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1-641D-4827-855B-4372C6AFABCA}"/>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3-641D-4827-855B-4372C6AFABCA}"/>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05-641D-4827-855B-4372C6AFABCA}"/>
              </c:ext>
            </c:extLst>
          </c:dPt>
          <c:dLbls>
            <c:spPr>
              <a:noFill/>
              <a:ln>
                <a:noFill/>
              </a:ln>
              <a:effectLst/>
            </c:spPr>
            <c:txPr>
              <a:bodyPr rot="0" spcFirstLastPara="1" vertOverflow="ellipsis" vert="horz" wrap="square" lIns="38100" tIns="19050" rIns="38100" bIns="19050" anchor="ctr" anchorCtr="1">
                <a:spAutoFit/>
              </a:bodyPr>
              <a:lstStyle/>
              <a:p>
                <a:pPr>
                  <a:defRPr lang="ru-RU" sz="1195" b="0" i="0" u="none" strike="noStrike" kern="1200" baseline="0">
                    <a:solidFill>
                      <a:schemeClr val="dk1">
                        <a:lumMod val="75000"/>
                        <a:lumOff val="25000"/>
                      </a:schemeClr>
                    </a:solidFill>
                    <a:latin typeface="+mn-lt"/>
                    <a:ea typeface="+mn-ea"/>
                    <a:cs typeface="+mn-cs"/>
                  </a:defRPr>
                </a:pPr>
                <a:endParaRPr lang="ru-RU"/>
              </a:p>
            </c:txPr>
            <c:dLblPos val="ctr"/>
            <c:showLegendKey val="0"/>
            <c:showVal val="1"/>
            <c:showCatName val="0"/>
            <c:showSerName val="0"/>
            <c:showPercent val="0"/>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Лист1!$A$2:$A$4</c:f>
              <c:strCache>
                <c:ptCount val="3"/>
                <c:pt idx="0">
                  <c:v>Доходы</c:v>
                </c:pt>
                <c:pt idx="1">
                  <c:v>Расходы</c:v>
                </c:pt>
                <c:pt idx="2">
                  <c:v>Муниципальный долг</c:v>
                </c:pt>
              </c:strCache>
            </c:strRef>
          </c:cat>
          <c:val>
            <c:numRef>
              <c:f>Лист1!$B$2:$B$4</c:f>
              <c:numCache>
                <c:formatCode>#,##0</c:formatCode>
                <c:ptCount val="3"/>
                <c:pt idx="0">
                  <c:v>1431457</c:v>
                </c:pt>
                <c:pt idx="1">
                  <c:v>1431457</c:v>
                </c:pt>
                <c:pt idx="2">
                  <c:v>8730</c:v>
                </c:pt>
              </c:numCache>
            </c:numRef>
          </c:val>
          <c:extLst>
            <c:ext xmlns:c16="http://schemas.microsoft.com/office/drawing/2014/chart" uri="{C3380CC4-5D6E-409C-BE32-E72D297353CC}">
              <c16:uniqueId val="{00000006-641D-4827-855B-4372C6AFABCA}"/>
            </c:ext>
          </c:extLst>
        </c:ser>
        <c:dLbls>
          <c:showLegendKey val="0"/>
          <c:showVal val="1"/>
          <c:showCatName val="0"/>
          <c:showSerName val="0"/>
          <c:showPercent val="0"/>
          <c:showBubbleSize val="0"/>
          <c:showLeaderLines val="1"/>
        </c:dLbls>
        <c:firstSliceAng val="0"/>
      </c:pieChart>
      <c:spPr>
        <a:noFill/>
        <a:ln>
          <a:noFill/>
        </a:ln>
        <a:effectLst/>
      </c:spPr>
    </c:plotArea>
    <c:legend>
      <c:legendPos val="r"/>
      <c:overlay val="0"/>
      <c:spPr>
        <a:solidFill>
          <a:schemeClr val="lt1">
            <a:alpha val="50000"/>
          </a:schemeClr>
        </a:solidFill>
        <a:ln>
          <a:noFill/>
        </a:ln>
        <a:effectLst/>
      </c:spPr>
      <c:txPr>
        <a:bodyPr rot="0" spcFirstLastPara="1" vertOverflow="ellipsis" vert="horz" wrap="square" anchor="ctr" anchorCtr="1"/>
        <a:lstStyle/>
        <a:p>
          <a:pPr>
            <a:defRPr lang="ru-RU" sz="1195" b="0" i="0" u="none" strike="noStrike" kern="1200" baseline="0">
              <a:solidFill>
                <a:schemeClr val="dk1">
                  <a:lumMod val="65000"/>
                  <a:lumOff val="35000"/>
                </a:schemeClr>
              </a:solidFill>
              <a:latin typeface="+mn-lt"/>
              <a:ea typeface="+mn-ea"/>
              <a:cs typeface="+mn-cs"/>
            </a:defRPr>
          </a:pPr>
          <a:endParaRPr lang="ru-RU"/>
        </a:p>
      </c:txPr>
    </c:legend>
    <c:plotVisOnly val="1"/>
    <c:dispBlanksAs val="zero"/>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lang="ru-RU"/>
      </a:pPr>
      <a:endParaRPr lang="ru-RU"/>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Лист1!$B$1</c:f>
              <c:strCache>
                <c:ptCount val="1"/>
                <c:pt idx="0">
                  <c:v>2026</c:v>
                </c:pt>
              </c:strCache>
            </c:strRef>
          </c:tx>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1-513F-4D11-A9F6-EF5A990837AC}"/>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3-513F-4D11-A9F6-EF5A990837AC}"/>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05-513F-4D11-A9F6-EF5A990837AC}"/>
              </c:ext>
            </c:extLst>
          </c:dPt>
          <c:dLbls>
            <c:spPr>
              <a:noFill/>
              <a:ln>
                <a:noFill/>
              </a:ln>
              <a:effectLst/>
            </c:spPr>
            <c:txPr>
              <a:bodyPr rot="0" spcFirstLastPara="1" vertOverflow="ellipsis" vert="horz" wrap="square" lIns="38100" tIns="19050" rIns="38100" bIns="19050" anchor="ctr" anchorCtr="1">
                <a:spAutoFit/>
              </a:bodyPr>
              <a:lstStyle/>
              <a:p>
                <a:pPr>
                  <a:defRPr lang="ru-RU" sz="1195" b="0" i="0" u="none" strike="noStrike" kern="1200" baseline="0">
                    <a:solidFill>
                      <a:schemeClr val="dk1">
                        <a:lumMod val="75000"/>
                        <a:lumOff val="25000"/>
                      </a:schemeClr>
                    </a:solidFill>
                    <a:latin typeface="+mn-lt"/>
                    <a:ea typeface="+mn-ea"/>
                    <a:cs typeface="+mn-cs"/>
                  </a:defRPr>
                </a:pPr>
                <a:endParaRPr lang="ru-RU"/>
              </a:p>
            </c:txPr>
            <c:dLblPos val="bestFit"/>
            <c:showLegendKey val="0"/>
            <c:showVal val="1"/>
            <c:showCatName val="0"/>
            <c:showSerName val="0"/>
            <c:showPercent val="0"/>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Лист1!$A$2:$A$4</c:f>
              <c:strCache>
                <c:ptCount val="3"/>
                <c:pt idx="0">
                  <c:v>Доходы</c:v>
                </c:pt>
                <c:pt idx="1">
                  <c:v>Расходы</c:v>
                </c:pt>
                <c:pt idx="2">
                  <c:v>Муниципальный долг</c:v>
                </c:pt>
              </c:strCache>
            </c:strRef>
          </c:cat>
          <c:val>
            <c:numRef>
              <c:f>Лист1!$B$2:$B$4</c:f>
              <c:numCache>
                <c:formatCode>#\ ##0.0</c:formatCode>
                <c:ptCount val="3"/>
                <c:pt idx="0">
                  <c:v>1454240.2</c:v>
                </c:pt>
                <c:pt idx="1">
                  <c:v>1454240.2</c:v>
                </c:pt>
                <c:pt idx="2" formatCode="#,##0">
                  <c:v>7240</c:v>
                </c:pt>
              </c:numCache>
            </c:numRef>
          </c:val>
          <c:extLst>
            <c:ext xmlns:c16="http://schemas.microsoft.com/office/drawing/2014/chart" uri="{C3380CC4-5D6E-409C-BE32-E72D297353CC}">
              <c16:uniqueId val="{00000006-513F-4D11-A9F6-EF5A990837AC}"/>
            </c:ext>
          </c:extLst>
        </c:ser>
        <c:dLbls>
          <c:showLegendKey val="0"/>
          <c:showVal val="1"/>
          <c:showCatName val="0"/>
          <c:showSerName val="0"/>
          <c:showPercent val="0"/>
          <c:showBubbleSize val="0"/>
          <c:showLeaderLines val="1"/>
        </c:dLbls>
        <c:firstSliceAng val="0"/>
      </c:pieChart>
      <c:spPr>
        <a:noFill/>
        <a:ln>
          <a:noFill/>
        </a:ln>
        <a:effectLst/>
      </c:spPr>
    </c:plotArea>
    <c:legend>
      <c:legendPos val="r"/>
      <c:overlay val="0"/>
      <c:spPr>
        <a:solidFill>
          <a:schemeClr val="lt1">
            <a:alpha val="50000"/>
          </a:schemeClr>
        </a:solidFill>
        <a:ln>
          <a:noFill/>
        </a:ln>
        <a:effectLst/>
      </c:spPr>
      <c:txPr>
        <a:bodyPr rot="0" spcFirstLastPara="1" vertOverflow="ellipsis" vert="horz" wrap="square" anchor="ctr" anchorCtr="1"/>
        <a:lstStyle/>
        <a:p>
          <a:pPr>
            <a:defRPr lang="ru-RU" sz="1195" b="0" i="0" u="none" strike="noStrike" kern="1200" baseline="0">
              <a:solidFill>
                <a:schemeClr val="dk1">
                  <a:lumMod val="65000"/>
                  <a:lumOff val="35000"/>
                </a:schemeClr>
              </a:solidFill>
              <a:latin typeface="+mn-lt"/>
              <a:ea typeface="+mn-ea"/>
              <a:cs typeface="+mn-cs"/>
            </a:defRPr>
          </a:pPr>
          <a:endParaRPr lang="ru-RU"/>
        </a:p>
      </c:txPr>
    </c:legend>
    <c:plotVisOnly val="1"/>
    <c:dispBlanksAs val="zero"/>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lang="ru-RU"/>
      </a:pPr>
      <a:endParaRPr lang="ru-R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Лист1!$B$1</c:f>
              <c:strCache>
                <c:ptCount val="1"/>
                <c:pt idx="0">
                  <c:v>Столбец1</c:v>
                </c:pt>
              </c:strCache>
            </c:strRef>
          </c:tx>
          <c:dPt>
            <c:idx val="0"/>
            <c:bubble3D val="0"/>
            <c:spPr>
              <a:gradFill rotWithShape="1">
                <a:gsLst>
                  <a:gs pos="0">
                    <a:schemeClr val="accent1">
                      <a:tint val="98000"/>
                      <a:hueMod val="94000"/>
                      <a:satMod val="130000"/>
                      <a:lumMod val="128000"/>
                    </a:schemeClr>
                  </a:gs>
                  <a:gs pos="100000">
                    <a:schemeClr val="accent1">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c:spPr>
            <c:extLst>
              <c:ext xmlns:c16="http://schemas.microsoft.com/office/drawing/2014/chart" uri="{C3380CC4-5D6E-409C-BE32-E72D297353CC}">
                <c16:uniqueId val="{00000001-F76A-4E3A-AD27-68A98CD11B05}"/>
              </c:ext>
            </c:extLst>
          </c:dPt>
          <c:dPt>
            <c:idx val="1"/>
            <c:bubble3D val="0"/>
            <c:spPr>
              <a:gradFill rotWithShape="1">
                <a:gsLst>
                  <a:gs pos="0">
                    <a:schemeClr val="accent2">
                      <a:tint val="98000"/>
                      <a:hueMod val="94000"/>
                      <a:satMod val="130000"/>
                      <a:lumMod val="128000"/>
                    </a:schemeClr>
                  </a:gs>
                  <a:gs pos="100000">
                    <a:schemeClr val="accent2">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c:spPr>
            <c:extLst>
              <c:ext xmlns:c16="http://schemas.microsoft.com/office/drawing/2014/chart" uri="{C3380CC4-5D6E-409C-BE32-E72D297353CC}">
                <c16:uniqueId val="{00000003-F76A-4E3A-AD27-68A98CD11B05}"/>
              </c:ext>
            </c:extLst>
          </c:dPt>
          <c:dPt>
            <c:idx val="2"/>
            <c:bubble3D val="0"/>
            <c:spPr>
              <a:gradFill rotWithShape="1">
                <a:gsLst>
                  <a:gs pos="0">
                    <a:schemeClr val="accent3">
                      <a:tint val="98000"/>
                      <a:hueMod val="94000"/>
                      <a:satMod val="130000"/>
                      <a:lumMod val="128000"/>
                    </a:schemeClr>
                  </a:gs>
                  <a:gs pos="100000">
                    <a:schemeClr val="accent3">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c:spPr>
            <c:extLst>
              <c:ext xmlns:c16="http://schemas.microsoft.com/office/drawing/2014/chart" uri="{C3380CC4-5D6E-409C-BE32-E72D297353CC}">
                <c16:uniqueId val="{00000005-F76A-4E3A-AD27-68A98CD11B05}"/>
              </c:ext>
            </c:extLst>
          </c:dPt>
          <c:dPt>
            <c:idx val="3"/>
            <c:bubble3D val="0"/>
            <c:spPr>
              <a:gradFill rotWithShape="1">
                <a:gsLst>
                  <a:gs pos="0">
                    <a:schemeClr val="accent4">
                      <a:tint val="98000"/>
                      <a:hueMod val="94000"/>
                      <a:satMod val="130000"/>
                      <a:lumMod val="128000"/>
                    </a:schemeClr>
                  </a:gs>
                  <a:gs pos="100000">
                    <a:schemeClr val="accent4">
                      <a:shade val="94000"/>
                      <a:lumMod val="88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c:spPr>
            <c:extLst>
              <c:ext xmlns:c16="http://schemas.microsoft.com/office/drawing/2014/chart" uri="{C3380CC4-5D6E-409C-BE32-E72D297353CC}">
                <c16:uniqueId val="{00000007-F76A-4E3A-AD27-68A98CD11B05}"/>
              </c:ext>
            </c:extLst>
          </c:dPt>
          <c:dLbls>
            <c:dLbl>
              <c:idx val="2"/>
              <c:layout>
                <c:manualLayout>
                  <c:x val="-3.7361354349095197E-2"/>
                  <c:y val="0"/>
                </c:manualLayout>
              </c:layout>
              <c:dLblPos val="bestFi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F76A-4E3A-AD27-68A98CD11B05}"/>
                </c:ext>
              </c:extLst>
            </c:dLbl>
            <c:dLbl>
              <c:idx val="3"/>
              <c:layout>
                <c:manualLayout>
                  <c:x val="0.11208406304728501"/>
                  <c:y val="0"/>
                </c:manualLayout>
              </c:layout>
              <c:dLblPos val="bestFi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F76A-4E3A-AD27-68A98CD11B05}"/>
                </c:ext>
              </c:extLst>
            </c:dLbl>
            <c:numFmt formatCode="0.0%" sourceLinked="0"/>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lang="ru-RU" sz="1195" b="0" i="0" u="none" strike="noStrike" kern="1200" baseline="0">
                    <a:solidFill>
                      <a:schemeClr val="dk1">
                        <a:lumMod val="65000"/>
                        <a:lumOff val="35000"/>
                      </a:schemeClr>
                    </a:solidFill>
                    <a:latin typeface="+mn-lt"/>
                    <a:ea typeface="+mn-ea"/>
                    <a:cs typeface="+mn-cs"/>
                  </a:defRPr>
                </a:pPr>
                <a:endParaRPr lang="ru-RU"/>
              </a:p>
            </c:txPr>
            <c:dLblPos val="outEnd"/>
            <c:showLegendKey val="0"/>
            <c:showVal val="0"/>
            <c:showCatName val="1"/>
            <c:showSerName val="0"/>
            <c:showPercent val="1"/>
            <c:showBubbleSize val="0"/>
            <c:separator>, </c:separator>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Лист1!$A$2:$A$5</c:f>
              <c:strCache>
                <c:ptCount val="4"/>
                <c:pt idx="0">
                  <c:v>Субвенции</c:v>
                </c:pt>
                <c:pt idx="1">
                  <c:v>Дотации</c:v>
                </c:pt>
                <c:pt idx="2">
                  <c:v>Субсидии</c:v>
                </c:pt>
                <c:pt idx="3">
                  <c:v>Иные МБТ</c:v>
                </c:pt>
              </c:strCache>
            </c:strRef>
          </c:cat>
          <c:val>
            <c:numRef>
              <c:f>Лист1!$B$2:$B$5</c:f>
              <c:numCache>
                <c:formatCode>0%</c:formatCode>
                <c:ptCount val="4"/>
                <c:pt idx="0" formatCode="#,#00%">
                  <c:v>0.35299999999999998</c:v>
                </c:pt>
                <c:pt idx="1">
                  <c:v>0.61399999999999999</c:v>
                </c:pt>
                <c:pt idx="2" formatCode="#,#00%">
                  <c:v>3.1E-2</c:v>
                </c:pt>
                <c:pt idx="3" formatCode="#,#00%">
                  <c:v>2E-3</c:v>
                </c:pt>
              </c:numCache>
            </c:numRef>
          </c:val>
          <c:extLst>
            <c:ext xmlns:c16="http://schemas.microsoft.com/office/drawing/2014/chart" uri="{C3380CC4-5D6E-409C-BE32-E72D297353CC}">
              <c16:uniqueId val="{00000008-F76A-4E3A-AD27-68A98CD11B05}"/>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lang="ru-RU"/>
      </a:pPr>
      <a:endParaRPr lang="ru-RU"/>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lang="ru-RU" sz="1860"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barChart>
        <c:barDir val="col"/>
        <c:grouping val="clustered"/>
        <c:varyColors val="0"/>
        <c:ser>
          <c:idx val="0"/>
          <c:order val="0"/>
          <c:tx>
            <c:strRef>
              <c:f>Лист1!$B$1</c:f>
              <c:strCache>
                <c:ptCount val="1"/>
                <c:pt idx="0">
                  <c:v>Налог на доходы физических лиц, тыс. рублей</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ru-RU" sz="1400" b="1" i="0" u="none" strike="noStrike" kern="1200" baseline="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2023 г (прогноз)</c:v>
                </c:pt>
                <c:pt idx="1">
                  <c:v>2024 г (прогноз)</c:v>
                </c:pt>
                <c:pt idx="2">
                  <c:v>2025 г (прогноз)</c:v>
                </c:pt>
                <c:pt idx="3">
                  <c:v>2026 г (прогноз)</c:v>
                </c:pt>
              </c:strCache>
            </c:strRef>
          </c:cat>
          <c:val>
            <c:numRef>
              <c:f>Лист1!$B$2:$B$5</c:f>
              <c:numCache>
                <c:formatCode>General</c:formatCode>
                <c:ptCount val="4"/>
                <c:pt idx="0">
                  <c:v>120461</c:v>
                </c:pt>
                <c:pt idx="1">
                  <c:v>146499</c:v>
                </c:pt>
                <c:pt idx="2">
                  <c:v>165265</c:v>
                </c:pt>
                <c:pt idx="3">
                  <c:v>186585</c:v>
                </c:pt>
              </c:numCache>
            </c:numRef>
          </c:val>
          <c:extLst>
            <c:ext xmlns:c16="http://schemas.microsoft.com/office/drawing/2014/chart" uri="{C3380CC4-5D6E-409C-BE32-E72D297353CC}">
              <c16:uniqueId val="{00000000-20E4-45E2-924B-E6B0B2E238EF}"/>
            </c:ext>
          </c:extLst>
        </c:ser>
        <c:dLbls>
          <c:showLegendKey val="0"/>
          <c:showVal val="0"/>
          <c:showCatName val="0"/>
          <c:showSerName val="0"/>
          <c:showPercent val="0"/>
          <c:showBubbleSize val="0"/>
        </c:dLbls>
        <c:gapWidth val="219"/>
        <c:overlap val="-27"/>
        <c:axId val="496139791"/>
        <c:axId val="496152687"/>
      </c:barChart>
      <c:catAx>
        <c:axId val="4961397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ru-RU" sz="1195" b="0" i="0" u="none" strike="noStrike" kern="1200" baseline="0">
                <a:solidFill>
                  <a:schemeClr val="tx1">
                    <a:lumMod val="65000"/>
                    <a:lumOff val="35000"/>
                  </a:schemeClr>
                </a:solidFill>
                <a:latin typeface="+mn-lt"/>
                <a:ea typeface="+mn-ea"/>
                <a:cs typeface="+mn-cs"/>
              </a:defRPr>
            </a:pPr>
            <a:endParaRPr lang="ru-RU"/>
          </a:p>
        </c:txPr>
        <c:crossAx val="496152687"/>
        <c:crosses val="autoZero"/>
        <c:auto val="1"/>
        <c:lblAlgn val="ctr"/>
        <c:lblOffset val="100"/>
        <c:noMultiLvlLbl val="0"/>
      </c:catAx>
      <c:valAx>
        <c:axId val="49615268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ru-RU" sz="1195" b="0" i="0" u="none" strike="noStrike" kern="1200" baseline="0">
                <a:solidFill>
                  <a:schemeClr val="tx1">
                    <a:lumMod val="65000"/>
                    <a:lumOff val="35000"/>
                  </a:schemeClr>
                </a:solidFill>
                <a:latin typeface="+mn-lt"/>
                <a:ea typeface="+mn-ea"/>
                <a:cs typeface="+mn-cs"/>
              </a:defRPr>
            </a:pPr>
            <a:endParaRPr lang="ru-RU"/>
          </a:p>
        </c:txPr>
        <c:crossAx val="496139791"/>
        <c:crosses val="autoZero"/>
        <c:crossBetween val="between"/>
      </c:valAx>
      <c:spPr>
        <a:noFill/>
        <a:ln>
          <a:noFill/>
        </a:ln>
        <a:effectLst/>
      </c:spPr>
    </c:plotArea>
    <c:plotVisOnly val="1"/>
    <c:dispBlanksAs val="gap"/>
    <c:showDLblsOverMax val="0"/>
  </c:chart>
  <c:spPr>
    <a:noFill/>
    <a:ln>
      <a:noFill/>
    </a:ln>
    <a:effectLst/>
  </c:spPr>
  <c:txPr>
    <a:bodyPr/>
    <a:lstStyle/>
    <a:p>
      <a:pPr>
        <a:defRPr lang="ru-RU"/>
      </a:pPr>
      <a:endParaRPr lang="ru-RU"/>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lang="ru-RU" sz="1860"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barChart>
        <c:barDir val="col"/>
        <c:grouping val="clustered"/>
        <c:varyColors val="0"/>
        <c:ser>
          <c:idx val="0"/>
          <c:order val="0"/>
          <c:tx>
            <c:strRef>
              <c:f>Лист1!$B$1</c:f>
              <c:strCache>
                <c:ptCount val="1"/>
                <c:pt idx="0">
                  <c:v>Акцизы на нефтепродукты, тыс. рублей</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ru-RU" sz="1400" b="1" i="0" u="none" strike="noStrike" kern="1200" baseline="0">
                    <a:solidFill>
                      <a:schemeClr val="bg1"/>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2023 г (прогноз)</c:v>
                </c:pt>
                <c:pt idx="1">
                  <c:v>2024 г (прогоноз)</c:v>
                </c:pt>
                <c:pt idx="2">
                  <c:v>2025 г (прогноз)</c:v>
                </c:pt>
                <c:pt idx="3">
                  <c:v>2026 г (прогноз)</c:v>
                </c:pt>
              </c:strCache>
            </c:strRef>
          </c:cat>
          <c:val>
            <c:numRef>
              <c:f>Лист1!$B$2:$B$5</c:f>
              <c:numCache>
                <c:formatCode>General</c:formatCode>
                <c:ptCount val="4"/>
                <c:pt idx="0">
                  <c:v>3076</c:v>
                </c:pt>
                <c:pt idx="1">
                  <c:v>3245</c:v>
                </c:pt>
                <c:pt idx="2">
                  <c:v>3375</c:v>
                </c:pt>
                <c:pt idx="3">
                  <c:v>3510</c:v>
                </c:pt>
              </c:numCache>
            </c:numRef>
          </c:val>
          <c:extLst>
            <c:ext xmlns:c16="http://schemas.microsoft.com/office/drawing/2014/chart" uri="{C3380CC4-5D6E-409C-BE32-E72D297353CC}">
              <c16:uniqueId val="{00000000-5DAC-4B63-80F3-FE0FA8F2B9E1}"/>
            </c:ext>
          </c:extLst>
        </c:ser>
        <c:dLbls>
          <c:showLegendKey val="0"/>
          <c:showVal val="0"/>
          <c:showCatName val="0"/>
          <c:showSerName val="0"/>
          <c:showPercent val="0"/>
          <c:showBubbleSize val="0"/>
        </c:dLbls>
        <c:gapWidth val="219"/>
        <c:overlap val="-27"/>
        <c:axId val="648162463"/>
        <c:axId val="648170783"/>
      </c:barChart>
      <c:catAx>
        <c:axId val="6481624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ru-RU" sz="1195" b="0" i="0" u="none" strike="noStrike" kern="1200" baseline="0">
                <a:solidFill>
                  <a:schemeClr val="tx1">
                    <a:lumMod val="65000"/>
                    <a:lumOff val="35000"/>
                  </a:schemeClr>
                </a:solidFill>
                <a:latin typeface="+mn-lt"/>
                <a:ea typeface="+mn-ea"/>
                <a:cs typeface="+mn-cs"/>
              </a:defRPr>
            </a:pPr>
            <a:endParaRPr lang="ru-RU"/>
          </a:p>
        </c:txPr>
        <c:crossAx val="648170783"/>
        <c:crosses val="autoZero"/>
        <c:auto val="1"/>
        <c:lblAlgn val="ctr"/>
        <c:lblOffset val="100"/>
        <c:noMultiLvlLbl val="0"/>
      </c:catAx>
      <c:valAx>
        <c:axId val="64817078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ru-RU" sz="1195" b="0" i="0" u="none" strike="noStrike" kern="1200" baseline="0">
                <a:solidFill>
                  <a:schemeClr val="tx1">
                    <a:lumMod val="65000"/>
                    <a:lumOff val="35000"/>
                  </a:schemeClr>
                </a:solidFill>
                <a:latin typeface="+mn-lt"/>
                <a:ea typeface="+mn-ea"/>
                <a:cs typeface="+mn-cs"/>
              </a:defRPr>
            </a:pPr>
            <a:endParaRPr lang="ru-RU"/>
          </a:p>
        </c:txPr>
        <c:crossAx val="648162463"/>
        <c:crosses val="autoZero"/>
        <c:crossBetween val="between"/>
      </c:valAx>
      <c:spPr>
        <a:noFill/>
        <a:ln>
          <a:noFill/>
        </a:ln>
        <a:effectLst/>
      </c:spPr>
    </c:plotArea>
    <c:plotVisOnly val="1"/>
    <c:dispBlanksAs val="gap"/>
    <c:showDLblsOverMax val="0"/>
  </c:chart>
  <c:spPr>
    <a:noFill/>
    <a:ln>
      <a:noFill/>
    </a:ln>
    <a:effectLst/>
  </c:spPr>
  <c:txPr>
    <a:bodyPr/>
    <a:lstStyle/>
    <a:p>
      <a:pPr>
        <a:defRPr lang="ru-RU"/>
      </a:pPr>
      <a:endParaRPr lang="ru-RU"/>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lang="ru-RU" sz="1860"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barChart>
        <c:barDir val="col"/>
        <c:grouping val="clustered"/>
        <c:varyColors val="0"/>
        <c:ser>
          <c:idx val="0"/>
          <c:order val="0"/>
          <c:tx>
            <c:strRef>
              <c:f>Лист1!$B$1</c:f>
              <c:strCache>
                <c:ptCount val="1"/>
                <c:pt idx="0">
                  <c:v>Налог, взимаемый в связи с применением упрощенной системы налогообложения, тыс. рублей</c:v>
                </c:pt>
              </c:strCache>
            </c:strRef>
          </c:tx>
          <c:spPr>
            <a:solidFill>
              <a:schemeClr val="accent5">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ru-RU" sz="1400" b="1" i="0" u="none" strike="noStrike" kern="1200" baseline="0">
                    <a:solidFill>
                      <a:schemeClr val="bg1"/>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2023 г (прогноз)</c:v>
                </c:pt>
                <c:pt idx="1">
                  <c:v>2024 г(прогноз)</c:v>
                </c:pt>
                <c:pt idx="2">
                  <c:v>2025 г(прогноз)</c:v>
                </c:pt>
                <c:pt idx="3">
                  <c:v>2026 г (прогноз)</c:v>
                </c:pt>
              </c:strCache>
            </c:strRef>
          </c:cat>
          <c:val>
            <c:numRef>
              <c:f>Лист1!$B$2:$B$5</c:f>
              <c:numCache>
                <c:formatCode>General</c:formatCode>
                <c:ptCount val="4"/>
                <c:pt idx="0">
                  <c:v>17875</c:v>
                </c:pt>
                <c:pt idx="1">
                  <c:v>29343</c:v>
                </c:pt>
                <c:pt idx="2">
                  <c:v>33566</c:v>
                </c:pt>
                <c:pt idx="3">
                  <c:v>39637</c:v>
                </c:pt>
              </c:numCache>
            </c:numRef>
          </c:val>
          <c:extLst>
            <c:ext xmlns:c16="http://schemas.microsoft.com/office/drawing/2014/chart" uri="{C3380CC4-5D6E-409C-BE32-E72D297353CC}">
              <c16:uniqueId val="{00000000-3EE1-47E5-A03C-9865B3A6118F}"/>
            </c:ext>
          </c:extLst>
        </c:ser>
        <c:dLbls>
          <c:showLegendKey val="0"/>
          <c:showVal val="0"/>
          <c:showCatName val="0"/>
          <c:showSerName val="0"/>
          <c:showPercent val="0"/>
          <c:showBubbleSize val="0"/>
        </c:dLbls>
        <c:gapWidth val="219"/>
        <c:overlap val="-27"/>
        <c:axId val="852267919"/>
        <c:axId val="852253359"/>
      </c:barChart>
      <c:catAx>
        <c:axId val="8522679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ru-RU" sz="1195" b="0" i="0" u="none" strike="noStrike" kern="1200" baseline="0">
                <a:solidFill>
                  <a:schemeClr val="tx1">
                    <a:lumMod val="65000"/>
                    <a:lumOff val="35000"/>
                  </a:schemeClr>
                </a:solidFill>
                <a:latin typeface="+mn-lt"/>
                <a:ea typeface="+mn-ea"/>
                <a:cs typeface="+mn-cs"/>
              </a:defRPr>
            </a:pPr>
            <a:endParaRPr lang="ru-RU"/>
          </a:p>
        </c:txPr>
        <c:crossAx val="852253359"/>
        <c:crosses val="autoZero"/>
        <c:auto val="1"/>
        <c:lblAlgn val="ctr"/>
        <c:lblOffset val="100"/>
        <c:noMultiLvlLbl val="0"/>
      </c:catAx>
      <c:valAx>
        <c:axId val="85225335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ru-RU" sz="1195" b="0" i="0" u="none" strike="noStrike" kern="1200" baseline="0">
                <a:solidFill>
                  <a:schemeClr val="tx1">
                    <a:lumMod val="65000"/>
                    <a:lumOff val="35000"/>
                  </a:schemeClr>
                </a:solidFill>
                <a:latin typeface="+mn-lt"/>
                <a:ea typeface="+mn-ea"/>
                <a:cs typeface="+mn-cs"/>
              </a:defRPr>
            </a:pPr>
            <a:endParaRPr lang="ru-RU"/>
          </a:p>
        </c:txPr>
        <c:crossAx val="852267919"/>
        <c:crosses val="autoZero"/>
        <c:crossBetween val="between"/>
      </c:valAx>
      <c:spPr>
        <a:noFill/>
        <a:ln>
          <a:noFill/>
        </a:ln>
        <a:effectLst/>
      </c:spPr>
    </c:plotArea>
    <c:plotVisOnly val="1"/>
    <c:dispBlanksAs val="gap"/>
    <c:showDLblsOverMax val="0"/>
  </c:chart>
  <c:spPr>
    <a:noFill/>
    <a:ln>
      <a:noFill/>
    </a:ln>
    <a:effectLst/>
  </c:spPr>
  <c:txPr>
    <a:bodyPr/>
    <a:lstStyle/>
    <a:p>
      <a:pPr>
        <a:defRPr lang="ru-RU"/>
      </a:pPr>
      <a:endParaRPr lang="ru-RU"/>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lang="ru-RU" sz="1860"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barChart>
        <c:barDir val="col"/>
        <c:grouping val="clustered"/>
        <c:varyColors val="0"/>
        <c:ser>
          <c:idx val="0"/>
          <c:order val="0"/>
          <c:tx>
            <c:strRef>
              <c:f>Лист1!$B$1</c:f>
              <c:strCache>
                <c:ptCount val="1"/>
                <c:pt idx="0">
                  <c:v>Сельскохозяйственный налог, тыс. рублей</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ru-RU" sz="1400" b="1" i="0" u="none" strike="noStrike" kern="1200" baseline="0">
                    <a:solidFill>
                      <a:schemeClr val="bg1"/>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2023 г (прогноз)</c:v>
                </c:pt>
                <c:pt idx="1">
                  <c:v>2024 г (прогноз)</c:v>
                </c:pt>
                <c:pt idx="2">
                  <c:v>2025 г (прогноз)</c:v>
                </c:pt>
                <c:pt idx="3">
                  <c:v>2026 г (прогноз)</c:v>
                </c:pt>
              </c:strCache>
            </c:strRef>
          </c:cat>
          <c:val>
            <c:numRef>
              <c:f>Лист1!$B$2:$B$5</c:f>
              <c:numCache>
                <c:formatCode>General</c:formatCode>
                <c:ptCount val="4"/>
                <c:pt idx="0">
                  <c:v>22</c:v>
                </c:pt>
                <c:pt idx="1">
                  <c:v>31</c:v>
                </c:pt>
                <c:pt idx="2">
                  <c:v>32</c:v>
                </c:pt>
                <c:pt idx="3">
                  <c:v>33</c:v>
                </c:pt>
              </c:numCache>
            </c:numRef>
          </c:val>
          <c:extLst>
            <c:ext xmlns:c16="http://schemas.microsoft.com/office/drawing/2014/chart" uri="{C3380CC4-5D6E-409C-BE32-E72D297353CC}">
              <c16:uniqueId val="{00000000-69A9-4998-8560-93E1FEBE8C8A}"/>
            </c:ext>
          </c:extLst>
        </c:ser>
        <c:dLbls>
          <c:showLegendKey val="0"/>
          <c:showVal val="0"/>
          <c:showCatName val="0"/>
          <c:showSerName val="0"/>
          <c:showPercent val="0"/>
          <c:showBubbleSize val="0"/>
        </c:dLbls>
        <c:gapWidth val="219"/>
        <c:overlap val="-27"/>
        <c:axId val="852273743"/>
        <c:axId val="852276239"/>
      </c:barChart>
      <c:catAx>
        <c:axId val="8522737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ru-RU" sz="1195" b="0" i="0" u="none" strike="noStrike" kern="1200" baseline="0">
                <a:solidFill>
                  <a:schemeClr val="tx1">
                    <a:lumMod val="65000"/>
                    <a:lumOff val="35000"/>
                  </a:schemeClr>
                </a:solidFill>
                <a:latin typeface="+mn-lt"/>
                <a:ea typeface="+mn-ea"/>
                <a:cs typeface="+mn-cs"/>
              </a:defRPr>
            </a:pPr>
            <a:endParaRPr lang="ru-RU"/>
          </a:p>
        </c:txPr>
        <c:crossAx val="852276239"/>
        <c:crosses val="autoZero"/>
        <c:auto val="1"/>
        <c:lblAlgn val="ctr"/>
        <c:lblOffset val="100"/>
        <c:noMultiLvlLbl val="0"/>
      </c:catAx>
      <c:valAx>
        <c:axId val="85227623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ru-RU" sz="1195" b="0" i="0" u="none" strike="noStrike" kern="1200" baseline="0">
                <a:solidFill>
                  <a:schemeClr val="tx1">
                    <a:lumMod val="65000"/>
                    <a:lumOff val="35000"/>
                  </a:schemeClr>
                </a:solidFill>
                <a:latin typeface="+mn-lt"/>
                <a:ea typeface="+mn-ea"/>
                <a:cs typeface="+mn-cs"/>
              </a:defRPr>
            </a:pPr>
            <a:endParaRPr lang="ru-RU"/>
          </a:p>
        </c:txPr>
        <c:crossAx val="852273743"/>
        <c:crosses val="autoZero"/>
        <c:crossBetween val="between"/>
      </c:valAx>
      <c:spPr>
        <a:noFill/>
        <a:ln>
          <a:noFill/>
        </a:ln>
        <a:effectLst/>
      </c:spPr>
    </c:plotArea>
    <c:plotVisOnly val="1"/>
    <c:dispBlanksAs val="gap"/>
    <c:showDLblsOverMax val="0"/>
  </c:chart>
  <c:spPr>
    <a:noFill/>
    <a:ln>
      <a:noFill/>
    </a:ln>
    <a:effectLst/>
  </c:spPr>
  <c:txPr>
    <a:bodyPr/>
    <a:lstStyle/>
    <a:p>
      <a:pPr>
        <a:defRPr lang="ru-RU"/>
      </a:pPr>
      <a:endParaRPr lang="ru-RU"/>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lang="ru-RU" sz="1860"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barChart>
        <c:barDir val="col"/>
        <c:grouping val="clustered"/>
        <c:varyColors val="0"/>
        <c:ser>
          <c:idx val="0"/>
          <c:order val="0"/>
          <c:tx>
            <c:strRef>
              <c:f>Лист1!$B$1</c:f>
              <c:strCache>
                <c:ptCount val="1"/>
                <c:pt idx="0">
                  <c:v>Неналоговые расходы, тыс. рублей</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ru-RU" sz="1400" b="1" i="0" u="none" strike="noStrike" kern="1200" baseline="0">
                    <a:solidFill>
                      <a:schemeClr val="bg1"/>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2023 г (прогноз)</c:v>
                </c:pt>
                <c:pt idx="1">
                  <c:v>2024 г (прогноз)</c:v>
                </c:pt>
                <c:pt idx="2">
                  <c:v>2025 г (прогноз)</c:v>
                </c:pt>
                <c:pt idx="3">
                  <c:v>2026 г (прогноз)</c:v>
                </c:pt>
              </c:strCache>
            </c:strRef>
          </c:cat>
          <c:val>
            <c:numRef>
              <c:f>Лист1!$B$2:$B$5</c:f>
              <c:numCache>
                <c:formatCode>General</c:formatCode>
                <c:ptCount val="4"/>
                <c:pt idx="0">
                  <c:v>16841</c:v>
                </c:pt>
                <c:pt idx="1">
                  <c:v>17545</c:v>
                </c:pt>
                <c:pt idx="2">
                  <c:v>17998</c:v>
                </c:pt>
                <c:pt idx="3">
                  <c:v>18609</c:v>
                </c:pt>
              </c:numCache>
            </c:numRef>
          </c:val>
          <c:extLst>
            <c:ext xmlns:c16="http://schemas.microsoft.com/office/drawing/2014/chart" uri="{C3380CC4-5D6E-409C-BE32-E72D297353CC}">
              <c16:uniqueId val="{00000000-5E20-44D9-9627-BD75724DFA6D}"/>
            </c:ext>
          </c:extLst>
        </c:ser>
        <c:dLbls>
          <c:showLegendKey val="0"/>
          <c:showVal val="0"/>
          <c:showCatName val="0"/>
          <c:showSerName val="0"/>
          <c:showPercent val="0"/>
          <c:showBubbleSize val="0"/>
        </c:dLbls>
        <c:gapWidth val="219"/>
        <c:overlap val="-27"/>
        <c:axId val="906657599"/>
        <c:axId val="906664255"/>
      </c:barChart>
      <c:catAx>
        <c:axId val="9066575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ru-RU" sz="1195" b="0" i="0" u="none" strike="noStrike" kern="1200" baseline="0">
                <a:solidFill>
                  <a:schemeClr val="tx1">
                    <a:lumMod val="65000"/>
                    <a:lumOff val="35000"/>
                  </a:schemeClr>
                </a:solidFill>
                <a:latin typeface="+mn-lt"/>
                <a:ea typeface="+mn-ea"/>
                <a:cs typeface="+mn-cs"/>
              </a:defRPr>
            </a:pPr>
            <a:endParaRPr lang="ru-RU"/>
          </a:p>
        </c:txPr>
        <c:crossAx val="906664255"/>
        <c:crosses val="autoZero"/>
        <c:auto val="1"/>
        <c:lblAlgn val="ctr"/>
        <c:lblOffset val="100"/>
        <c:noMultiLvlLbl val="0"/>
      </c:catAx>
      <c:valAx>
        <c:axId val="90666425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ru-RU" sz="1195" b="0" i="0" u="none" strike="noStrike" kern="1200" baseline="0">
                <a:solidFill>
                  <a:schemeClr val="tx1">
                    <a:lumMod val="65000"/>
                    <a:lumOff val="35000"/>
                  </a:schemeClr>
                </a:solidFill>
                <a:latin typeface="+mn-lt"/>
                <a:ea typeface="+mn-ea"/>
                <a:cs typeface="+mn-cs"/>
              </a:defRPr>
            </a:pPr>
            <a:endParaRPr lang="ru-RU"/>
          </a:p>
        </c:txPr>
        <c:crossAx val="906657599"/>
        <c:crosses val="autoZero"/>
        <c:crossBetween val="between"/>
      </c:valAx>
      <c:spPr>
        <a:noFill/>
        <a:ln>
          <a:noFill/>
        </a:ln>
        <a:effectLst/>
      </c:spPr>
    </c:plotArea>
    <c:plotVisOnly val="1"/>
    <c:dispBlanksAs val="gap"/>
    <c:showDLblsOverMax val="0"/>
  </c:chart>
  <c:spPr>
    <a:noFill/>
    <a:ln>
      <a:noFill/>
    </a:ln>
    <a:effectLst/>
  </c:spPr>
  <c:txPr>
    <a:bodyPr/>
    <a:lstStyle/>
    <a:p>
      <a:pPr>
        <a:defRPr lang="ru-RU"/>
      </a:pPr>
      <a:endParaRPr lang="ru-RU"/>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Лист1!$B$1</c:f>
              <c:strCache>
                <c:ptCount val="1"/>
                <c:pt idx="0">
                  <c:v>Программные расходы</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ru-RU" sz="1195" b="0" i="0" u="none" strike="noStrike" kern="1200" baseline="0">
                    <a:solidFill>
                      <a:schemeClr val="tx1">
                        <a:lumMod val="75000"/>
                        <a:lumOff val="25000"/>
                      </a:schemeClr>
                    </a:solidFill>
                    <a:latin typeface="+mn-lt"/>
                    <a:ea typeface="+mn-ea"/>
                    <a:cs typeface="+mn-cs"/>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Лист1!$A$2:$A$4</c:f>
              <c:numCache>
                <c:formatCode>General</c:formatCode>
                <c:ptCount val="3"/>
                <c:pt idx="0">
                  <c:v>2024</c:v>
                </c:pt>
                <c:pt idx="1">
                  <c:v>2025</c:v>
                </c:pt>
                <c:pt idx="2">
                  <c:v>2026</c:v>
                </c:pt>
              </c:numCache>
            </c:numRef>
          </c:cat>
          <c:val>
            <c:numRef>
              <c:f>Лист1!$B$2:$B$4</c:f>
              <c:numCache>
                <c:formatCode>#\ ##0.0</c:formatCode>
                <c:ptCount val="3"/>
                <c:pt idx="0">
                  <c:v>1411040.4</c:v>
                </c:pt>
                <c:pt idx="1">
                  <c:v>1394263.6</c:v>
                </c:pt>
                <c:pt idx="2">
                  <c:v>1394173.3</c:v>
                </c:pt>
              </c:numCache>
            </c:numRef>
          </c:val>
          <c:extLst>
            <c:ext xmlns:c16="http://schemas.microsoft.com/office/drawing/2014/chart" uri="{C3380CC4-5D6E-409C-BE32-E72D297353CC}">
              <c16:uniqueId val="{00000000-173D-48A6-BF27-12FBC61409B2}"/>
            </c:ext>
          </c:extLst>
        </c:ser>
        <c:ser>
          <c:idx val="1"/>
          <c:order val="1"/>
          <c:tx>
            <c:strRef>
              <c:f>Лист1!$C$1</c:f>
              <c:strCache>
                <c:ptCount val="1"/>
                <c:pt idx="0">
                  <c:v>Непрограммные расходы</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ru-RU" sz="1195" b="0" i="0" u="none" strike="noStrike" kern="1200" baseline="0">
                    <a:solidFill>
                      <a:schemeClr val="tx1">
                        <a:lumMod val="75000"/>
                        <a:lumOff val="25000"/>
                      </a:schemeClr>
                    </a:solidFill>
                    <a:latin typeface="+mn-lt"/>
                    <a:ea typeface="+mn-ea"/>
                    <a:cs typeface="+mn-cs"/>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Лист1!$A$2:$A$4</c:f>
              <c:numCache>
                <c:formatCode>General</c:formatCode>
                <c:ptCount val="3"/>
                <c:pt idx="0">
                  <c:v>2024</c:v>
                </c:pt>
                <c:pt idx="1">
                  <c:v>2025</c:v>
                </c:pt>
                <c:pt idx="2">
                  <c:v>2026</c:v>
                </c:pt>
              </c:numCache>
            </c:numRef>
          </c:cat>
          <c:val>
            <c:numRef>
              <c:f>Лист1!$C$2:$C$4</c:f>
              <c:numCache>
                <c:formatCode>#\ ##0.0</c:formatCode>
                <c:ptCount val="3"/>
                <c:pt idx="0">
                  <c:v>15507.3</c:v>
                </c:pt>
                <c:pt idx="1">
                  <c:v>13778.8</c:v>
                </c:pt>
                <c:pt idx="2">
                  <c:v>13374.1</c:v>
                </c:pt>
              </c:numCache>
            </c:numRef>
          </c:val>
          <c:extLst>
            <c:ext xmlns:c16="http://schemas.microsoft.com/office/drawing/2014/chart" uri="{C3380CC4-5D6E-409C-BE32-E72D297353CC}">
              <c16:uniqueId val="{00000001-173D-48A6-BF27-12FBC61409B2}"/>
            </c:ext>
          </c:extLst>
        </c:ser>
        <c:dLbls>
          <c:showLegendKey val="0"/>
          <c:showVal val="0"/>
          <c:showCatName val="0"/>
          <c:showSerName val="0"/>
          <c:showPercent val="0"/>
          <c:showBubbleSize val="0"/>
        </c:dLbls>
        <c:gapWidth val="150"/>
        <c:overlap val="100"/>
        <c:axId val="1096638688"/>
        <c:axId val="1096639104"/>
      </c:barChart>
      <c:catAx>
        <c:axId val="1096638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ru-RU" sz="1195" b="0" i="0" u="none" strike="noStrike" kern="1200" cap="none" spc="0" normalizeH="0" baseline="0">
                <a:solidFill>
                  <a:schemeClr val="tx1">
                    <a:lumMod val="65000"/>
                    <a:lumOff val="35000"/>
                  </a:schemeClr>
                </a:solidFill>
                <a:latin typeface="+mn-lt"/>
                <a:ea typeface="+mn-ea"/>
                <a:cs typeface="+mn-cs"/>
              </a:defRPr>
            </a:pPr>
            <a:endParaRPr lang="ru-RU"/>
          </a:p>
        </c:txPr>
        <c:crossAx val="1096639104"/>
        <c:crosses val="autoZero"/>
        <c:auto val="1"/>
        <c:lblAlgn val="ctr"/>
        <c:lblOffset val="100"/>
        <c:noMultiLvlLbl val="0"/>
      </c:catAx>
      <c:valAx>
        <c:axId val="1096639104"/>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lang="ru-RU" sz="1195" b="0" i="0" u="none" strike="noStrike" kern="1200" baseline="0">
                <a:solidFill>
                  <a:schemeClr val="tx1">
                    <a:lumMod val="65000"/>
                    <a:lumOff val="35000"/>
                  </a:schemeClr>
                </a:solidFill>
                <a:latin typeface="+mn-lt"/>
                <a:ea typeface="+mn-ea"/>
                <a:cs typeface="+mn-cs"/>
              </a:defRPr>
            </a:pPr>
            <a:endParaRPr lang="ru-RU"/>
          </a:p>
        </c:txPr>
        <c:crossAx val="109663868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lang="ru-RU" sz="1195"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lang="ru-RU"/>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withinLinear" id="18">
  <a:schemeClr val="accent5"/>
</cs:colorStyle>
</file>

<file path=ppt/charts/colors1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1195"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5"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5" kern="1200"/>
  </cs:dataLabel>
  <cs:dataLabelCallout>
    <cs:lnRef idx="0"/>
    <cs:fillRef idx="0"/>
    <cs:effectRef idx="0"/>
    <cs:fontRef idx="minor">
      <a:schemeClr val="dk1">
        <a:lumMod val="65000"/>
        <a:lumOff val="35000"/>
      </a:schemeClr>
    </cs:fontRef>
    <cs:spPr>
      <a:solidFill>
        <a:schemeClr val="lt1"/>
      </a:solidFill>
    </cs:spPr>
    <cs:defRPr sz="1195"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5"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5"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5"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3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5"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5" kern="1200"/>
  </cs:valueAxis>
  <cs:wall>
    <cs:lnRef idx="0"/>
    <cs:fillRef idx="0"/>
    <cs:effectRef idx="0"/>
    <cs:fontRef idx="minor">
      <a:schemeClr val="tx1"/>
    </cs:fontRef>
  </cs:wall>
</cs:chartStyle>
</file>

<file path=ppt/charts/style11.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1195"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5"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5" kern="1200"/>
  </cs:dataLabel>
  <cs:dataLabelCallout>
    <cs:lnRef idx="0"/>
    <cs:fillRef idx="0"/>
    <cs:effectRef idx="0"/>
    <cs:fontRef idx="minor">
      <a:schemeClr val="dk1">
        <a:lumMod val="65000"/>
        <a:lumOff val="35000"/>
      </a:schemeClr>
    </cs:fontRef>
    <cs:spPr>
      <a:solidFill>
        <a:schemeClr val="lt1"/>
      </a:solidFill>
    </cs:spPr>
    <cs:defRPr sz="1195"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5"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5"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5"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3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5"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5" kern="1200"/>
  </cs:valueAxis>
  <cs:wall>
    <cs:lnRef idx="0"/>
    <cs:fillRef idx="0"/>
    <cs:effectRef idx="0"/>
    <cs:fontRef idx="minor">
      <a:schemeClr val="tx1"/>
    </cs:fontRef>
  </cs:wall>
</cs:chartStyle>
</file>

<file path=ppt/charts/style12.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5"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5"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5" kern="1200"/>
  </cs:chartArea>
  <cs:dataLabel>
    <cs:lnRef idx="0"/>
    <cs:fillRef idx="0"/>
    <cs:effectRef idx="0"/>
    <cs:fontRef idx="minor">
      <a:schemeClr val="dk1">
        <a:lumMod val="65000"/>
        <a:lumOff val="3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5"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5"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5"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5" kern="1200" spc="20" baseline="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5"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5"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5"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5"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5"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5"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5"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5"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5" b="1" kern="1200"/>
  </cs:axisTitle>
  <cs:categoryAxis>
    <cs:lnRef idx="0"/>
    <cs:fillRef idx="0"/>
    <cs:effectRef idx="0"/>
    <cs:fontRef idx="minor">
      <a:schemeClr val="dk1">
        <a:lumMod val="65000"/>
        <a:lumOff val="35000"/>
      </a:schemeClr>
    </cs:fontRef>
    <cs:defRPr sz="1195"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5" kern="1200"/>
  </cs:chartArea>
  <cs:dataLabel>
    <cs:lnRef idx="0"/>
    <cs:fillRef idx="0"/>
    <cs:effectRef idx="0"/>
    <cs:fontRef idx="minor">
      <a:schemeClr val="dk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5"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5"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5"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30"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5"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5" kern="1200"/>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5" b="1" kern="1200"/>
  </cs:axisTitle>
  <cs:categoryAxis>
    <cs:lnRef idx="0"/>
    <cs:fillRef idx="0"/>
    <cs:effectRef idx="0"/>
    <cs:fontRef idx="minor">
      <a:schemeClr val="dk1">
        <a:lumMod val="65000"/>
        <a:lumOff val="35000"/>
      </a:schemeClr>
    </cs:fontRef>
    <cs:defRPr sz="1195"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5" kern="1200"/>
  </cs:chartArea>
  <cs:dataLabel>
    <cs:lnRef idx="0"/>
    <cs:fillRef idx="0"/>
    <cs:effectRef idx="0"/>
    <cs:fontRef idx="minor">
      <a:schemeClr val="dk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5"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5"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5"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30"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5"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5"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5"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3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06">
  <cs:axisTitle>
    <cs:lnRef idx="0"/>
    <cs:fillRef idx="0"/>
    <cs:effectRef idx="0"/>
    <cs:fontRef idx="minor">
      <a:schemeClr val="tx1">
        <a:lumMod val="65000"/>
        <a:lumOff val="35000"/>
      </a:schemeClr>
    </cs:fontRef>
    <cs:defRPr sz="1195"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5"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5"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5"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5"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5" kern="1200"/>
  </cs:chartArea>
  <cs:dataLabel>
    <cs:lnRef idx="0"/>
    <cs:fillRef idx="0"/>
    <cs:effectRef idx="0"/>
    <cs:fontRef idx="minor">
      <a:schemeClr val="dk1">
        <a:lumMod val="65000"/>
        <a:lumOff val="3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5"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5"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5"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5" kern="1200" spc="20" baseline="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3#1">
  <dgm:title val=""/>
  <dgm:desc val=""/>
  <dgm:catLst>
    <dgm:cat type="colorful" pri="10300"/>
  </dgm:catLst>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1">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6">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1E39B961-C701-4B77-863C-E022B7FD4535}" type="doc">
      <dgm:prSet loTypeId="urn:microsoft.com/office/officeart/2005/8/layout/chevron2" loCatId="list" qsTypeId="urn:microsoft.com/office/officeart/2005/8/quickstyle/simple1#1" qsCatId="simple" csTypeId="urn:microsoft.com/office/officeart/2005/8/colors/colorful3#1" csCatId="colorful" phldr="1"/>
      <dgm:spPr/>
      <dgm:t>
        <a:bodyPr/>
        <a:lstStyle/>
        <a:p>
          <a:endParaRPr lang="ru-RU"/>
        </a:p>
      </dgm:t>
    </dgm:pt>
    <dgm:pt modelId="{037B0C74-A1C3-46F6-A4BA-47A7B0650317}">
      <dgm:prSet phldrT="[Текст]"/>
      <dgm:spPr/>
      <dgm:t>
        <a:bodyPr/>
        <a:lstStyle/>
        <a:p>
          <a:endParaRPr lang="ru-RU" dirty="0"/>
        </a:p>
      </dgm:t>
    </dgm:pt>
    <dgm:pt modelId="{0A54A699-6A38-4B9A-873D-230766F62F67}" type="parTrans" cxnId="{5442739C-E567-4678-8F79-064FF1051818}">
      <dgm:prSet/>
      <dgm:spPr/>
      <dgm:t>
        <a:bodyPr/>
        <a:lstStyle/>
        <a:p>
          <a:endParaRPr lang="ru-RU"/>
        </a:p>
      </dgm:t>
    </dgm:pt>
    <dgm:pt modelId="{F7A77708-DCF4-4DF3-BB7A-295BB51DE02A}" type="sibTrans" cxnId="{5442739C-E567-4678-8F79-064FF1051818}">
      <dgm:prSet/>
      <dgm:spPr/>
      <dgm:t>
        <a:bodyPr/>
        <a:lstStyle/>
        <a:p>
          <a:endParaRPr lang="ru-RU"/>
        </a:p>
      </dgm:t>
    </dgm:pt>
    <dgm:pt modelId="{185FFCD1-7C08-42CA-92BC-88F5197228F7}">
      <dgm:prSet phldrT="[Текст]"/>
      <dgm:spPr/>
      <dgm:t>
        <a:bodyPr/>
        <a:lstStyle/>
        <a:p>
          <a:r>
            <a:rPr lang="ru-RU" dirty="0">
              <a:latin typeface="Liberation Serif" panose="02020603050405020304" pitchFamily="18" charset="0"/>
              <a:ea typeface="Liberation Serif" panose="02020603050405020304" pitchFamily="18" charset="0"/>
              <a:cs typeface="Liberation Serif" panose="02020603050405020304" pitchFamily="18" charset="0"/>
            </a:rPr>
            <a:t>Исполнение бюджета в текущем году</a:t>
          </a:r>
          <a:endParaRPr lang="ru-RU" dirty="0"/>
        </a:p>
      </dgm:t>
    </dgm:pt>
    <dgm:pt modelId="{99F01379-ACF3-4730-9585-65D1CA251A6D}" type="parTrans" cxnId="{158E9FB4-B1A9-4738-B962-0AF55FAE6A4A}">
      <dgm:prSet/>
      <dgm:spPr/>
      <dgm:t>
        <a:bodyPr/>
        <a:lstStyle/>
        <a:p>
          <a:endParaRPr lang="ru-RU"/>
        </a:p>
      </dgm:t>
    </dgm:pt>
    <dgm:pt modelId="{00706F1F-93EC-47A7-9315-7ABD5CA3E1D9}" type="sibTrans" cxnId="{158E9FB4-B1A9-4738-B962-0AF55FAE6A4A}">
      <dgm:prSet/>
      <dgm:spPr/>
      <dgm:t>
        <a:bodyPr/>
        <a:lstStyle/>
        <a:p>
          <a:endParaRPr lang="ru-RU"/>
        </a:p>
      </dgm:t>
    </dgm:pt>
    <dgm:pt modelId="{F7DCCDB3-FA41-4FCD-880C-B757B473DA6A}">
      <dgm:prSet phldrT="[Текст]"/>
      <dgm:spPr/>
      <dgm:t>
        <a:bodyPr/>
        <a:lstStyle/>
        <a:p>
          <a:endParaRPr lang="ru-RU" dirty="0"/>
        </a:p>
      </dgm:t>
    </dgm:pt>
    <dgm:pt modelId="{8231E51F-6202-46B7-AA7E-E52FEC314F28}" type="parTrans" cxnId="{E60B9227-3B44-4EE7-8D1D-0FA076E2435A}">
      <dgm:prSet/>
      <dgm:spPr/>
      <dgm:t>
        <a:bodyPr/>
        <a:lstStyle/>
        <a:p>
          <a:endParaRPr lang="ru-RU"/>
        </a:p>
      </dgm:t>
    </dgm:pt>
    <dgm:pt modelId="{7D3BCA3D-47A5-49D1-A008-F3591C0B9DD1}" type="sibTrans" cxnId="{E60B9227-3B44-4EE7-8D1D-0FA076E2435A}">
      <dgm:prSet/>
      <dgm:spPr/>
      <dgm:t>
        <a:bodyPr/>
        <a:lstStyle/>
        <a:p>
          <a:endParaRPr lang="ru-RU"/>
        </a:p>
      </dgm:t>
    </dgm:pt>
    <dgm:pt modelId="{64512402-0C71-4145-A55D-3EB667D1BDC6}">
      <dgm:prSet phldrT="[Текст]"/>
      <dgm:spPr/>
      <dgm:t>
        <a:bodyPr/>
        <a:lstStyle/>
        <a:p>
          <a:r>
            <a:rPr lang="ru-RU" dirty="0">
              <a:latin typeface="Liberation Serif" panose="02020603050405020304" pitchFamily="18" charset="0"/>
              <a:ea typeface="Liberation Serif" panose="02020603050405020304" pitchFamily="18" charset="0"/>
              <a:cs typeface="Liberation Serif" panose="02020603050405020304" pitchFamily="18" charset="0"/>
            </a:rPr>
            <a:t>Формирование отчета об исполнении бюджета предыдущего года</a:t>
          </a:r>
          <a:endParaRPr lang="ru-RU" dirty="0"/>
        </a:p>
      </dgm:t>
    </dgm:pt>
    <dgm:pt modelId="{8DF68570-A238-4FBD-9A96-E5A4C432BC44}" type="parTrans" cxnId="{4F5A8BE5-BA37-48E4-B8CC-DE301D00F7B9}">
      <dgm:prSet/>
      <dgm:spPr/>
      <dgm:t>
        <a:bodyPr/>
        <a:lstStyle/>
        <a:p>
          <a:endParaRPr lang="ru-RU"/>
        </a:p>
      </dgm:t>
    </dgm:pt>
    <dgm:pt modelId="{DB6968DB-2607-4198-8319-AA5D03EAF841}" type="sibTrans" cxnId="{4F5A8BE5-BA37-48E4-B8CC-DE301D00F7B9}">
      <dgm:prSet/>
      <dgm:spPr/>
      <dgm:t>
        <a:bodyPr/>
        <a:lstStyle/>
        <a:p>
          <a:endParaRPr lang="ru-RU"/>
        </a:p>
      </dgm:t>
    </dgm:pt>
    <dgm:pt modelId="{0461EDE9-03D2-496F-95A1-2DD48F1503DB}">
      <dgm:prSet phldrT="[Текст]"/>
      <dgm:spPr/>
      <dgm:t>
        <a:bodyPr/>
        <a:lstStyle/>
        <a:p>
          <a:r>
            <a:rPr lang="ru-RU" dirty="0">
              <a:latin typeface="Liberation Serif" panose="02020603050405020304" pitchFamily="18" charset="0"/>
              <a:ea typeface="Liberation Serif" panose="02020603050405020304" pitchFamily="18" charset="0"/>
              <a:cs typeface="Liberation Serif" panose="02020603050405020304" pitchFamily="18" charset="0"/>
            </a:rPr>
            <a:t>Утверждение бюджета очередного года</a:t>
          </a:r>
          <a:endParaRPr lang="ru-RU" dirty="0"/>
        </a:p>
      </dgm:t>
    </dgm:pt>
    <dgm:pt modelId="{BB9722A6-D81C-46A9-927C-EAC6C70CA1E7}" type="sibTrans" cxnId="{EE591F33-B68C-4709-9FEF-E19A02731B52}">
      <dgm:prSet/>
      <dgm:spPr/>
      <dgm:t>
        <a:bodyPr/>
        <a:lstStyle/>
        <a:p>
          <a:endParaRPr lang="ru-RU"/>
        </a:p>
      </dgm:t>
    </dgm:pt>
    <dgm:pt modelId="{9668DB88-17A6-4D2B-A805-BF98B91E5A12}" type="parTrans" cxnId="{EE591F33-B68C-4709-9FEF-E19A02731B52}">
      <dgm:prSet/>
      <dgm:spPr/>
      <dgm:t>
        <a:bodyPr/>
        <a:lstStyle/>
        <a:p>
          <a:endParaRPr lang="ru-RU"/>
        </a:p>
      </dgm:t>
    </dgm:pt>
    <dgm:pt modelId="{879443A6-3496-4B3E-86F0-45394D35C526}">
      <dgm:prSet phldrT="[Текст]"/>
      <dgm:spPr/>
      <dgm:t>
        <a:bodyPr/>
        <a:lstStyle/>
        <a:p>
          <a:endParaRPr lang="ru-RU" dirty="0"/>
        </a:p>
      </dgm:t>
    </dgm:pt>
    <dgm:pt modelId="{CAF35AF0-776F-40E1-85BF-B85EA793C294}" type="sibTrans" cxnId="{5711D193-8D5B-4480-9015-79B0F4FE5FA2}">
      <dgm:prSet/>
      <dgm:spPr/>
      <dgm:t>
        <a:bodyPr/>
        <a:lstStyle/>
        <a:p>
          <a:endParaRPr lang="ru-RU"/>
        </a:p>
      </dgm:t>
    </dgm:pt>
    <dgm:pt modelId="{69BA77AA-999D-4E74-AEBD-C175E998A0F2}" type="parTrans" cxnId="{5711D193-8D5B-4480-9015-79B0F4FE5FA2}">
      <dgm:prSet/>
      <dgm:spPr/>
      <dgm:t>
        <a:bodyPr/>
        <a:lstStyle/>
        <a:p>
          <a:endParaRPr lang="ru-RU"/>
        </a:p>
      </dgm:t>
    </dgm:pt>
    <dgm:pt modelId="{804B77F9-DB0C-4450-9412-1D3993E0BFBB}">
      <dgm:prSet phldrT="[Текст]"/>
      <dgm:spPr/>
      <dgm:t>
        <a:bodyPr/>
        <a:lstStyle/>
        <a:p>
          <a:r>
            <a:rPr lang="ru-RU" dirty="0">
              <a:latin typeface="Liberation Serif" panose="02020603050405020304" pitchFamily="18" charset="0"/>
              <a:ea typeface="Liberation Serif" panose="02020603050405020304" pitchFamily="18" charset="0"/>
              <a:cs typeface="Liberation Serif" panose="02020603050405020304" pitchFamily="18" charset="0"/>
            </a:rPr>
            <a:t>Утверждение отчета об исполнении бюджета предыдущего года</a:t>
          </a:r>
          <a:endParaRPr lang="ru-RU" dirty="0"/>
        </a:p>
      </dgm:t>
    </dgm:pt>
    <dgm:pt modelId="{F1EF13C1-B3C6-4F72-85F1-8C3D20F5AD5B}" type="parTrans" cxnId="{6566BBDD-910F-471F-AE2B-C88A51C51F44}">
      <dgm:prSet/>
      <dgm:spPr/>
      <dgm:t>
        <a:bodyPr/>
        <a:lstStyle/>
        <a:p>
          <a:endParaRPr lang="ru-RU"/>
        </a:p>
      </dgm:t>
    </dgm:pt>
    <dgm:pt modelId="{A1206671-F4AB-4213-AA90-04D7A91D8A89}" type="sibTrans" cxnId="{6566BBDD-910F-471F-AE2B-C88A51C51F44}">
      <dgm:prSet/>
      <dgm:spPr/>
      <dgm:t>
        <a:bodyPr/>
        <a:lstStyle/>
        <a:p>
          <a:endParaRPr lang="ru-RU"/>
        </a:p>
      </dgm:t>
    </dgm:pt>
    <dgm:pt modelId="{C635F631-5213-400D-A57B-BB46EA2582BC}">
      <dgm:prSet phldrT="[Текст]"/>
      <dgm:spPr/>
      <dgm:t>
        <a:bodyPr/>
        <a:lstStyle/>
        <a:p>
          <a:endParaRPr lang="ru-RU" dirty="0"/>
        </a:p>
      </dgm:t>
    </dgm:pt>
    <dgm:pt modelId="{75B3EDC8-E37E-4DAC-8D02-FB337B6925AF}" type="parTrans" cxnId="{F4394DE2-D8FE-4BD9-A876-B792478C48CA}">
      <dgm:prSet/>
      <dgm:spPr/>
      <dgm:t>
        <a:bodyPr/>
        <a:lstStyle/>
        <a:p>
          <a:endParaRPr lang="ru-RU"/>
        </a:p>
      </dgm:t>
    </dgm:pt>
    <dgm:pt modelId="{D6E1205F-0F5B-4FCA-A3A4-CF14BFE39B4B}" type="sibTrans" cxnId="{F4394DE2-D8FE-4BD9-A876-B792478C48CA}">
      <dgm:prSet/>
      <dgm:spPr/>
      <dgm:t>
        <a:bodyPr/>
        <a:lstStyle/>
        <a:p>
          <a:endParaRPr lang="ru-RU"/>
        </a:p>
      </dgm:t>
    </dgm:pt>
    <dgm:pt modelId="{CA5BC869-2B97-4C99-9B8B-EFE3ED73A832}">
      <dgm:prSet phldrT="[Текст]"/>
      <dgm:spPr/>
      <dgm:t>
        <a:bodyPr/>
        <a:lstStyle/>
        <a:p>
          <a:r>
            <a:rPr lang="ru-RU" dirty="0">
              <a:latin typeface="Liberation Serif" panose="02020603050405020304" pitchFamily="18" charset="0"/>
              <a:ea typeface="Liberation Serif" panose="02020603050405020304" pitchFamily="18" charset="0"/>
              <a:cs typeface="Liberation Serif" panose="02020603050405020304" pitchFamily="18" charset="0"/>
            </a:rPr>
            <a:t>Составление проекта бюджетного очередного года</a:t>
          </a:r>
          <a:endParaRPr lang="ru-RU" dirty="0"/>
        </a:p>
      </dgm:t>
    </dgm:pt>
    <dgm:pt modelId="{1EE25D25-30C6-44C7-A360-742D948B5A33}" type="parTrans" cxnId="{E0E588CC-8AA9-4DFE-AB41-6750B4C735ED}">
      <dgm:prSet/>
      <dgm:spPr/>
      <dgm:t>
        <a:bodyPr/>
        <a:lstStyle/>
        <a:p>
          <a:endParaRPr lang="ru-RU"/>
        </a:p>
      </dgm:t>
    </dgm:pt>
    <dgm:pt modelId="{721D2A04-2E1E-42D9-BD97-4D7E2DF4779C}" type="sibTrans" cxnId="{E0E588CC-8AA9-4DFE-AB41-6750B4C735ED}">
      <dgm:prSet/>
      <dgm:spPr/>
      <dgm:t>
        <a:bodyPr/>
        <a:lstStyle/>
        <a:p>
          <a:endParaRPr lang="ru-RU"/>
        </a:p>
      </dgm:t>
    </dgm:pt>
    <dgm:pt modelId="{58F47813-C380-45D8-9E94-8418E041D77B}">
      <dgm:prSet phldrT="[Текст]"/>
      <dgm:spPr/>
      <dgm:t>
        <a:bodyPr/>
        <a:lstStyle/>
        <a:p>
          <a:endParaRPr lang="ru-RU" dirty="0"/>
        </a:p>
      </dgm:t>
    </dgm:pt>
    <dgm:pt modelId="{EB156BDB-1194-4E5E-87BD-FA875197CBC8}" type="parTrans" cxnId="{638C471C-8406-4AEE-AB55-2B3964F60AC8}">
      <dgm:prSet/>
      <dgm:spPr/>
      <dgm:t>
        <a:bodyPr/>
        <a:lstStyle/>
        <a:p>
          <a:endParaRPr lang="ru-RU"/>
        </a:p>
      </dgm:t>
    </dgm:pt>
    <dgm:pt modelId="{5FC68365-C61E-42C3-BE0A-376F6376C848}" type="sibTrans" cxnId="{638C471C-8406-4AEE-AB55-2B3964F60AC8}">
      <dgm:prSet/>
      <dgm:spPr/>
      <dgm:t>
        <a:bodyPr/>
        <a:lstStyle/>
        <a:p>
          <a:endParaRPr lang="ru-RU"/>
        </a:p>
      </dgm:t>
    </dgm:pt>
    <dgm:pt modelId="{64212F45-71E5-4035-AB55-0A0B84FD4197}">
      <dgm:prSet phldrT="[Текст]"/>
      <dgm:spPr/>
      <dgm:t>
        <a:bodyPr/>
        <a:lstStyle/>
        <a:p>
          <a:r>
            <a:rPr lang="ru-RU" dirty="0">
              <a:latin typeface="Liberation Serif" panose="02020603050405020304" pitchFamily="18" charset="0"/>
              <a:ea typeface="Liberation Serif" panose="02020603050405020304" pitchFamily="18" charset="0"/>
              <a:cs typeface="Liberation Serif" panose="02020603050405020304" pitchFamily="18" charset="0"/>
            </a:rPr>
            <a:t>Рассмотрение проекта бюджета очередного года</a:t>
          </a:r>
          <a:endParaRPr lang="ru-RU" dirty="0"/>
        </a:p>
      </dgm:t>
    </dgm:pt>
    <dgm:pt modelId="{A66685EE-6AF9-4E59-BA2B-EC2139BE3C2B}" type="parTrans" cxnId="{93BAF812-3D36-436B-B408-9A2BBC42684B}">
      <dgm:prSet/>
      <dgm:spPr/>
      <dgm:t>
        <a:bodyPr/>
        <a:lstStyle/>
        <a:p>
          <a:endParaRPr lang="ru-RU"/>
        </a:p>
      </dgm:t>
    </dgm:pt>
    <dgm:pt modelId="{D64CE47D-8D44-40D5-A545-F7A1F854CE15}" type="sibTrans" cxnId="{93BAF812-3D36-436B-B408-9A2BBC42684B}">
      <dgm:prSet/>
      <dgm:spPr/>
      <dgm:t>
        <a:bodyPr/>
        <a:lstStyle/>
        <a:p>
          <a:endParaRPr lang="ru-RU"/>
        </a:p>
      </dgm:t>
    </dgm:pt>
    <dgm:pt modelId="{47008DDB-C61E-41B2-BF66-D131CE6CA161}">
      <dgm:prSet phldrT="[Текст]"/>
      <dgm:spPr/>
      <dgm:t>
        <a:bodyPr/>
        <a:lstStyle/>
        <a:p>
          <a:endParaRPr lang="ru-RU" dirty="0"/>
        </a:p>
      </dgm:t>
    </dgm:pt>
    <dgm:pt modelId="{E092D2EA-FEC2-422A-B1FE-6C92F4D4D8AE}" type="parTrans" cxnId="{D2167BEA-3920-4804-BD07-517C937CBCA3}">
      <dgm:prSet/>
      <dgm:spPr/>
      <dgm:t>
        <a:bodyPr/>
        <a:lstStyle/>
        <a:p>
          <a:endParaRPr lang="ru-RU"/>
        </a:p>
      </dgm:t>
    </dgm:pt>
    <dgm:pt modelId="{0E1A2575-0506-47D8-9D36-5A774BF11699}" type="sibTrans" cxnId="{D2167BEA-3920-4804-BD07-517C937CBCA3}">
      <dgm:prSet/>
      <dgm:spPr/>
      <dgm:t>
        <a:bodyPr/>
        <a:lstStyle/>
        <a:p>
          <a:endParaRPr lang="ru-RU"/>
        </a:p>
      </dgm:t>
    </dgm:pt>
    <dgm:pt modelId="{E16EAD1A-B1C7-4313-8D29-E5227A82C1A4}" type="pres">
      <dgm:prSet presAssocID="{1E39B961-C701-4B77-863C-E022B7FD4535}" presName="linearFlow" presStyleCnt="0">
        <dgm:presLayoutVars>
          <dgm:dir/>
          <dgm:animLvl val="lvl"/>
          <dgm:resizeHandles val="exact"/>
        </dgm:presLayoutVars>
      </dgm:prSet>
      <dgm:spPr/>
    </dgm:pt>
    <dgm:pt modelId="{2E2CF64F-C46D-4F3F-B24B-DCEE6C0B63F5}" type="pres">
      <dgm:prSet presAssocID="{879443A6-3496-4B3E-86F0-45394D35C526}" presName="composite" presStyleCnt="0"/>
      <dgm:spPr/>
    </dgm:pt>
    <dgm:pt modelId="{CFC19197-F508-40B4-8DA3-8146426D4699}" type="pres">
      <dgm:prSet presAssocID="{879443A6-3496-4B3E-86F0-45394D35C526}" presName="parentText" presStyleLbl="alignNode1" presStyleIdx="0" presStyleCnt="6" custLinFactNeighborX="0" custLinFactNeighborY="-80">
        <dgm:presLayoutVars>
          <dgm:chMax val="1"/>
          <dgm:bulletEnabled val="1"/>
        </dgm:presLayoutVars>
      </dgm:prSet>
      <dgm:spPr/>
    </dgm:pt>
    <dgm:pt modelId="{4081495A-C712-4997-A715-A721FF0C9D09}" type="pres">
      <dgm:prSet presAssocID="{879443A6-3496-4B3E-86F0-45394D35C526}" presName="descendantText" presStyleLbl="alignAcc1" presStyleIdx="0" presStyleCnt="6">
        <dgm:presLayoutVars>
          <dgm:bulletEnabled val="1"/>
        </dgm:presLayoutVars>
      </dgm:prSet>
      <dgm:spPr/>
    </dgm:pt>
    <dgm:pt modelId="{949C02AF-CC1E-4939-A978-F08554BBB7B9}" type="pres">
      <dgm:prSet presAssocID="{CAF35AF0-776F-40E1-85BF-B85EA793C294}" presName="sp" presStyleCnt="0"/>
      <dgm:spPr/>
    </dgm:pt>
    <dgm:pt modelId="{4B375153-23E6-4735-8A92-30E4F03B5ADD}" type="pres">
      <dgm:prSet presAssocID="{037B0C74-A1C3-46F6-A4BA-47A7B0650317}" presName="composite" presStyleCnt="0"/>
      <dgm:spPr/>
    </dgm:pt>
    <dgm:pt modelId="{B201F85B-D3AC-498C-9DF5-73FF43B264BD}" type="pres">
      <dgm:prSet presAssocID="{037B0C74-A1C3-46F6-A4BA-47A7B0650317}" presName="parentText" presStyleLbl="alignNode1" presStyleIdx="1" presStyleCnt="6">
        <dgm:presLayoutVars>
          <dgm:chMax val="1"/>
          <dgm:bulletEnabled val="1"/>
        </dgm:presLayoutVars>
      </dgm:prSet>
      <dgm:spPr/>
    </dgm:pt>
    <dgm:pt modelId="{47B11177-44B2-4EE6-8AE1-BFBB57134447}" type="pres">
      <dgm:prSet presAssocID="{037B0C74-A1C3-46F6-A4BA-47A7B0650317}" presName="descendantText" presStyleLbl="alignAcc1" presStyleIdx="1" presStyleCnt="6">
        <dgm:presLayoutVars>
          <dgm:bulletEnabled val="1"/>
        </dgm:presLayoutVars>
      </dgm:prSet>
      <dgm:spPr/>
    </dgm:pt>
    <dgm:pt modelId="{94A8EDBA-8EF0-448B-92F9-E5A409EC0E85}" type="pres">
      <dgm:prSet presAssocID="{F7A77708-DCF4-4DF3-BB7A-295BB51DE02A}" presName="sp" presStyleCnt="0"/>
      <dgm:spPr/>
    </dgm:pt>
    <dgm:pt modelId="{5F9179CE-4F69-4BB2-AB10-FCEBFCE5D2BB}" type="pres">
      <dgm:prSet presAssocID="{F7DCCDB3-FA41-4FCD-880C-B757B473DA6A}" presName="composite" presStyleCnt="0"/>
      <dgm:spPr/>
    </dgm:pt>
    <dgm:pt modelId="{F7DD0030-6FD8-4301-AE80-75F93AAB990A}" type="pres">
      <dgm:prSet presAssocID="{F7DCCDB3-FA41-4FCD-880C-B757B473DA6A}" presName="parentText" presStyleLbl="alignNode1" presStyleIdx="2" presStyleCnt="6">
        <dgm:presLayoutVars>
          <dgm:chMax val="1"/>
          <dgm:bulletEnabled val="1"/>
        </dgm:presLayoutVars>
      </dgm:prSet>
      <dgm:spPr/>
    </dgm:pt>
    <dgm:pt modelId="{734F2728-FD00-4DDD-8C3D-2002F14EF748}" type="pres">
      <dgm:prSet presAssocID="{F7DCCDB3-FA41-4FCD-880C-B757B473DA6A}" presName="descendantText" presStyleLbl="alignAcc1" presStyleIdx="2" presStyleCnt="6">
        <dgm:presLayoutVars>
          <dgm:bulletEnabled val="1"/>
        </dgm:presLayoutVars>
      </dgm:prSet>
      <dgm:spPr/>
    </dgm:pt>
    <dgm:pt modelId="{C3982177-9E16-4B6A-BF0A-396890106A71}" type="pres">
      <dgm:prSet presAssocID="{7D3BCA3D-47A5-49D1-A008-F3591C0B9DD1}" presName="sp" presStyleCnt="0"/>
      <dgm:spPr/>
    </dgm:pt>
    <dgm:pt modelId="{25367667-6F21-48B8-A48F-18B6E768459F}" type="pres">
      <dgm:prSet presAssocID="{C635F631-5213-400D-A57B-BB46EA2582BC}" presName="composite" presStyleCnt="0"/>
      <dgm:spPr/>
    </dgm:pt>
    <dgm:pt modelId="{A23344A3-9C67-4B75-AE57-5EEFD72D205D}" type="pres">
      <dgm:prSet presAssocID="{C635F631-5213-400D-A57B-BB46EA2582BC}" presName="parentText" presStyleLbl="alignNode1" presStyleIdx="3" presStyleCnt="6">
        <dgm:presLayoutVars>
          <dgm:chMax val="1"/>
          <dgm:bulletEnabled val="1"/>
        </dgm:presLayoutVars>
      </dgm:prSet>
      <dgm:spPr/>
    </dgm:pt>
    <dgm:pt modelId="{D26461E3-B430-453A-86E0-43CAB7F4BEFA}" type="pres">
      <dgm:prSet presAssocID="{C635F631-5213-400D-A57B-BB46EA2582BC}" presName="descendantText" presStyleLbl="alignAcc1" presStyleIdx="3" presStyleCnt="6">
        <dgm:presLayoutVars>
          <dgm:bulletEnabled val="1"/>
        </dgm:presLayoutVars>
      </dgm:prSet>
      <dgm:spPr/>
    </dgm:pt>
    <dgm:pt modelId="{5596BB9C-1EC2-4983-9BF1-13B4BE7BA8F0}" type="pres">
      <dgm:prSet presAssocID="{D6E1205F-0F5B-4FCA-A3A4-CF14BFE39B4B}" presName="sp" presStyleCnt="0"/>
      <dgm:spPr/>
    </dgm:pt>
    <dgm:pt modelId="{B4841457-E3F2-4957-BCCD-3C8F87A5F190}" type="pres">
      <dgm:prSet presAssocID="{58F47813-C380-45D8-9E94-8418E041D77B}" presName="composite" presStyleCnt="0"/>
      <dgm:spPr/>
    </dgm:pt>
    <dgm:pt modelId="{8CD40BB4-9BBE-4A08-BF30-EB4BB8167D02}" type="pres">
      <dgm:prSet presAssocID="{58F47813-C380-45D8-9E94-8418E041D77B}" presName="parentText" presStyleLbl="alignNode1" presStyleIdx="4" presStyleCnt="6">
        <dgm:presLayoutVars>
          <dgm:chMax val="1"/>
          <dgm:bulletEnabled val="1"/>
        </dgm:presLayoutVars>
      </dgm:prSet>
      <dgm:spPr/>
    </dgm:pt>
    <dgm:pt modelId="{07174B66-6637-4E72-87ED-25D22324B0F5}" type="pres">
      <dgm:prSet presAssocID="{58F47813-C380-45D8-9E94-8418E041D77B}" presName="descendantText" presStyleLbl="alignAcc1" presStyleIdx="4" presStyleCnt="6">
        <dgm:presLayoutVars>
          <dgm:bulletEnabled val="1"/>
        </dgm:presLayoutVars>
      </dgm:prSet>
      <dgm:spPr/>
    </dgm:pt>
    <dgm:pt modelId="{2BA26A65-61F4-4F30-AC8E-35708F9C04BF}" type="pres">
      <dgm:prSet presAssocID="{5FC68365-C61E-42C3-BE0A-376F6376C848}" presName="sp" presStyleCnt="0"/>
      <dgm:spPr/>
    </dgm:pt>
    <dgm:pt modelId="{736078B6-157D-4751-B6C5-04F9F4C35FFD}" type="pres">
      <dgm:prSet presAssocID="{47008DDB-C61E-41B2-BF66-D131CE6CA161}" presName="composite" presStyleCnt="0"/>
      <dgm:spPr/>
    </dgm:pt>
    <dgm:pt modelId="{21E3F0C5-4325-4CC0-9DFA-27DE10491164}" type="pres">
      <dgm:prSet presAssocID="{47008DDB-C61E-41B2-BF66-D131CE6CA161}" presName="parentText" presStyleLbl="alignNode1" presStyleIdx="5" presStyleCnt="6">
        <dgm:presLayoutVars>
          <dgm:chMax val="1"/>
          <dgm:bulletEnabled val="1"/>
        </dgm:presLayoutVars>
      </dgm:prSet>
      <dgm:spPr/>
    </dgm:pt>
    <dgm:pt modelId="{A4B049F6-40D4-4E7D-990A-6F7E7CB7D849}" type="pres">
      <dgm:prSet presAssocID="{47008DDB-C61E-41B2-BF66-D131CE6CA161}" presName="descendantText" presStyleLbl="alignAcc1" presStyleIdx="5" presStyleCnt="6">
        <dgm:presLayoutVars>
          <dgm:bulletEnabled val="1"/>
        </dgm:presLayoutVars>
      </dgm:prSet>
      <dgm:spPr/>
    </dgm:pt>
  </dgm:ptLst>
  <dgm:cxnLst>
    <dgm:cxn modelId="{B157BA05-43C8-41AA-BB60-EB54BAFD34EF}" type="presOf" srcId="{CA5BC869-2B97-4C99-9B8B-EFE3ED73A832}" destId="{07174B66-6637-4E72-87ED-25D22324B0F5}" srcOrd="0" destOrd="0" presId="urn:microsoft.com/office/officeart/2005/8/layout/chevron2"/>
    <dgm:cxn modelId="{93BAF812-3D36-436B-B408-9A2BBC42684B}" srcId="{47008DDB-C61E-41B2-BF66-D131CE6CA161}" destId="{64212F45-71E5-4035-AB55-0A0B84FD4197}" srcOrd="0" destOrd="0" parTransId="{A66685EE-6AF9-4E59-BA2B-EC2139BE3C2B}" sibTransId="{D64CE47D-8D44-40D5-A545-F7A1F854CE15}"/>
    <dgm:cxn modelId="{F1D54C19-1BC6-434A-A4B4-6206376A3644}" type="presOf" srcId="{64212F45-71E5-4035-AB55-0A0B84FD4197}" destId="{A4B049F6-40D4-4E7D-990A-6F7E7CB7D849}" srcOrd="0" destOrd="0" presId="urn:microsoft.com/office/officeart/2005/8/layout/chevron2"/>
    <dgm:cxn modelId="{638C471C-8406-4AEE-AB55-2B3964F60AC8}" srcId="{1E39B961-C701-4B77-863C-E022B7FD4535}" destId="{58F47813-C380-45D8-9E94-8418E041D77B}" srcOrd="4" destOrd="0" parTransId="{EB156BDB-1194-4E5E-87BD-FA875197CBC8}" sibTransId="{5FC68365-C61E-42C3-BE0A-376F6376C848}"/>
    <dgm:cxn modelId="{E60B9227-3B44-4EE7-8D1D-0FA076E2435A}" srcId="{1E39B961-C701-4B77-863C-E022B7FD4535}" destId="{F7DCCDB3-FA41-4FCD-880C-B757B473DA6A}" srcOrd="2" destOrd="0" parTransId="{8231E51F-6202-46B7-AA7E-E52FEC314F28}" sibTransId="{7D3BCA3D-47A5-49D1-A008-F3591C0B9DD1}"/>
    <dgm:cxn modelId="{94475632-5474-4004-BBC2-B92CA2AFBC31}" type="presOf" srcId="{64512402-0C71-4145-A55D-3EB667D1BDC6}" destId="{734F2728-FD00-4DDD-8C3D-2002F14EF748}" srcOrd="0" destOrd="0" presId="urn:microsoft.com/office/officeart/2005/8/layout/chevron2"/>
    <dgm:cxn modelId="{EE591F33-B68C-4709-9FEF-E19A02731B52}" srcId="{879443A6-3496-4B3E-86F0-45394D35C526}" destId="{0461EDE9-03D2-496F-95A1-2DD48F1503DB}" srcOrd="0" destOrd="0" parTransId="{9668DB88-17A6-4D2B-A805-BF98B91E5A12}" sibTransId="{BB9722A6-D81C-46A9-927C-EAC6C70CA1E7}"/>
    <dgm:cxn modelId="{1629F03A-F3F1-4DB1-8BFB-0B9553742ECF}" type="presOf" srcId="{47008DDB-C61E-41B2-BF66-D131CE6CA161}" destId="{21E3F0C5-4325-4CC0-9DFA-27DE10491164}" srcOrd="0" destOrd="0" presId="urn:microsoft.com/office/officeart/2005/8/layout/chevron2"/>
    <dgm:cxn modelId="{738E9E5F-8186-4217-89EA-78E78D3DF4EB}" type="presOf" srcId="{F7DCCDB3-FA41-4FCD-880C-B757B473DA6A}" destId="{F7DD0030-6FD8-4301-AE80-75F93AAB990A}" srcOrd="0" destOrd="0" presId="urn:microsoft.com/office/officeart/2005/8/layout/chevron2"/>
    <dgm:cxn modelId="{A21CB941-E17A-4FB4-8310-C8B597DF2FD9}" type="presOf" srcId="{804B77F9-DB0C-4450-9412-1D3993E0BFBB}" destId="{D26461E3-B430-453A-86E0-43CAB7F4BEFA}" srcOrd="0" destOrd="0" presId="urn:microsoft.com/office/officeart/2005/8/layout/chevron2"/>
    <dgm:cxn modelId="{5711D193-8D5B-4480-9015-79B0F4FE5FA2}" srcId="{1E39B961-C701-4B77-863C-E022B7FD4535}" destId="{879443A6-3496-4B3E-86F0-45394D35C526}" srcOrd="0" destOrd="0" parTransId="{69BA77AA-999D-4E74-AEBD-C175E998A0F2}" sibTransId="{CAF35AF0-776F-40E1-85BF-B85EA793C294}"/>
    <dgm:cxn modelId="{4CBF5396-C2E8-44CB-A343-6CC97851C36E}" type="presOf" srcId="{0461EDE9-03D2-496F-95A1-2DD48F1503DB}" destId="{4081495A-C712-4997-A715-A721FF0C9D09}" srcOrd="0" destOrd="0" presId="urn:microsoft.com/office/officeart/2005/8/layout/chevron2"/>
    <dgm:cxn modelId="{5442739C-E567-4678-8F79-064FF1051818}" srcId="{1E39B961-C701-4B77-863C-E022B7FD4535}" destId="{037B0C74-A1C3-46F6-A4BA-47A7B0650317}" srcOrd="1" destOrd="0" parTransId="{0A54A699-6A38-4B9A-873D-230766F62F67}" sibTransId="{F7A77708-DCF4-4DF3-BB7A-295BB51DE02A}"/>
    <dgm:cxn modelId="{2B1C0B9D-9D1F-4D63-B77F-74395C7BFEBC}" type="presOf" srcId="{879443A6-3496-4B3E-86F0-45394D35C526}" destId="{CFC19197-F508-40B4-8DA3-8146426D4699}" srcOrd="0" destOrd="0" presId="urn:microsoft.com/office/officeart/2005/8/layout/chevron2"/>
    <dgm:cxn modelId="{B1420CAD-E6E7-4399-8205-F5CDE9127A89}" type="presOf" srcId="{58F47813-C380-45D8-9E94-8418E041D77B}" destId="{8CD40BB4-9BBE-4A08-BF30-EB4BB8167D02}" srcOrd="0" destOrd="0" presId="urn:microsoft.com/office/officeart/2005/8/layout/chevron2"/>
    <dgm:cxn modelId="{B2D2C7AD-FE5C-455A-8A27-FC2391FA23A1}" type="presOf" srcId="{185FFCD1-7C08-42CA-92BC-88F5197228F7}" destId="{47B11177-44B2-4EE6-8AE1-BFBB57134447}" srcOrd="0" destOrd="0" presId="urn:microsoft.com/office/officeart/2005/8/layout/chevron2"/>
    <dgm:cxn modelId="{D22CBBAF-4A09-4A7D-AD75-81058807F239}" type="presOf" srcId="{037B0C74-A1C3-46F6-A4BA-47A7B0650317}" destId="{B201F85B-D3AC-498C-9DF5-73FF43B264BD}" srcOrd="0" destOrd="0" presId="urn:microsoft.com/office/officeart/2005/8/layout/chevron2"/>
    <dgm:cxn modelId="{158E9FB4-B1A9-4738-B962-0AF55FAE6A4A}" srcId="{037B0C74-A1C3-46F6-A4BA-47A7B0650317}" destId="{185FFCD1-7C08-42CA-92BC-88F5197228F7}" srcOrd="0" destOrd="0" parTransId="{99F01379-ACF3-4730-9585-65D1CA251A6D}" sibTransId="{00706F1F-93EC-47A7-9315-7ABD5CA3E1D9}"/>
    <dgm:cxn modelId="{9C13A4B7-60DA-40BA-A23F-151BADC9ACBE}" type="presOf" srcId="{C635F631-5213-400D-A57B-BB46EA2582BC}" destId="{A23344A3-9C67-4B75-AE57-5EEFD72D205D}" srcOrd="0" destOrd="0" presId="urn:microsoft.com/office/officeart/2005/8/layout/chevron2"/>
    <dgm:cxn modelId="{E0E588CC-8AA9-4DFE-AB41-6750B4C735ED}" srcId="{58F47813-C380-45D8-9E94-8418E041D77B}" destId="{CA5BC869-2B97-4C99-9B8B-EFE3ED73A832}" srcOrd="0" destOrd="0" parTransId="{1EE25D25-30C6-44C7-A360-742D948B5A33}" sibTransId="{721D2A04-2E1E-42D9-BD97-4D7E2DF4779C}"/>
    <dgm:cxn modelId="{6566BBDD-910F-471F-AE2B-C88A51C51F44}" srcId="{C635F631-5213-400D-A57B-BB46EA2582BC}" destId="{804B77F9-DB0C-4450-9412-1D3993E0BFBB}" srcOrd="0" destOrd="0" parTransId="{F1EF13C1-B3C6-4F72-85F1-8C3D20F5AD5B}" sibTransId="{A1206671-F4AB-4213-AA90-04D7A91D8A89}"/>
    <dgm:cxn modelId="{D683F9E1-D7C8-4143-A612-594468C8B05B}" type="presOf" srcId="{1E39B961-C701-4B77-863C-E022B7FD4535}" destId="{E16EAD1A-B1C7-4313-8D29-E5227A82C1A4}" srcOrd="0" destOrd="0" presId="urn:microsoft.com/office/officeart/2005/8/layout/chevron2"/>
    <dgm:cxn modelId="{F4394DE2-D8FE-4BD9-A876-B792478C48CA}" srcId="{1E39B961-C701-4B77-863C-E022B7FD4535}" destId="{C635F631-5213-400D-A57B-BB46EA2582BC}" srcOrd="3" destOrd="0" parTransId="{75B3EDC8-E37E-4DAC-8D02-FB337B6925AF}" sibTransId="{D6E1205F-0F5B-4FCA-A3A4-CF14BFE39B4B}"/>
    <dgm:cxn modelId="{4F5A8BE5-BA37-48E4-B8CC-DE301D00F7B9}" srcId="{F7DCCDB3-FA41-4FCD-880C-B757B473DA6A}" destId="{64512402-0C71-4145-A55D-3EB667D1BDC6}" srcOrd="0" destOrd="0" parTransId="{8DF68570-A238-4FBD-9A96-E5A4C432BC44}" sibTransId="{DB6968DB-2607-4198-8319-AA5D03EAF841}"/>
    <dgm:cxn modelId="{D2167BEA-3920-4804-BD07-517C937CBCA3}" srcId="{1E39B961-C701-4B77-863C-E022B7FD4535}" destId="{47008DDB-C61E-41B2-BF66-D131CE6CA161}" srcOrd="5" destOrd="0" parTransId="{E092D2EA-FEC2-422A-B1FE-6C92F4D4D8AE}" sibTransId="{0E1A2575-0506-47D8-9D36-5A774BF11699}"/>
    <dgm:cxn modelId="{45500C54-337C-4997-9D74-25148BBEC227}" type="presParOf" srcId="{E16EAD1A-B1C7-4313-8D29-E5227A82C1A4}" destId="{2E2CF64F-C46D-4F3F-B24B-DCEE6C0B63F5}" srcOrd="0" destOrd="0" presId="urn:microsoft.com/office/officeart/2005/8/layout/chevron2"/>
    <dgm:cxn modelId="{8ECC9D58-60A4-4F2E-B182-8993ABA612DE}" type="presParOf" srcId="{2E2CF64F-C46D-4F3F-B24B-DCEE6C0B63F5}" destId="{CFC19197-F508-40B4-8DA3-8146426D4699}" srcOrd="0" destOrd="0" presId="urn:microsoft.com/office/officeart/2005/8/layout/chevron2"/>
    <dgm:cxn modelId="{211D98C2-4D2D-45E6-BD09-D52C4274EDC4}" type="presParOf" srcId="{2E2CF64F-C46D-4F3F-B24B-DCEE6C0B63F5}" destId="{4081495A-C712-4997-A715-A721FF0C9D09}" srcOrd="1" destOrd="0" presId="urn:microsoft.com/office/officeart/2005/8/layout/chevron2"/>
    <dgm:cxn modelId="{5628665E-0AD6-47B1-88BD-CBD7760E9350}" type="presParOf" srcId="{E16EAD1A-B1C7-4313-8D29-E5227A82C1A4}" destId="{949C02AF-CC1E-4939-A978-F08554BBB7B9}" srcOrd="1" destOrd="0" presId="urn:microsoft.com/office/officeart/2005/8/layout/chevron2"/>
    <dgm:cxn modelId="{C76E1162-0B42-42B5-90A5-96D0860C32D8}" type="presParOf" srcId="{E16EAD1A-B1C7-4313-8D29-E5227A82C1A4}" destId="{4B375153-23E6-4735-8A92-30E4F03B5ADD}" srcOrd="2" destOrd="0" presId="urn:microsoft.com/office/officeart/2005/8/layout/chevron2"/>
    <dgm:cxn modelId="{8289BFB4-D5E4-4F4F-9580-E953A8CDCFFE}" type="presParOf" srcId="{4B375153-23E6-4735-8A92-30E4F03B5ADD}" destId="{B201F85B-D3AC-498C-9DF5-73FF43B264BD}" srcOrd="0" destOrd="0" presId="urn:microsoft.com/office/officeart/2005/8/layout/chevron2"/>
    <dgm:cxn modelId="{82182719-D932-4A75-ACBF-92010298BDB8}" type="presParOf" srcId="{4B375153-23E6-4735-8A92-30E4F03B5ADD}" destId="{47B11177-44B2-4EE6-8AE1-BFBB57134447}" srcOrd="1" destOrd="0" presId="urn:microsoft.com/office/officeart/2005/8/layout/chevron2"/>
    <dgm:cxn modelId="{B24CAC0C-FD76-4913-B38B-47979ADEBAED}" type="presParOf" srcId="{E16EAD1A-B1C7-4313-8D29-E5227A82C1A4}" destId="{94A8EDBA-8EF0-448B-92F9-E5A409EC0E85}" srcOrd="3" destOrd="0" presId="urn:microsoft.com/office/officeart/2005/8/layout/chevron2"/>
    <dgm:cxn modelId="{A707DAAF-AFA0-4056-A782-1B294F7DA101}" type="presParOf" srcId="{E16EAD1A-B1C7-4313-8D29-E5227A82C1A4}" destId="{5F9179CE-4F69-4BB2-AB10-FCEBFCE5D2BB}" srcOrd="4" destOrd="0" presId="urn:microsoft.com/office/officeart/2005/8/layout/chevron2"/>
    <dgm:cxn modelId="{5FE5999F-DBA8-4C80-B6A8-B0E899B2F631}" type="presParOf" srcId="{5F9179CE-4F69-4BB2-AB10-FCEBFCE5D2BB}" destId="{F7DD0030-6FD8-4301-AE80-75F93AAB990A}" srcOrd="0" destOrd="0" presId="urn:microsoft.com/office/officeart/2005/8/layout/chevron2"/>
    <dgm:cxn modelId="{A6BF4BF8-EB53-42CF-A99D-D942B47AF497}" type="presParOf" srcId="{5F9179CE-4F69-4BB2-AB10-FCEBFCE5D2BB}" destId="{734F2728-FD00-4DDD-8C3D-2002F14EF748}" srcOrd="1" destOrd="0" presId="urn:microsoft.com/office/officeart/2005/8/layout/chevron2"/>
    <dgm:cxn modelId="{1CEC9B7C-57C2-4210-95D1-8D1B8B109083}" type="presParOf" srcId="{E16EAD1A-B1C7-4313-8D29-E5227A82C1A4}" destId="{C3982177-9E16-4B6A-BF0A-396890106A71}" srcOrd="5" destOrd="0" presId="urn:microsoft.com/office/officeart/2005/8/layout/chevron2"/>
    <dgm:cxn modelId="{F2095B3A-908F-4DDE-B814-043C9E19D23C}" type="presParOf" srcId="{E16EAD1A-B1C7-4313-8D29-E5227A82C1A4}" destId="{25367667-6F21-48B8-A48F-18B6E768459F}" srcOrd="6" destOrd="0" presId="urn:microsoft.com/office/officeart/2005/8/layout/chevron2"/>
    <dgm:cxn modelId="{3EACDB46-4A7B-40B8-AB78-D94ACF082234}" type="presParOf" srcId="{25367667-6F21-48B8-A48F-18B6E768459F}" destId="{A23344A3-9C67-4B75-AE57-5EEFD72D205D}" srcOrd="0" destOrd="0" presId="urn:microsoft.com/office/officeart/2005/8/layout/chevron2"/>
    <dgm:cxn modelId="{2077A1F5-FEFE-433C-9C61-DBF49CACA0B7}" type="presParOf" srcId="{25367667-6F21-48B8-A48F-18B6E768459F}" destId="{D26461E3-B430-453A-86E0-43CAB7F4BEFA}" srcOrd="1" destOrd="0" presId="urn:microsoft.com/office/officeart/2005/8/layout/chevron2"/>
    <dgm:cxn modelId="{1C041A12-199C-471A-B4FE-D8C001634D73}" type="presParOf" srcId="{E16EAD1A-B1C7-4313-8D29-E5227A82C1A4}" destId="{5596BB9C-1EC2-4983-9BF1-13B4BE7BA8F0}" srcOrd="7" destOrd="0" presId="urn:microsoft.com/office/officeart/2005/8/layout/chevron2"/>
    <dgm:cxn modelId="{A7B63601-C932-4CC6-8DB2-2AFFBD95B67E}" type="presParOf" srcId="{E16EAD1A-B1C7-4313-8D29-E5227A82C1A4}" destId="{B4841457-E3F2-4957-BCCD-3C8F87A5F190}" srcOrd="8" destOrd="0" presId="urn:microsoft.com/office/officeart/2005/8/layout/chevron2"/>
    <dgm:cxn modelId="{8E298354-BDB2-47A6-9C0A-7E5E4CF31FB4}" type="presParOf" srcId="{B4841457-E3F2-4957-BCCD-3C8F87A5F190}" destId="{8CD40BB4-9BBE-4A08-BF30-EB4BB8167D02}" srcOrd="0" destOrd="0" presId="urn:microsoft.com/office/officeart/2005/8/layout/chevron2"/>
    <dgm:cxn modelId="{FF0F83CD-CD82-496C-BE83-05C9B850054F}" type="presParOf" srcId="{B4841457-E3F2-4957-BCCD-3C8F87A5F190}" destId="{07174B66-6637-4E72-87ED-25D22324B0F5}" srcOrd="1" destOrd="0" presId="urn:microsoft.com/office/officeart/2005/8/layout/chevron2"/>
    <dgm:cxn modelId="{14669060-B6BB-4DA9-82B4-E4EF46CAA2AF}" type="presParOf" srcId="{E16EAD1A-B1C7-4313-8D29-E5227A82C1A4}" destId="{2BA26A65-61F4-4F30-AC8E-35708F9C04BF}" srcOrd="9" destOrd="0" presId="urn:microsoft.com/office/officeart/2005/8/layout/chevron2"/>
    <dgm:cxn modelId="{2B43679C-4921-40A7-BD4E-A88776E2BAA7}" type="presParOf" srcId="{E16EAD1A-B1C7-4313-8D29-E5227A82C1A4}" destId="{736078B6-157D-4751-B6C5-04F9F4C35FFD}" srcOrd="10" destOrd="0" presId="urn:microsoft.com/office/officeart/2005/8/layout/chevron2"/>
    <dgm:cxn modelId="{7F830D78-FD2A-4445-B50E-C2A0D74274AC}" type="presParOf" srcId="{736078B6-157D-4751-B6C5-04F9F4C35FFD}" destId="{21E3F0C5-4325-4CC0-9DFA-27DE10491164}" srcOrd="0" destOrd="0" presId="urn:microsoft.com/office/officeart/2005/8/layout/chevron2"/>
    <dgm:cxn modelId="{D0D75B5B-556F-4689-8EF8-9E2D45726AE8}" type="presParOf" srcId="{736078B6-157D-4751-B6C5-04F9F4C35FFD}" destId="{A4B049F6-40D4-4E7D-990A-6F7E7CB7D84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C37626-F7A8-4BF3-8B8D-11A29CB4C565}" type="doc">
      <dgm:prSet loTypeId="urn:microsoft.com/office/officeart/2005/8/layout/vList5" loCatId="list" qsTypeId="urn:microsoft.com/office/officeart/2005/8/quickstyle/simple1#2" qsCatId="simple" csTypeId="urn:microsoft.com/office/officeart/2005/8/colors/colorful5#1" csCatId="colorful" phldr="1"/>
      <dgm:spPr/>
      <dgm:t>
        <a:bodyPr/>
        <a:lstStyle/>
        <a:p>
          <a:endParaRPr lang="ru-RU"/>
        </a:p>
      </dgm:t>
    </dgm:pt>
    <dgm:pt modelId="{83F0A60D-7829-4023-889F-A247B24EA227}">
      <dgm:prSet phldrT="[Текст]"/>
      <dgm:spPr/>
      <dgm:t>
        <a:bodyPr/>
        <a:lstStyle/>
        <a:p>
          <a:r>
            <a:rPr lang="ru-RU" dirty="0">
              <a:latin typeface="Liberation Serif" panose="02020603050405020304" pitchFamily="18" charset="0"/>
              <a:ea typeface="Liberation Serif" panose="02020603050405020304" pitchFamily="18" charset="0"/>
              <a:cs typeface="Liberation Serif" panose="02020603050405020304" pitchFamily="18" charset="0"/>
            </a:rPr>
            <a:t>Составление проекта бюджета</a:t>
          </a:r>
          <a:endParaRPr lang="ru-RU" dirty="0"/>
        </a:p>
      </dgm:t>
    </dgm:pt>
    <dgm:pt modelId="{29A0577D-245B-4C00-83D1-D966638CF212}" type="parTrans" cxnId="{0422469C-BEFC-4FD1-AD3F-727120222B75}">
      <dgm:prSet/>
      <dgm:spPr/>
      <dgm:t>
        <a:bodyPr/>
        <a:lstStyle/>
        <a:p>
          <a:endParaRPr lang="ru-RU"/>
        </a:p>
      </dgm:t>
    </dgm:pt>
    <dgm:pt modelId="{9CA84D40-7A2F-4199-8E3F-EB1D1607BCF2}" type="sibTrans" cxnId="{0422469C-BEFC-4FD1-AD3F-727120222B75}">
      <dgm:prSet/>
      <dgm:spPr/>
      <dgm:t>
        <a:bodyPr/>
        <a:lstStyle/>
        <a:p>
          <a:endParaRPr lang="ru-RU"/>
        </a:p>
      </dgm:t>
    </dgm:pt>
    <dgm:pt modelId="{A1F9CB23-B116-47E9-8F3C-1416CABF9400}">
      <dgm:prSet phldrT="[Текст]" custT="1"/>
      <dgm:spPr/>
      <dgm:t>
        <a:bodyPr/>
        <a:lstStyle/>
        <a:p>
          <a:r>
            <a:rPr lang="ru-RU" sz="1200" dirty="0">
              <a:latin typeface="Liberation Serif" panose="02020603050405020304" pitchFamily="18" charset="0"/>
              <a:ea typeface="Liberation Serif" panose="02020603050405020304" pitchFamily="18" charset="0"/>
              <a:cs typeface="Liberation Serif" panose="02020603050405020304" pitchFamily="18" charset="0"/>
            </a:rPr>
            <a:t>Работа по составлению проекта бюджета района начинается за 6 месяцев до начала очередного финансового года. Администрация района утверждает перечень мероприятий по разработке проекта бюджета, определяет ответственных исполнителей и сроки исполнения. Непосредственное составление проекта бюджета осуществляет финансовое управление.</a:t>
          </a:r>
          <a:endParaRPr lang="ru-RU" sz="1200" dirty="0"/>
        </a:p>
      </dgm:t>
    </dgm:pt>
    <dgm:pt modelId="{B628FCA8-0714-489C-8257-C5809B6EFF7E}" type="parTrans" cxnId="{14105D61-2046-4427-BDE5-19879B2B429F}">
      <dgm:prSet/>
      <dgm:spPr/>
      <dgm:t>
        <a:bodyPr/>
        <a:lstStyle/>
        <a:p>
          <a:endParaRPr lang="ru-RU"/>
        </a:p>
      </dgm:t>
    </dgm:pt>
    <dgm:pt modelId="{2EF604F2-CC86-4592-8D79-DA70CA087B02}" type="sibTrans" cxnId="{14105D61-2046-4427-BDE5-19879B2B429F}">
      <dgm:prSet/>
      <dgm:spPr/>
      <dgm:t>
        <a:bodyPr/>
        <a:lstStyle/>
        <a:p>
          <a:endParaRPr lang="ru-RU"/>
        </a:p>
      </dgm:t>
    </dgm:pt>
    <dgm:pt modelId="{D2793CFB-3289-4391-B75B-1C15ABBF469E}">
      <dgm:prSet phldrT="[Текст]"/>
      <dgm:spPr/>
      <dgm:t>
        <a:bodyPr/>
        <a:lstStyle/>
        <a:p>
          <a:r>
            <a:rPr lang="ru-RU" dirty="0">
              <a:latin typeface="Liberation Serif" panose="02020603050405020304" pitchFamily="18" charset="0"/>
              <a:ea typeface="Liberation Serif" panose="02020603050405020304" pitchFamily="18" charset="0"/>
              <a:cs typeface="Liberation Serif" panose="02020603050405020304" pitchFamily="18" charset="0"/>
            </a:rPr>
            <a:t>Рассмотрение проекта бюджета</a:t>
          </a:r>
          <a:endParaRPr lang="ru-RU" dirty="0"/>
        </a:p>
      </dgm:t>
    </dgm:pt>
    <dgm:pt modelId="{CBBECF47-CE0C-4E17-9F21-27B3252B0801}" type="parTrans" cxnId="{DC6D76E1-CC21-4F87-A3AF-990D7F505621}">
      <dgm:prSet/>
      <dgm:spPr/>
      <dgm:t>
        <a:bodyPr/>
        <a:lstStyle/>
        <a:p>
          <a:endParaRPr lang="ru-RU"/>
        </a:p>
      </dgm:t>
    </dgm:pt>
    <dgm:pt modelId="{9F7F784A-5146-4C84-85A6-985C4FBCD2E7}" type="sibTrans" cxnId="{DC6D76E1-CC21-4F87-A3AF-990D7F505621}">
      <dgm:prSet/>
      <dgm:spPr/>
      <dgm:t>
        <a:bodyPr/>
        <a:lstStyle/>
        <a:p>
          <a:endParaRPr lang="ru-RU"/>
        </a:p>
      </dgm:t>
    </dgm:pt>
    <dgm:pt modelId="{3F4626ED-27C0-4541-BC60-031FC8BCC1C1}">
      <dgm:prSet phldrT="[Текст]" custT="1"/>
      <dgm:spPr/>
      <dgm:t>
        <a:bodyPr/>
        <a:lstStyle/>
        <a:p>
          <a:r>
            <a:rPr lang="ru-RU" sz="1200" dirty="0">
              <a:latin typeface="Liberation Serif" panose="02020603050405020304" pitchFamily="18" charset="0"/>
              <a:ea typeface="Liberation Serif" panose="02020603050405020304" pitchFamily="18" charset="0"/>
              <a:cs typeface="Liberation Serif" panose="02020603050405020304" pitchFamily="18" charset="0"/>
            </a:rPr>
            <a:t>Сформированный проект бюджета района Глава вносит на рассмотрение в Думу муниципального  района не позднее 15 ноября текущего года.</a:t>
          </a:r>
          <a:endParaRPr lang="ru-RU" sz="1200" dirty="0"/>
        </a:p>
      </dgm:t>
    </dgm:pt>
    <dgm:pt modelId="{AB002319-E11F-4804-96EE-7D447F9D6D09}" type="parTrans" cxnId="{AAF20B93-F38B-4092-8E82-242FC296CFCA}">
      <dgm:prSet/>
      <dgm:spPr/>
      <dgm:t>
        <a:bodyPr/>
        <a:lstStyle/>
        <a:p>
          <a:endParaRPr lang="ru-RU"/>
        </a:p>
      </dgm:t>
    </dgm:pt>
    <dgm:pt modelId="{D14D721F-0892-4C13-9C45-7D9AFF54BEAE}" type="sibTrans" cxnId="{AAF20B93-F38B-4092-8E82-242FC296CFCA}">
      <dgm:prSet/>
      <dgm:spPr/>
      <dgm:t>
        <a:bodyPr/>
        <a:lstStyle/>
        <a:p>
          <a:endParaRPr lang="ru-RU"/>
        </a:p>
      </dgm:t>
    </dgm:pt>
    <dgm:pt modelId="{1E6BF1DC-6D51-42C7-9493-6D3611B9BAC7}">
      <dgm:prSet phldrT="[Текст]" custT="1"/>
      <dgm:spPr/>
      <dgm:t>
        <a:bodyPr/>
        <a:lstStyle/>
        <a:p>
          <a:r>
            <a:rPr lang="ru-RU" sz="1200" dirty="0">
              <a:latin typeface="Liberation Serif" panose="02020603050405020304" pitchFamily="18" charset="0"/>
              <a:ea typeface="Liberation Serif" panose="02020603050405020304" pitchFamily="18" charset="0"/>
              <a:cs typeface="Liberation Serif" panose="02020603050405020304" pitchFamily="18" charset="0"/>
            </a:rPr>
            <a:t>Принятый к рассмотрению  Думой муниципального района  проект бюджета направляется в комиссию по бюджету, финансам и налоговой политике и в Контрольный орган.</a:t>
          </a:r>
          <a:endParaRPr lang="ru-RU" sz="1200" dirty="0"/>
        </a:p>
      </dgm:t>
    </dgm:pt>
    <dgm:pt modelId="{F50001E3-BDF1-4F78-ADCA-9CE4297FDC5C}" type="parTrans" cxnId="{14053BE4-5C84-463A-9B7D-4C2AE9BD159C}">
      <dgm:prSet/>
      <dgm:spPr/>
      <dgm:t>
        <a:bodyPr/>
        <a:lstStyle/>
        <a:p>
          <a:endParaRPr lang="ru-RU"/>
        </a:p>
      </dgm:t>
    </dgm:pt>
    <dgm:pt modelId="{DE226142-BC15-431A-B944-3AF1961FEBF7}" type="sibTrans" cxnId="{14053BE4-5C84-463A-9B7D-4C2AE9BD159C}">
      <dgm:prSet/>
      <dgm:spPr/>
      <dgm:t>
        <a:bodyPr/>
        <a:lstStyle/>
        <a:p>
          <a:endParaRPr lang="ru-RU"/>
        </a:p>
      </dgm:t>
    </dgm:pt>
    <dgm:pt modelId="{9DDC09C5-63DB-4217-8AB7-B3A3970C54A6}">
      <dgm:prSet phldrT="[Текст]"/>
      <dgm:spPr/>
      <dgm:t>
        <a:bodyPr/>
        <a:lstStyle/>
        <a:p>
          <a:r>
            <a:rPr lang="ru-RU" dirty="0">
              <a:latin typeface="Liberation Serif" panose="02020603050405020304" pitchFamily="18" charset="0"/>
              <a:ea typeface="Liberation Serif" panose="02020603050405020304" pitchFamily="18" charset="0"/>
              <a:cs typeface="Liberation Serif" panose="02020603050405020304" pitchFamily="18" charset="0"/>
            </a:rPr>
            <a:t>Утверждение бюджета</a:t>
          </a:r>
          <a:endParaRPr lang="ru-RU" dirty="0"/>
        </a:p>
      </dgm:t>
    </dgm:pt>
    <dgm:pt modelId="{29592B2B-9AFF-4ACB-8A09-7E60A1662D62}" type="parTrans" cxnId="{2A063EDF-AD81-4C40-AB9A-7D40117422F3}">
      <dgm:prSet/>
      <dgm:spPr/>
      <dgm:t>
        <a:bodyPr/>
        <a:lstStyle/>
        <a:p>
          <a:endParaRPr lang="ru-RU"/>
        </a:p>
      </dgm:t>
    </dgm:pt>
    <dgm:pt modelId="{45698B16-A38F-478F-AB3F-8CC92A3417D4}" type="sibTrans" cxnId="{2A063EDF-AD81-4C40-AB9A-7D40117422F3}">
      <dgm:prSet/>
      <dgm:spPr/>
      <dgm:t>
        <a:bodyPr/>
        <a:lstStyle/>
        <a:p>
          <a:endParaRPr lang="ru-RU"/>
        </a:p>
      </dgm:t>
    </dgm:pt>
    <dgm:pt modelId="{E782E89A-9794-4B0A-89C1-4B0402E9745E}">
      <dgm:prSet phldrT="[Текст]" custT="1"/>
      <dgm:spPr/>
      <dgm:t>
        <a:bodyPr/>
        <a:lstStyle/>
        <a:p>
          <a:r>
            <a:rPr lang="ru-RU" sz="1200" dirty="0">
              <a:latin typeface="Liberation Serif" panose="02020603050405020304" pitchFamily="18" charset="0"/>
              <a:ea typeface="Liberation Serif" panose="02020603050405020304" pitchFamily="18" charset="0"/>
              <a:cs typeface="Liberation Serif" panose="02020603050405020304" pitchFamily="18" charset="0"/>
            </a:rPr>
            <a:t>Бюджет  Слободо-Туринского муниципального района утверждается районной Думой в форме Решения.</a:t>
          </a:r>
          <a:endParaRPr lang="ru-RU" sz="1200" dirty="0"/>
        </a:p>
      </dgm:t>
    </dgm:pt>
    <dgm:pt modelId="{D295B417-B86F-42DC-AA07-5E140C642D1E}" type="parTrans" cxnId="{EFBA78DF-9E31-49C0-8C4A-1891B5021FD9}">
      <dgm:prSet/>
      <dgm:spPr/>
      <dgm:t>
        <a:bodyPr/>
        <a:lstStyle/>
        <a:p>
          <a:endParaRPr lang="ru-RU"/>
        </a:p>
      </dgm:t>
    </dgm:pt>
    <dgm:pt modelId="{7B678D63-829E-4AE8-8727-F88822AE45A6}" type="sibTrans" cxnId="{EFBA78DF-9E31-49C0-8C4A-1891B5021FD9}">
      <dgm:prSet/>
      <dgm:spPr/>
      <dgm:t>
        <a:bodyPr/>
        <a:lstStyle/>
        <a:p>
          <a:endParaRPr lang="ru-RU"/>
        </a:p>
      </dgm:t>
    </dgm:pt>
    <dgm:pt modelId="{2D90563F-2A83-482C-85F4-B49455AB97C7}">
      <dgm:prSet phldrT="[Текст]" custT="1"/>
      <dgm:spPr/>
      <dgm:t>
        <a:bodyPr/>
        <a:lstStyle/>
        <a:p>
          <a:r>
            <a:rPr lang="ru-RU" sz="1200" dirty="0">
              <a:latin typeface="Liberation Serif" panose="02020603050405020304" pitchFamily="18" charset="0"/>
              <a:ea typeface="Liberation Serif" panose="02020603050405020304" pitchFamily="18" charset="0"/>
              <a:cs typeface="Liberation Serif" panose="02020603050405020304" pitchFamily="18" charset="0"/>
            </a:rPr>
            <a:t>Принятое районной Думой Решение о бюджете подлежит обнародованию путем опубликования в общественно-политической газете Слободо-Туринского муниципального района «Коммунар» и разместить на официальной сайте Думы Слободо-Туринского муниципального района в информационно-телекоммуникационной сети «Интернет» </a:t>
          </a:r>
          <a:r>
            <a:rPr lang="en-US" sz="1200" dirty="0">
              <a:latin typeface="Liberation Serif" panose="02020603050405020304" pitchFamily="18" charset="0"/>
              <a:ea typeface="Liberation Serif" panose="02020603050405020304" pitchFamily="18" charset="0"/>
              <a:cs typeface="Liberation Serif" panose="02020603050405020304" pitchFamily="18" charset="0"/>
            </a:rPr>
            <a:t>http://sld-duma.ru</a:t>
          </a:r>
          <a:endParaRPr lang="ru-RU" sz="1200" dirty="0"/>
        </a:p>
      </dgm:t>
    </dgm:pt>
    <dgm:pt modelId="{C70CCF83-B3AE-48E1-B6C6-0EA1D85D6CEA}" type="parTrans" cxnId="{E19AF53F-9507-4C6B-8936-5C3B73289534}">
      <dgm:prSet/>
      <dgm:spPr/>
      <dgm:t>
        <a:bodyPr/>
        <a:lstStyle/>
        <a:p>
          <a:endParaRPr lang="ru-RU"/>
        </a:p>
      </dgm:t>
    </dgm:pt>
    <dgm:pt modelId="{323DAD50-384F-413D-A849-72D9A6413897}" type="sibTrans" cxnId="{E19AF53F-9507-4C6B-8936-5C3B73289534}">
      <dgm:prSet/>
      <dgm:spPr/>
      <dgm:t>
        <a:bodyPr/>
        <a:lstStyle/>
        <a:p>
          <a:endParaRPr lang="ru-RU"/>
        </a:p>
      </dgm:t>
    </dgm:pt>
    <dgm:pt modelId="{2BD7E135-B1E1-4B2A-92C0-1500E6AE5EFD}">
      <dgm:prSet phldrT="[Текст]" custT="1"/>
      <dgm:spPr/>
      <dgm:t>
        <a:bodyPr/>
        <a:lstStyle/>
        <a:p>
          <a:r>
            <a:rPr lang="ru-RU" sz="1200" dirty="0">
              <a:latin typeface="Liberation Serif" panose="02020603050405020304" pitchFamily="18" charset="0"/>
              <a:ea typeface="Liberation Serif" panose="02020603050405020304" pitchFamily="18" charset="0"/>
              <a:cs typeface="Liberation Serif" panose="02020603050405020304" pitchFamily="18" charset="0"/>
            </a:rPr>
            <a:t>Проект решения о местном бюджете выносится администрацией Слободо-Туринского муниципального района на публичные слушания в соответствии с Положением  «О порядке организации и проведения публичных слушаний в Слободо-Туринском районе.</a:t>
          </a:r>
          <a:endParaRPr lang="ru-RU" sz="1200" dirty="0"/>
        </a:p>
      </dgm:t>
    </dgm:pt>
    <dgm:pt modelId="{BC25B3A6-A4E2-4606-879B-C3EF90A31A39}" type="parTrans" cxnId="{AD73352D-DE82-46A1-B020-63BF95B18212}">
      <dgm:prSet/>
      <dgm:spPr/>
      <dgm:t>
        <a:bodyPr/>
        <a:lstStyle/>
        <a:p>
          <a:endParaRPr lang="ru-RU"/>
        </a:p>
      </dgm:t>
    </dgm:pt>
    <dgm:pt modelId="{74601DDB-C288-4189-9B91-3D84B6D5CEA8}" type="sibTrans" cxnId="{AD73352D-DE82-46A1-B020-63BF95B18212}">
      <dgm:prSet/>
      <dgm:spPr/>
      <dgm:t>
        <a:bodyPr/>
        <a:lstStyle/>
        <a:p>
          <a:endParaRPr lang="ru-RU"/>
        </a:p>
      </dgm:t>
    </dgm:pt>
    <dgm:pt modelId="{FE91DF2D-BDB0-4B37-9339-7CF0B3F751D2}">
      <dgm:prSet phldrT="[Текст]" custT="1"/>
      <dgm:spPr/>
      <dgm:t>
        <a:bodyPr/>
        <a:lstStyle/>
        <a:p>
          <a:r>
            <a:rPr lang="ru-RU" sz="1200" dirty="0">
              <a:latin typeface="Liberation Serif" panose="02020603050405020304" pitchFamily="18" charset="0"/>
              <a:ea typeface="Liberation Serif" panose="02020603050405020304" pitchFamily="18" charset="0"/>
              <a:cs typeface="Liberation Serif" panose="02020603050405020304" pitchFamily="18" charset="0"/>
            </a:rPr>
            <a:t>Проект решения о местном бюджете на очередной финансовый год подлежит официальному опубликованию в установленном порядке.</a:t>
          </a:r>
          <a:endParaRPr lang="ru-RU" sz="1200" dirty="0"/>
        </a:p>
      </dgm:t>
    </dgm:pt>
    <dgm:pt modelId="{C0D07D0F-3764-4805-AB8A-69E786B4D5AB}" type="parTrans" cxnId="{E03D758D-E1A8-4213-A756-428450DD9B29}">
      <dgm:prSet/>
      <dgm:spPr/>
      <dgm:t>
        <a:bodyPr/>
        <a:lstStyle/>
        <a:p>
          <a:endParaRPr lang="ru-RU"/>
        </a:p>
      </dgm:t>
    </dgm:pt>
    <dgm:pt modelId="{35E881EF-A3D3-4177-98A5-E91D4BA13573}" type="sibTrans" cxnId="{E03D758D-E1A8-4213-A756-428450DD9B29}">
      <dgm:prSet/>
      <dgm:spPr/>
      <dgm:t>
        <a:bodyPr/>
        <a:lstStyle/>
        <a:p>
          <a:endParaRPr lang="ru-RU"/>
        </a:p>
      </dgm:t>
    </dgm:pt>
    <dgm:pt modelId="{DE3893E5-261E-4774-B822-45AA5F829401}" type="pres">
      <dgm:prSet presAssocID="{F4C37626-F7A8-4BF3-8B8D-11A29CB4C565}" presName="Name0" presStyleCnt="0">
        <dgm:presLayoutVars>
          <dgm:dir/>
          <dgm:animLvl val="lvl"/>
          <dgm:resizeHandles val="exact"/>
        </dgm:presLayoutVars>
      </dgm:prSet>
      <dgm:spPr/>
    </dgm:pt>
    <dgm:pt modelId="{F19BA410-CA40-46C4-8120-B7F60DCF4B8A}" type="pres">
      <dgm:prSet presAssocID="{83F0A60D-7829-4023-889F-A247B24EA227}" presName="linNode" presStyleCnt="0"/>
      <dgm:spPr/>
    </dgm:pt>
    <dgm:pt modelId="{04B4C4CF-B1F5-45B5-8909-A554A5924EC5}" type="pres">
      <dgm:prSet presAssocID="{83F0A60D-7829-4023-889F-A247B24EA227}" presName="parentText" presStyleLbl="node1" presStyleIdx="0" presStyleCnt="3">
        <dgm:presLayoutVars>
          <dgm:chMax val="1"/>
          <dgm:bulletEnabled val="1"/>
        </dgm:presLayoutVars>
      </dgm:prSet>
      <dgm:spPr/>
    </dgm:pt>
    <dgm:pt modelId="{CDE8DBF5-6C0E-4D1B-AEB8-8F7B00168A37}" type="pres">
      <dgm:prSet presAssocID="{83F0A60D-7829-4023-889F-A247B24EA227}" presName="descendantText" presStyleLbl="alignAccFollowNode1" presStyleIdx="0" presStyleCnt="3" custScaleY="110779">
        <dgm:presLayoutVars>
          <dgm:bulletEnabled val="1"/>
        </dgm:presLayoutVars>
      </dgm:prSet>
      <dgm:spPr/>
    </dgm:pt>
    <dgm:pt modelId="{458845CB-4E1B-4D13-89B4-36272D9ED70C}" type="pres">
      <dgm:prSet presAssocID="{9CA84D40-7A2F-4199-8E3F-EB1D1607BCF2}" presName="sp" presStyleCnt="0"/>
      <dgm:spPr/>
    </dgm:pt>
    <dgm:pt modelId="{D41A89BC-4A3F-43AF-AAE8-E51D0005F16E}" type="pres">
      <dgm:prSet presAssocID="{D2793CFB-3289-4391-B75B-1C15ABBF469E}" presName="linNode" presStyleCnt="0"/>
      <dgm:spPr/>
    </dgm:pt>
    <dgm:pt modelId="{8BC3E68F-E4DC-4BD8-AF70-61B6A2D953F7}" type="pres">
      <dgm:prSet presAssocID="{D2793CFB-3289-4391-B75B-1C15ABBF469E}" presName="parentText" presStyleLbl="node1" presStyleIdx="1" presStyleCnt="3" custScaleY="261052">
        <dgm:presLayoutVars>
          <dgm:chMax val="1"/>
          <dgm:bulletEnabled val="1"/>
        </dgm:presLayoutVars>
      </dgm:prSet>
      <dgm:spPr/>
    </dgm:pt>
    <dgm:pt modelId="{183F96C5-20E3-463D-A368-737F6521EEED}" type="pres">
      <dgm:prSet presAssocID="{D2793CFB-3289-4391-B75B-1C15ABBF469E}" presName="descendantText" presStyleLbl="alignAccFollowNode1" presStyleIdx="1" presStyleCnt="3" custScaleY="286049">
        <dgm:presLayoutVars>
          <dgm:bulletEnabled val="1"/>
        </dgm:presLayoutVars>
      </dgm:prSet>
      <dgm:spPr/>
    </dgm:pt>
    <dgm:pt modelId="{468A066E-7713-4B8F-BE48-12F1AA587EEB}" type="pres">
      <dgm:prSet presAssocID="{9F7F784A-5146-4C84-85A6-985C4FBCD2E7}" presName="sp" presStyleCnt="0"/>
      <dgm:spPr/>
    </dgm:pt>
    <dgm:pt modelId="{3E6630D1-E919-4B91-981F-17647424E34A}" type="pres">
      <dgm:prSet presAssocID="{9DDC09C5-63DB-4217-8AB7-B3A3970C54A6}" presName="linNode" presStyleCnt="0"/>
      <dgm:spPr/>
    </dgm:pt>
    <dgm:pt modelId="{5AF59769-50DF-4FD8-8D19-7EABA87CF8F4}" type="pres">
      <dgm:prSet presAssocID="{9DDC09C5-63DB-4217-8AB7-B3A3970C54A6}" presName="parentText" presStyleLbl="node1" presStyleIdx="2" presStyleCnt="3" custScaleY="186768">
        <dgm:presLayoutVars>
          <dgm:chMax val="1"/>
          <dgm:bulletEnabled val="1"/>
        </dgm:presLayoutVars>
      </dgm:prSet>
      <dgm:spPr/>
    </dgm:pt>
    <dgm:pt modelId="{47C4B9AD-1995-41D3-B895-96656922A46A}" type="pres">
      <dgm:prSet presAssocID="{9DDC09C5-63DB-4217-8AB7-B3A3970C54A6}" presName="descendantText" presStyleLbl="alignAccFollowNode1" presStyleIdx="2" presStyleCnt="3" custScaleY="186405">
        <dgm:presLayoutVars>
          <dgm:bulletEnabled val="1"/>
        </dgm:presLayoutVars>
      </dgm:prSet>
      <dgm:spPr/>
    </dgm:pt>
  </dgm:ptLst>
  <dgm:cxnLst>
    <dgm:cxn modelId="{A51E031C-5613-4350-8F1F-86BDB89B7E87}" type="presOf" srcId="{D2793CFB-3289-4391-B75B-1C15ABBF469E}" destId="{8BC3E68F-E4DC-4BD8-AF70-61B6A2D953F7}" srcOrd="0" destOrd="0" presId="urn:microsoft.com/office/officeart/2005/8/layout/vList5"/>
    <dgm:cxn modelId="{AD73352D-DE82-46A1-B020-63BF95B18212}" srcId="{D2793CFB-3289-4391-B75B-1C15ABBF469E}" destId="{2BD7E135-B1E1-4B2A-92C0-1500E6AE5EFD}" srcOrd="2" destOrd="0" parTransId="{BC25B3A6-A4E2-4606-879B-C3EF90A31A39}" sibTransId="{74601DDB-C288-4189-9B91-3D84B6D5CEA8}"/>
    <dgm:cxn modelId="{6FBBAD3A-7408-4676-99B6-E592809DAD05}" type="presOf" srcId="{83F0A60D-7829-4023-889F-A247B24EA227}" destId="{04B4C4CF-B1F5-45B5-8909-A554A5924EC5}" srcOrd="0" destOrd="0" presId="urn:microsoft.com/office/officeart/2005/8/layout/vList5"/>
    <dgm:cxn modelId="{E19AF53F-9507-4C6B-8936-5C3B73289534}" srcId="{9DDC09C5-63DB-4217-8AB7-B3A3970C54A6}" destId="{2D90563F-2A83-482C-85F4-B49455AB97C7}" srcOrd="1" destOrd="0" parTransId="{C70CCF83-B3AE-48E1-B6C6-0EA1D85D6CEA}" sibTransId="{323DAD50-384F-413D-A849-72D9A6413897}"/>
    <dgm:cxn modelId="{14105D61-2046-4427-BDE5-19879B2B429F}" srcId="{83F0A60D-7829-4023-889F-A247B24EA227}" destId="{A1F9CB23-B116-47E9-8F3C-1416CABF9400}" srcOrd="0" destOrd="0" parTransId="{B628FCA8-0714-489C-8257-C5809B6EFF7E}" sibTransId="{2EF604F2-CC86-4592-8D79-DA70CA087B02}"/>
    <dgm:cxn modelId="{B8255A7E-1051-49F2-94CE-11BAA9FF0920}" type="presOf" srcId="{2BD7E135-B1E1-4B2A-92C0-1500E6AE5EFD}" destId="{183F96C5-20E3-463D-A368-737F6521EEED}" srcOrd="0" destOrd="2" presId="urn:microsoft.com/office/officeart/2005/8/layout/vList5"/>
    <dgm:cxn modelId="{E03D758D-E1A8-4213-A756-428450DD9B29}" srcId="{D2793CFB-3289-4391-B75B-1C15ABBF469E}" destId="{FE91DF2D-BDB0-4B37-9339-7CF0B3F751D2}" srcOrd="3" destOrd="0" parTransId="{C0D07D0F-3764-4805-AB8A-69E786B4D5AB}" sibTransId="{35E881EF-A3D3-4177-98A5-E91D4BA13573}"/>
    <dgm:cxn modelId="{AAF20B93-F38B-4092-8E82-242FC296CFCA}" srcId="{D2793CFB-3289-4391-B75B-1C15ABBF469E}" destId="{3F4626ED-27C0-4541-BC60-031FC8BCC1C1}" srcOrd="0" destOrd="0" parTransId="{AB002319-E11F-4804-96EE-7D447F9D6D09}" sibTransId="{D14D721F-0892-4C13-9C45-7D9AFF54BEAE}"/>
    <dgm:cxn modelId="{0422469C-BEFC-4FD1-AD3F-727120222B75}" srcId="{F4C37626-F7A8-4BF3-8B8D-11A29CB4C565}" destId="{83F0A60D-7829-4023-889F-A247B24EA227}" srcOrd="0" destOrd="0" parTransId="{29A0577D-245B-4C00-83D1-D966638CF212}" sibTransId="{9CA84D40-7A2F-4199-8E3F-EB1D1607BCF2}"/>
    <dgm:cxn modelId="{78F69FA5-98B4-4295-B196-F3D2C5D10FE7}" type="presOf" srcId="{E782E89A-9794-4B0A-89C1-4B0402E9745E}" destId="{47C4B9AD-1995-41D3-B895-96656922A46A}" srcOrd="0" destOrd="0" presId="urn:microsoft.com/office/officeart/2005/8/layout/vList5"/>
    <dgm:cxn modelId="{7BF462AA-A624-4F26-B3BB-73EA62C856D3}" type="presOf" srcId="{FE91DF2D-BDB0-4B37-9339-7CF0B3F751D2}" destId="{183F96C5-20E3-463D-A368-737F6521EEED}" srcOrd="0" destOrd="3" presId="urn:microsoft.com/office/officeart/2005/8/layout/vList5"/>
    <dgm:cxn modelId="{1BA3D6AE-5A7F-4F83-AD08-68C38C826A62}" type="presOf" srcId="{A1F9CB23-B116-47E9-8F3C-1416CABF9400}" destId="{CDE8DBF5-6C0E-4D1B-AEB8-8F7B00168A37}" srcOrd="0" destOrd="0" presId="urn:microsoft.com/office/officeart/2005/8/layout/vList5"/>
    <dgm:cxn modelId="{6475EBD5-FA49-48E7-B3CE-F1303446ACE5}" type="presOf" srcId="{2D90563F-2A83-482C-85F4-B49455AB97C7}" destId="{47C4B9AD-1995-41D3-B895-96656922A46A}" srcOrd="0" destOrd="1" presId="urn:microsoft.com/office/officeart/2005/8/layout/vList5"/>
    <dgm:cxn modelId="{2A063EDF-AD81-4C40-AB9A-7D40117422F3}" srcId="{F4C37626-F7A8-4BF3-8B8D-11A29CB4C565}" destId="{9DDC09C5-63DB-4217-8AB7-B3A3970C54A6}" srcOrd="2" destOrd="0" parTransId="{29592B2B-9AFF-4ACB-8A09-7E60A1662D62}" sibTransId="{45698B16-A38F-478F-AB3F-8CC92A3417D4}"/>
    <dgm:cxn modelId="{EFBA78DF-9E31-49C0-8C4A-1891B5021FD9}" srcId="{9DDC09C5-63DB-4217-8AB7-B3A3970C54A6}" destId="{E782E89A-9794-4B0A-89C1-4B0402E9745E}" srcOrd="0" destOrd="0" parTransId="{D295B417-B86F-42DC-AA07-5E140C642D1E}" sibTransId="{7B678D63-829E-4AE8-8727-F88822AE45A6}"/>
    <dgm:cxn modelId="{6334D2DF-46D7-4605-AAF8-6B61E61030D7}" type="presOf" srcId="{F4C37626-F7A8-4BF3-8B8D-11A29CB4C565}" destId="{DE3893E5-261E-4774-B822-45AA5F829401}" srcOrd="0" destOrd="0" presId="urn:microsoft.com/office/officeart/2005/8/layout/vList5"/>
    <dgm:cxn modelId="{DC6D76E1-CC21-4F87-A3AF-990D7F505621}" srcId="{F4C37626-F7A8-4BF3-8B8D-11A29CB4C565}" destId="{D2793CFB-3289-4391-B75B-1C15ABBF469E}" srcOrd="1" destOrd="0" parTransId="{CBBECF47-CE0C-4E17-9F21-27B3252B0801}" sibTransId="{9F7F784A-5146-4C84-85A6-985C4FBCD2E7}"/>
    <dgm:cxn modelId="{14053BE4-5C84-463A-9B7D-4C2AE9BD159C}" srcId="{D2793CFB-3289-4391-B75B-1C15ABBF469E}" destId="{1E6BF1DC-6D51-42C7-9493-6D3611B9BAC7}" srcOrd="1" destOrd="0" parTransId="{F50001E3-BDF1-4F78-ADCA-9CE4297FDC5C}" sibTransId="{DE226142-BC15-431A-B944-3AF1961FEBF7}"/>
    <dgm:cxn modelId="{5568E4E9-0552-4C96-8D7E-1D34D9AC4443}" type="presOf" srcId="{9DDC09C5-63DB-4217-8AB7-B3A3970C54A6}" destId="{5AF59769-50DF-4FD8-8D19-7EABA87CF8F4}" srcOrd="0" destOrd="0" presId="urn:microsoft.com/office/officeart/2005/8/layout/vList5"/>
    <dgm:cxn modelId="{457588F4-E53A-4ADC-A64A-916DED165C3D}" type="presOf" srcId="{3F4626ED-27C0-4541-BC60-031FC8BCC1C1}" destId="{183F96C5-20E3-463D-A368-737F6521EEED}" srcOrd="0" destOrd="0" presId="urn:microsoft.com/office/officeart/2005/8/layout/vList5"/>
    <dgm:cxn modelId="{B140DCFB-8638-4B68-BD6C-6E6018150FAA}" type="presOf" srcId="{1E6BF1DC-6D51-42C7-9493-6D3611B9BAC7}" destId="{183F96C5-20E3-463D-A368-737F6521EEED}" srcOrd="0" destOrd="1" presId="urn:microsoft.com/office/officeart/2005/8/layout/vList5"/>
    <dgm:cxn modelId="{17EEF85F-8E1D-4A81-BF4C-168619D9633E}" type="presParOf" srcId="{DE3893E5-261E-4774-B822-45AA5F829401}" destId="{F19BA410-CA40-46C4-8120-B7F60DCF4B8A}" srcOrd="0" destOrd="0" presId="urn:microsoft.com/office/officeart/2005/8/layout/vList5"/>
    <dgm:cxn modelId="{3F05839F-338E-4B8A-A303-44737B5696B5}" type="presParOf" srcId="{F19BA410-CA40-46C4-8120-B7F60DCF4B8A}" destId="{04B4C4CF-B1F5-45B5-8909-A554A5924EC5}" srcOrd="0" destOrd="0" presId="urn:microsoft.com/office/officeart/2005/8/layout/vList5"/>
    <dgm:cxn modelId="{34F1DD45-00A8-427E-9B97-F1928F6609D6}" type="presParOf" srcId="{F19BA410-CA40-46C4-8120-B7F60DCF4B8A}" destId="{CDE8DBF5-6C0E-4D1B-AEB8-8F7B00168A37}" srcOrd="1" destOrd="0" presId="urn:microsoft.com/office/officeart/2005/8/layout/vList5"/>
    <dgm:cxn modelId="{7D8097DB-F906-4654-855D-4C552B9EA810}" type="presParOf" srcId="{DE3893E5-261E-4774-B822-45AA5F829401}" destId="{458845CB-4E1B-4D13-89B4-36272D9ED70C}" srcOrd="1" destOrd="0" presId="urn:microsoft.com/office/officeart/2005/8/layout/vList5"/>
    <dgm:cxn modelId="{D42DFD02-7D37-47BD-BD27-9FA1AC0713AC}" type="presParOf" srcId="{DE3893E5-261E-4774-B822-45AA5F829401}" destId="{D41A89BC-4A3F-43AF-AAE8-E51D0005F16E}" srcOrd="2" destOrd="0" presId="urn:microsoft.com/office/officeart/2005/8/layout/vList5"/>
    <dgm:cxn modelId="{BE7952A8-A8C4-4048-8081-59DC6F95A921}" type="presParOf" srcId="{D41A89BC-4A3F-43AF-AAE8-E51D0005F16E}" destId="{8BC3E68F-E4DC-4BD8-AF70-61B6A2D953F7}" srcOrd="0" destOrd="0" presId="urn:microsoft.com/office/officeart/2005/8/layout/vList5"/>
    <dgm:cxn modelId="{28972536-B477-4D52-BC07-0F4CB642A635}" type="presParOf" srcId="{D41A89BC-4A3F-43AF-AAE8-E51D0005F16E}" destId="{183F96C5-20E3-463D-A368-737F6521EEED}" srcOrd="1" destOrd="0" presId="urn:microsoft.com/office/officeart/2005/8/layout/vList5"/>
    <dgm:cxn modelId="{54E7B417-45F4-4127-AEB1-01D073110520}" type="presParOf" srcId="{DE3893E5-261E-4774-B822-45AA5F829401}" destId="{468A066E-7713-4B8F-BE48-12F1AA587EEB}" srcOrd="3" destOrd="0" presId="urn:microsoft.com/office/officeart/2005/8/layout/vList5"/>
    <dgm:cxn modelId="{BECD9528-CA56-4A05-B9A7-B33735A11D1C}" type="presParOf" srcId="{DE3893E5-261E-4774-B822-45AA5F829401}" destId="{3E6630D1-E919-4B91-981F-17647424E34A}" srcOrd="4" destOrd="0" presId="urn:microsoft.com/office/officeart/2005/8/layout/vList5"/>
    <dgm:cxn modelId="{DEDB8DC2-25AD-4975-A90E-22EDB5738896}" type="presParOf" srcId="{3E6630D1-E919-4B91-981F-17647424E34A}" destId="{5AF59769-50DF-4FD8-8D19-7EABA87CF8F4}" srcOrd="0" destOrd="0" presId="urn:microsoft.com/office/officeart/2005/8/layout/vList5"/>
    <dgm:cxn modelId="{76D9C1E1-DE73-4FFE-903D-3BB9713DBD8E}" type="presParOf" srcId="{3E6630D1-E919-4B91-981F-17647424E34A}" destId="{47C4B9AD-1995-41D3-B895-96656922A46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325131-06E0-4327-8C76-AEB3DB5B9ABD}" type="doc">
      <dgm:prSet loTypeId="urn:microsoft.com/office/officeart/2005/8/layout/lProcess2" loCatId="list" qsTypeId="urn:microsoft.com/office/officeart/2005/8/quickstyle/simple1#3" qsCatId="simple" csTypeId="urn:microsoft.com/office/officeart/2005/8/colors/accent1_2#1" csCatId="accent1" phldr="1"/>
      <dgm:spPr/>
      <dgm:t>
        <a:bodyPr/>
        <a:lstStyle/>
        <a:p>
          <a:endParaRPr lang="ru-RU"/>
        </a:p>
      </dgm:t>
    </dgm:pt>
    <dgm:pt modelId="{7EC26F1E-53A7-4169-B7EE-DF109AB55892}">
      <dgm:prSet phldrT="[Текст]"/>
      <dgm:spPr/>
      <dgm:t>
        <a:bodyPr/>
        <a:lstStyle/>
        <a:p>
          <a:r>
            <a:rPr lang="en-US" dirty="0"/>
            <a:t>1</a:t>
          </a:r>
          <a:endParaRPr lang="ru-RU" dirty="0"/>
        </a:p>
      </dgm:t>
    </dgm:pt>
    <dgm:pt modelId="{A942FC27-23BA-46AF-9A7C-DB1F4D0A6727}" type="parTrans" cxnId="{A6DADBF1-942C-475E-B45C-487E89A5BC08}">
      <dgm:prSet/>
      <dgm:spPr/>
      <dgm:t>
        <a:bodyPr/>
        <a:lstStyle/>
        <a:p>
          <a:endParaRPr lang="ru-RU"/>
        </a:p>
      </dgm:t>
    </dgm:pt>
    <dgm:pt modelId="{9211C2D1-EB21-4C74-9102-9817557347DB}" type="sibTrans" cxnId="{A6DADBF1-942C-475E-B45C-487E89A5BC08}">
      <dgm:prSet/>
      <dgm:spPr/>
      <dgm:t>
        <a:bodyPr/>
        <a:lstStyle/>
        <a:p>
          <a:endParaRPr lang="ru-RU"/>
        </a:p>
      </dgm:t>
    </dgm:pt>
    <dgm:pt modelId="{42CDBF2B-5666-4DEB-A56C-4AA1479E7A3C}">
      <dgm:prSet phldrT="[Текст]"/>
      <dgm:spPr/>
      <dgm:t>
        <a:bodyPr/>
        <a:lstStyle/>
        <a:p>
          <a:r>
            <a:rPr lang="ru-RU" dirty="0">
              <a:latin typeface="Liberation Serif" panose="02020603050405020304" pitchFamily="18" charset="0"/>
              <a:ea typeface="Liberation Serif" panose="02020603050405020304" pitchFamily="18" charset="0"/>
              <a:cs typeface="Liberation Serif" panose="02020603050405020304" pitchFamily="18" charset="0"/>
            </a:rPr>
            <a:t>Прогнозе социально – экономического развития</a:t>
          </a:r>
          <a:endParaRPr lang="ru-RU" dirty="0"/>
        </a:p>
      </dgm:t>
    </dgm:pt>
    <dgm:pt modelId="{F74059DC-2D35-4BA2-A06C-EEB089DC8463}" type="parTrans" cxnId="{2A71ADFD-6D29-465A-A1CB-AE3AF74F96ED}">
      <dgm:prSet/>
      <dgm:spPr/>
      <dgm:t>
        <a:bodyPr/>
        <a:lstStyle/>
        <a:p>
          <a:endParaRPr lang="ru-RU"/>
        </a:p>
      </dgm:t>
    </dgm:pt>
    <dgm:pt modelId="{033252F5-C52B-46AA-B121-EF29B1333BDD}" type="sibTrans" cxnId="{2A71ADFD-6D29-465A-A1CB-AE3AF74F96ED}">
      <dgm:prSet/>
      <dgm:spPr/>
      <dgm:t>
        <a:bodyPr/>
        <a:lstStyle/>
        <a:p>
          <a:endParaRPr lang="ru-RU"/>
        </a:p>
      </dgm:t>
    </dgm:pt>
    <dgm:pt modelId="{91F0BDDC-C784-4090-A019-9C806259C0D5}">
      <dgm:prSet phldrT="[Текст]"/>
      <dgm:spPr/>
      <dgm:t>
        <a:bodyPr/>
        <a:lstStyle/>
        <a:p>
          <a:r>
            <a:rPr lang="en-US" dirty="0"/>
            <a:t>2</a:t>
          </a:r>
          <a:endParaRPr lang="ru-RU" dirty="0"/>
        </a:p>
      </dgm:t>
    </dgm:pt>
    <dgm:pt modelId="{BC013078-B12B-4DF0-96FD-16D9309C7297}" type="parTrans" cxnId="{BBA4CE03-3401-4940-9195-2DA8EDD1E995}">
      <dgm:prSet/>
      <dgm:spPr/>
      <dgm:t>
        <a:bodyPr/>
        <a:lstStyle/>
        <a:p>
          <a:endParaRPr lang="ru-RU"/>
        </a:p>
      </dgm:t>
    </dgm:pt>
    <dgm:pt modelId="{CBB4FAB0-E3F1-47F9-8B92-BA56A8A85B5B}" type="sibTrans" cxnId="{BBA4CE03-3401-4940-9195-2DA8EDD1E995}">
      <dgm:prSet/>
      <dgm:spPr/>
      <dgm:t>
        <a:bodyPr/>
        <a:lstStyle/>
        <a:p>
          <a:endParaRPr lang="ru-RU"/>
        </a:p>
      </dgm:t>
    </dgm:pt>
    <dgm:pt modelId="{A164E4B8-9CCC-4B8F-99E7-907710657D7B}">
      <dgm:prSet phldrT="[Текст]"/>
      <dgm:spPr/>
      <dgm:t>
        <a:bodyPr/>
        <a:lstStyle/>
        <a:p>
          <a:r>
            <a:rPr lang="ru-RU" dirty="0">
              <a:latin typeface="Liberation Serif" panose="02020603050405020304" pitchFamily="18" charset="0"/>
              <a:ea typeface="Liberation Serif" panose="02020603050405020304" pitchFamily="18" charset="0"/>
              <a:cs typeface="Liberation Serif" panose="02020603050405020304" pitchFamily="18" charset="0"/>
            </a:rPr>
            <a:t>Бюджетном прогнозе на долгосрочный период</a:t>
          </a:r>
          <a:endParaRPr lang="ru-RU" dirty="0"/>
        </a:p>
      </dgm:t>
    </dgm:pt>
    <dgm:pt modelId="{35CBB3A9-D961-495F-843D-C8D51D01DE09}" type="parTrans" cxnId="{6C56A6DB-CD63-46B1-8525-28120AC14583}">
      <dgm:prSet/>
      <dgm:spPr/>
      <dgm:t>
        <a:bodyPr/>
        <a:lstStyle/>
        <a:p>
          <a:endParaRPr lang="ru-RU"/>
        </a:p>
      </dgm:t>
    </dgm:pt>
    <dgm:pt modelId="{3DB45616-1128-405F-98F5-926DB7875547}" type="sibTrans" cxnId="{6C56A6DB-CD63-46B1-8525-28120AC14583}">
      <dgm:prSet/>
      <dgm:spPr/>
      <dgm:t>
        <a:bodyPr/>
        <a:lstStyle/>
        <a:p>
          <a:endParaRPr lang="ru-RU"/>
        </a:p>
      </dgm:t>
    </dgm:pt>
    <dgm:pt modelId="{20FF8D0A-8E0E-4059-A868-E29969BBB46E}">
      <dgm:prSet phldrT="[Текст]"/>
      <dgm:spPr/>
      <dgm:t>
        <a:bodyPr/>
        <a:lstStyle/>
        <a:p>
          <a:r>
            <a:rPr lang="en-US" dirty="0"/>
            <a:t>3</a:t>
          </a:r>
          <a:endParaRPr lang="ru-RU" dirty="0"/>
        </a:p>
      </dgm:t>
    </dgm:pt>
    <dgm:pt modelId="{A801DEBF-98AE-4DEB-BA5B-853565D0FE2D}" type="parTrans" cxnId="{99A2E346-EE6B-4A8D-910F-934006778016}">
      <dgm:prSet/>
      <dgm:spPr/>
      <dgm:t>
        <a:bodyPr/>
        <a:lstStyle/>
        <a:p>
          <a:endParaRPr lang="ru-RU"/>
        </a:p>
      </dgm:t>
    </dgm:pt>
    <dgm:pt modelId="{4FDC644B-09B5-4862-9ECE-C2AEC4155190}" type="sibTrans" cxnId="{99A2E346-EE6B-4A8D-910F-934006778016}">
      <dgm:prSet/>
      <dgm:spPr/>
      <dgm:t>
        <a:bodyPr/>
        <a:lstStyle/>
        <a:p>
          <a:endParaRPr lang="ru-RU"/>
        </a:p>
      </dgm:t>
    </dgm:pt>
    <dgm:pt modelId="{57EC4C23-4E8E-47FA-8F31-1760E95D9E65}">
      <dgm:prSet phldrT="[Текст]"/>
      <dgm:spPr/>
      <dgm:t>
        <a:bodyPr/>
        <a:lstStyle/>
        <a:p>
          <a:r>
            <a:rPr lang="ru-RU" dirty="0">
              <a:latin typeface="Liberation Serif" panose="02020603050405020304" pitchFamily="18" charset="0"/>
              <a:ea typeface="Liberation Serif" panose="02020603050405020304" pitchFamily="18" charset="0"/>
              <a:cs typeface="Liberation Serif" panose="02020603050405020304" pitchFamily="18" charset="0"/>
            </a:rPr>
            <a:t>Основных направлениях бюджетной политики и основных направлениях  налоговой политики</a:t>
          </a:r>
          <a:endParaRPr lang="ru-RU" dirty="0"/>
        </a:p>
      </dgm:t>
    </dgm:pt>
    <dgm:pt modelId="{F7B1B9EC-CD0B-4FD8-BC6E-487E04564F02}" type="parTrans" cxnId="{3DD35185-8AED-4106-A6ED-A66341535667}">
      <dgm:prSet/>
      <dgm:spPr/>
      <dgm:t>
        <a:bodyPr/>
        <a:lstStyle/>
        <a:p>
          <a:endParaRPr lang="ru-RU"/>
        </a:p>
      </dgm:t>
    </dgm:pt>
    <dgm:pt modelId="{C7B5B781-1E7E-4865-BAEC-9B217F3B21DC}" type="sibTrans" cxnId="{3DD35185-8AED-4106-A6ED-A66341535667}">
      <dgm:prSet/>
      <dgm:spPr/>
      <dgm:t>
        <a:bodyPr/>
        <a:lstStyle/>
        <a:p>
          <a:endParaRPr lang="ru-RU"/>
        </a:p>
      </dgm:t>
    </dgm:pt>
    <dgm:pt modelId="{19701483-8F91-4371-BE8F-747AE35AE94F}">
      <dgm:prSet phldrT="[Текст]"/>
      <dgm:spPr/>
      <dgm:t>
        <a:bodyPr/>
        <a:lstStyle/>
        <a:p>
          <a:r>
            <a:rPr lang="en-US" dirty="0"/>
            <a:t>4</a:t>
          </a:r>
          <a:endParaRPr lang="ru-RU" dirty="0"/>
        </a:p>
      </dgm:t>
    </dgm:pt>
    <dgm:pt modelId="{4846BD7E-48C6-463B-A463-A728A005DC8B}" type="parTrans" cxnId="{D5DB0385-B1E6-4456-B68D-FE251DBA03D0}">
      <dgm:prSet/>
      <dgm:spPr/>
      <dgm:t>
        <a:bodyPr/>
        <a:lstStyle/>
        <a:p>
          <a:endParaRPr lang="ru-RU"/>
        </a:p>
      </dgm:t>
    </dgm:pt>
    <dgm:pt modelId="{887FACC6-2137-4F61-BFFF-C188C538BC9E}" type="sibTrans" cxnId="{D5DB0385-B1E6-4456-B68D-FE251DBA03D0}">
      <dgm:prSet/>
      <dgm:spPr/>
      <dgm:t>
        <a:bodyPr/>
        <a:lstStyle/>
        <a:p>
          <a:endParaRPr lang="ru-RU"/>
        </a:p>
      </dgm:t>
    </dgm:pt>
    <dgm:pt modelId="{0D69C148-E4A5-4914-9F5B-A3B1697E8AFC}">
      <dgm:prSet phldrT="[Текст]"/>
      <dgm:spPr/>
      <dgm:t>
        <a:bodyPr/>
        <a:lstStyle/>
        <a:p>
          <a:r>
            <a:rPr lang="ru-RU">
              <a:latin typeface="Liberation Serif" panose="02020603050405020304" pitchFamily="18" charset="0"/>
              <a:ea typeface="Liberation Serif" panose="02020603050405020304" pitchFamily="18" charset="0"/>
              <a:cs typeface="Liberation Serif" panose="02020603050405020304" pitchFamily="18" charset="0"/>
            </a:rPr>
            <a:t>Муниципальных программах</a:t>
          </a:r>
          <a:endParaRPr lang="ru-RU" dirty="0"/>
        </a:p>
      </dgm:t>
    </dgm:pt>
    <dgm:pt modelId="{83CC9D48-4559-44C3-A043-63F162C8994C}" type="parTrans" cxnId="{A2DC2025-FFB1-40F9-9875-C3292F9138B4}">
      <dgm:prSet/>
      <dgm:spPr/>
      <dgm:t>
        <a:bodyPr/>
        <a:lstStyle/>
        <a:p>
          <a:endParaRPr lang="ru-RU"/>
        </a:p>
      </dgm:t>
    </dgm:pt>
    <dgm:pt modelId="{6CAA46AE-F508-40AA-BE79-0C9A9CEDBC2F}" type="sibTrans" cxnId="{A2DC2025-FFB1-40F9-9875-C3292F9138B4}">
      <dgm:prSet/>
      <dgm:spPr/>
      <dgm:t>
        <a:bodyPr/>
        <a:lstStyle/>
        <a:p>
          <a:endParaRPr lang="ru-RU"/>
        </a:p>
      </dgm:t>
    </dgm:pt>
    <dgm:pt modelId="{C4B79BFB-6731-4D9F-8A66-712390BF2B20}" type="pres">
      <dgm:prSet presAssocID="{EC325131-06E0-4327-8C76-AEB3DB5B9ABD}" presName="theList" presStyleCnt="0">
        <dgm:presLayoutVars>
          <dgm:dir/>
          <dgm:animLvl val="lvl"/>
          <dgm:resizeHandles val="exact"/>
        </dgm:presLayoutVars>
      </dgm:prSet>
      <dgm:spPr/>
    </dgm:pt>
    <dgm:pt modelId="{347D74AE-1F51-4647-B34D-E94951FE9775}" type="pres">
      <dgm:prSet presAssocID="{7EC26F1E-53A7-4169-B7EE-DF109AB55892}" presName="compNode" presStyleCnt="0"/>
      <dgm:spPr/>
    </dgm:pt>
    <dgm:pt modelId="{0309CC91-3A5C-4198-8759-AD22A890F758}" type="pres">
      <dgm:prSet presAssocID="{7EC26F1E-53A7-4169-B7EE-DF109AB55892}" presName="aNode" presStyleLbl="bgShp" presStyleIdx="0" presStyleCnt="4"/>
      <dgm:spPr/>
    </dgm:pt>
    <dgm:pt modelId="{21CE07CB-4032-42F6-A2A7-5EFF7E2E7489}" type="pres">
      <dgm:prSet presAssocID="{7EC26F1E-53A7-4169-B7EE-DF109AB55892}" presName="textNode" presStyleLbl="bgShp" presStyleIdx="0" presStyleCnt="4"/>
      <dgm:spPr/>
    </dgm:pt>
    <dgm:pt modelId="{9719D1BE-F28E-4161-850D-58BA659F43FF}" type="pres">
      <dgm:prSet presAssocID="{7EC26F1E-53A7-4169-B7EE-DF109AB55892}" presName="compChildNode" presStyleCnt="0"/>
      <dgm:spPr/>
    </dgm:pt>
    <dgm:pt modelId="{9C3747A2-599F-4D90-9BC2-10A6B4FC3928}" type="pres">
      <dgm:prSet presAssocID="{7EC26F1E-53A7-4169-B7EE-DF109AB55892}" presName="theInnerList" presStyleCnt="0"/>
      <dgm:spPr/>
    </dgm:pt>
    <dgm:pt modelId="{BB0F1621-7F20-4326-B0FF-2C579FBC477D}" type="pres">
      <dgm:prSet presAssocID="{42CDBF2B-5666-4DEB-A56C-4AA1479E7A3C}" presName="childNode" presStyleLbl="node1" presStyleIdx="0" presStyleCnt="4">
        <dgm:presLayoutVars>
          <dgm:bulletEnabled val="1"/>
        </dgm:presLayoutVars>
      </dgm:prSet>
      <dgm:spPr/>
    </dgm:pt>
    <dgm:pt modelId="{36D55583-3FC0-49FC-A53F-EA87D571698F}" type="pres">
      <dgm:prSet presAssocID="{7EC26F1E-53A7-4169-B7EE-DF109AB55892}" presName="aSpace" presStyleCnt="0"/>
      <dgm:spPr/>
    </dgm:pt>
    <dgm:pt modelId="{2EA9CC58-A232-4111-BC8E-C79542A076D6}" type="pres">
      <dgm:prSet presAssocID="{91F0BDDC-C784-4090-A019-9C806259C0D5}" presName="compNode" presStyleCnt="0"/>
      <dgm:spPr/>
    </dgm:pt>
    <dgm:pt modelId="{2D2C25DF-BBB0-431B-998E-2F53CA5998A2}" type="pres">
      <dgm:prSet presAssocID="{91F0BDDC-C784-4090-A019-9C806259C0D5}" presName="aNode" presStyleLbl="bgShp" presStyleIdx="1" presStyleCnt="4"/>
      <dgm:spPr/>
    </dgm:pt>
    <dgm:pt modelId="{8B1DD4A1-76B7-4315-B9E6-DB6A773D9FC4}" type="pres">
      <dgm:prSet presAssocID="{91F0BDDC-C784-4090-A019-9C806259C0D5}" presName="textNode" presStyleLbl="bgShp" presStyleIdx="1" presStyleCnt="4"/>
      <dgm:spPr/>
    </dgm:pt>
    <dgm:pt modelId="{2940E4A5-0BBE-4935-8FA4-8DCA71EABDBD}" type="pres">
      <dgm:prSet presAssocID="{91F0BDDC-C784-4090-A019-9C806259C0D5}" presName="compChildNode" presStyleCnt="0"/>
      <dgm:spPr/>
    </dgm:pt>
    <dgm:pt modelId="{F36BDB95-E9CE-4A7F-86A0-0019C81BB6E3}" type="pres">
      <dgm:prSet presAssocID="{91F0BDDC-C784-4090-A019-9C806259C0D5}" presName="theInnerList" presStyleCnt="0"/>
      <dgm:spPr/>
    </dgm:pt>
    <dgm:pt modelId="{65448ADE-927A-4031-9D84-D178F59863B3}" type="pres">
      <dgm:prSet presAssocID="{A164E4B8-9CCC-4B8F-99E7-907710657D7B}" presName="childNode" presStyleLbl="node1" presStyleIdx="1" presStyleCnt="4">
        <dgm:presLayoutVars>
          <dgm:bulletEnabled val="1"/>
        </dgm:presLayoutVars>
      </dgm:prSet>
      <dgm:spPr/>
    </dgm:pt>
    <dgm:pt modelId="{1E744B2A-3044-4C27-8CE0-4B81045ED25E}" type="pres">
      <dgm:prSet presAssocID="{91F0BDDC-C784-4090-A019-9C806259C0D5}" presName="aSpace" presStyleCnt="0"/>
      <dgm:spPr/>
    </dgm:pt>
    <dgm:pt modelId="{5D412E6A-1871-4E7D-B583-B0D893F8B161}" type="pres">
      <dgm:prSet presAssocID="{20FF8D0A-8E0E-4059-A868-E29969BBB46E}" presName="compNode" presStyleCnt="0"/>
      <dgm:spPr/>
    </dgm:pt>
    <dgm:pt modelId="{24E5EC49-3F8D-415F-8264-7B73A11139F2}" type="pres">
      <dgm:prSet presAssocID="{20FF8D0A-8E0E-4059-A868-E29969BBB46E}" presName="aNode" presStyleLbl="bgShp" presStyleIdx="2" presStyleCnt="4"/>
      <dgm:spPr/>
    </dgm:pt>
    <dgm:pt modelId="{21B858C7-42D1-4130-B0E7-D982D77E8924}" type="pres">
      <dgm:prSet presAssocID="{20FF8D0A-8E0E-4059-A868-E29969BBB46E}" presName="textNode" presStyleLbl="bgShp" presStyleIdx="2" presStyleCnt="4"/>
      <dgm:spPr/>
    </dgm:pt>
    <dgm:pt modelId="{7F42C964-5131-4836-8B9A-D11D093AFBDD}" type="pres">
      <dgm:prSet presAssocID="{20FF8D0A-8E0E-4059-A868-E29969BBB46E}" presName="compChildNode" presStyleCnt="0"/>
      <dgm:spPr/>
    </dgm:pt>
    <dgm:pt modelId="{DA43B435-99C8-4570-8317-01533DBFE000}" type="pres">
      <dgm:prSet presAssocID="{20FF8D0A-8E0E-4059-A868-E29969BBB46E}" presName="theInnerList" presStyleCnt="0"/>
      <dgm:spPr/>
    </dgm:pt>
    <dgm:pt modelId="{314B8ECA-CA3A-4FA8-8172-26FF56368812}" type="pres">
      <dgm:prSet presAssocID="{57EC4C23-4E8E-47FA-8F31-1760E95D9E65}" presName="childNode" presStyleLbl="node1" presStyleIdx="2" presStyleCnt="4">
        <dgm:presLayoutVars>
          <dgm:bulletEnabled val="1"/>
        </dgm:presLayoutVars>
      </dgm:prSet>
      <dgm:spPr/>
    </dgm:pt>
    <dgm:pt modelId="{33E5488F-73C1-4A28-A004-782298F8B495}" type="pres">
      <dgm:prSet presAssocID="{20FF8D0A-8E0E-4059-A868-E29969BBB46E}" presName="aSpace" presStyleCnt="0"/>
      <dgm:spPr/>
    </dgm:pt>
    <dgm:pt modelId="{105A878F-133B-40B5-BEFB-A884C21ADB2F}" type="pres">
      <dgm:prSet presAssocID="{19701483-8F91-4371-BE8F-747AE35AE94F}" presName="compNode" presStyleCnt="0"/>
      <dgm:spPr/>
    </dgm:pt>
    <dgm:pt modelId="{557D86FF-015B-4D25-A49A-8A637806CB77}" type="pres">
      <dgm:prSet presAssocID="{19701483-8F91-4371-BE8F-747AE35AE94F}" presName="aNode" presStyleLbl="bgShp" presStyleIdx="3" presStyleCnt="4"/>
      <dgm:spPr/>
    </dgm:pt>
    <dgm:pt modelId="{5E74C53C-1982-40EE-91E4-DD0A45E06048}" type="pres">
      <dgm:prSet presAssocID="{19701483-8F91-4371-BE8F-747AE35AE94F}" presName="textNode" presStyleLbl="bgShp" presStyleIdx="3" presStyleCnt="4"/>
      <dgm:spPr/>
    </dgm:pt>
    <dgm:pt modelId="{DC206361-9052-4C7B-A211-67335F007B3A}" type="pres">
      <dgm:prSet presAssocID="{19701483-8F91-4371-BE8F-747AE35AE94F}" presName="compChildNode" presStyleCnt="0"/>
      <dgm:spPr/>
    </dgm:pt>
    <dgm:pt modelId="{32B530A6-31A3-45DB-9A28-2190BF014B6F}" type="pres">
      <dgm:prSet presAssocID="{19701483-8F91-4371-BE8F-747AE35AE94F}" presName="theInnerList" presStyleCnt="0"/>
      <dgm:spPr/>
    </dgm:pt>
    <dgm:pt modelId="{82AD6E5F-C0AB-414A-96D6-AFB803F67448}" type="pres">
      <dgm:prSet presAssocID="{0D69C148-E4A5-4914-9F5B-A3B1697E8AFC}" presName="childNode" presStyleLbl="node1" presStyleIdx="3" presStyleCnt="4">
        <dgm:presLayoutVars>
          <dgm:bulletEnabled val="1"/>
        </dgm:presLayoutVars>
      </dgm:prSet>
      <dgm:spPr/>
    </dgm:pt>
  </dgm:ptLst>
  <dgm:cxnLst>
    <dgm:cxn modelId="{BBA4CE03-3401-4940-9195-2DA8EDD1E995}" srcId="{EC325131-06E0-4327-8C76-AEB3DB5B9ABD}" destId="{91F0BDDC-C784-4090-A019-9C806259C0D5}" srcOrd="1" destOrd="0" parTransId="{BC013078-B12B-4DF0-96FD-16D9309C7297}" sibTransId="{CBB4FAB0-E3F1-47F9-8B92-BA56A8A85B5B}"/>
    <dgm:cxn modelId="{A2DC2025-FFB1-40F9-9875-C3292F9138B4}" srcId="{19701483-8F91-4371-BE8F-747AE35AE94F}" destId="{0D69C148-E4A5-4914-9F5B-A3B1697E8AFC}" srcOrd="0" destOrd="0" parTransId="{83CC9D48-4559-44C3-A043-63F162C8994C}" sibTransId="{6CAA46AE-F508-40AA-BE79-0C9A9CEDBC2F}"/>
    <dgm:cxn modelId="{FE8EDE32-701E-4E49-B9F3-8DC4E0F6C12E}" type="presOf" srcId="{20FF8D0A-8E0E-4059-A868-E29969BBB46E}" destId="{24E5EC49-3F8D-415F-8264-7B73A11139F2}" srcOrd="0" destOrd="0" presId="urn:microsoft.com/office/officeart/2005/8/layout/lProcess2"/>
    <dgm:cxn modelId="{791BAA35-C2D6-48D7-B384-BA4EA65FC6E3}" type="presOf" srcId="{42CDBF2B-5666-4DEB-A56C-4AA1479E7A3C}" destId="{BB0F1621-7F20-4326-B0FF-2C579FBC477D}" srcOrd="0" destOrd="0" presId="urn:microsoft.com/office/officeart/2005/8/layout/lProcess2"/>
    <dgm:cxn modelId="{29A22D39-159F-4197-9EB1-FF27CDBDF400}" type="presOf" srcId="{91F0BDDC-C784-4090-A019-9C806259C0D5}" destId="{2D2C25DF-BBB0-431B-998E-2F53CA5998A2}" srcOrd="0" destOrd="0" presId="urn:microsoft.com/office/officeart/2005/8/layout/lProcess2"/>
    <dgm:cxn modelId="{CD729A44-189C-40E4-AF53-07815DBBDB4C}" type="presOf" srcId="{7EC26F1E-53A7-4169-B7EE-DF109AB55892}" destId="{21CE07CB-4032-42F6-A2A7-5EFF7E2E7489}" srcOrd="1" destOrd="0" presId="urn:microsoft.com/office/officeart/2005/8/layout/lProcess2"/>
    <dgm:cxn modelId="{99A2E346-EE6B-4A8D-910F-934006778016}" srcId="{EC325131-06E0-4327-8C76-AEB3DB5B9ABD}" destId="{20FF8D0A-8E0E-4059-A868-E29969BBB46E}" srcOrd="2" destOrd="0" parTransId="{A801DEBF-98AE-4DEB-BA5B-853565D0FE2D}" sibTransId="{4FDC644B-09B5-4862-9ECE-C2AEC4155190}"/>
    <dgm:cxn modelId="{7C62276B-653B-4537-B937-575459507D27}" type="presOf" srcId="{19701483-8F91-4371-BE8F-747AE35AE94F}" destId="{5E74C53C-1982-40EE-91E4-DD0A45E06048}" srcOrd="1" destOrd="0" presId="urn:microsoft.com/office/officeart/2005/8/layout/lProcess2"/>
    <dgm:cxn modelId="{4BC38C6E-7B9A-4814-9837-2B4607BC041A}" type="presOf" srcId="{19701483-8F91-4371-BE8F-747AE35AE94F}" destId="{557D86FF-015B-4D25-A49A-8A637806CB77}" srcOrd="0" destOrd="0" presId="urn:microsoft.com/office/officeart/2005/8/layout/lProcess2"/>
    <dgm:cxn modelId="{D3F95E4F-10DA-4F37-B04C-7832E9CB10B5}" type="presOf" srcId="{7EC26F1E-53A7-4169-B7EE-DF109AB55892}" destId="{0309CC91-3A5C-4198-8759-AD22A890F758}" srcOrd="0" destOrd="0" presId="urn:microsoft.com/office/officeart/2005/8/layout/lProcess2"/>
    <dgm:cxn modelId="{85C59A54-E6C3-42D5-8854-4F56F66D8E13}" type="presOf" srcId="{20FF8D0A-8E0E-4059-A868-E29969BBB46E}" destId="{21B858C7-42D1-4130-B0E7-D982D77E8924}" srcOrd="1" destOrd="0" presId="urn:microsoft.com/office/officeart/2005/8/layout/lProcess2"/>
    <dgm:cxn modelId="{CE1C5656-0C91-49AA-A82D-099C12127759}" type="presOf" srcId="{EC325131-06E0-4327-8C76-AEB3DB5B9ABD}" destId="{C4B79BFB-6731-4D9F-8A66-712390BF2B20}" srcOrd="0" destOrd="0" presId="urn:microsoft.com/office/officeart/2005/8/layout/lProcess2"/>
    <dgm:cxn modelId="{D5DB0385-B1E6-4456-B68D-FE251DBA03D0}" srcId="{EC325131-06E0-4327-8C76-AEB3DB5B9ABD}" destId="{19701483-8F91-4371-BE8F-747AE35AE94F}" srcOrd="3" destOrd="0" parTransId="{4846BD7E-48C6-463B-A463-A728A005DC8B}" sibTransId="{887FACC6-2137-4F61-BFFF-C188C538BC9E}"/>
    <dgm:cxn modelId="{3DD35185-8AED-4106-A6ED-A66341535667}" srcId="{20FF8D0A-8E0E-4059-A868-E29969BBB46E}" destId="{57EC4C23-4E8E-47FA-8F31-1760E95D9E65}" srcOrd="0" destOrd="0" parTransId="{F7B1B9EC-CD0B-4FD8-BC6E-487E04564F02}" sibTransId="{C7B5B781-1E7E-4865-BAEC-9B217F3B21DC}"/>
    <dgm:cxn modelId="{AD38E885-6F6B-4D33-96A8-FB1F54F452A4}" type="presOf" srcId="{0D69C148-E4A5-4914-9F5B-A3B1697E8AFC}" destId="{82AD6E5F-C0AB-414A-96D6-AFB803F67448}" srcOrd="0" destOrd="0" presId="urn:microsoft.com/office/officeart/2005/8/layout/lProcess2"/>
    <dgm:cxn modelId="{1780F0C9-B7DA-487C-8420-DA2730C93C10}" type="presOf" srcId="{91F0BDDC-C784-4090-A019-9C806259C0D5}" destId="{8B1DD4A1-76B7-4315-B9E6-DB6A773D9FC4}" srcOrd="1" destOrd="0" presId="urn:microsoft.com/office/officeart/2005/8/layout/lProcess2"/>
    <dgm:cxn modelId="{6C56A6DB-CD63-46B1-8525-28120AC14583}" srcId="{91F0BDDC-C784-4090-A019-9C806259C0D5}" destId="{A164E4B8-9CCC-4B8F-99E7-907710657D7B}" srcOrd="0" destOrd="0" parTransId="{35CBB3A9-D961-495F-843D-C8D51D01DE09}" sibTransId="{3DB45616-1128-405F-98F5-926DB7875547}"/>
    <dgm:cxn modelId="{239CA6DB-E088-49A2-A8AC-F8C961A29F75}" type="presOf" srcId="{57EC4C23-4E8E-47FA-8F31-1760E95D9E65}" destId="{314B8ECA-CA3A-4FA8-8172-26FF56368812}" srcOrd="0" destOrd="0" presId="urn:microsoft.com/office/officeart/2005/8/layout/lProcess2"/>
    <dgm:cxn modelId="{A6DADBF1-942C-475E-B45C-487E89A5BC08}" srcId="{EC325131-06E0-4327-8C76-AEB3DB5B9ABD}" destId="{7EC26F1E-53A7-4169-B7EE-DF109AB55892}" srcOrd="0" destOrd="0" parTransId="{A942FC27-23BA-46AF-9A7C-DB1F4D0A6727}" sibTransId="{9211C2D1-EB21-4C74-9102-9817557347DB}"/>
    <dgm:cxn modelId="{47033DF7-C2F4-4406-AF8A-D12292B73613}" type="presOf" srcId="{A164E4B8-9CCC-4B8F-99E7-907710657D7B}" destId="{65448ADE-927A-4031-9D84-D178F59863B3}" srcOrd="0" destOrd="0" presId="urn:microsoft.com/office/officeart/2005/8/layout/lProcess2"/>
    <dgm:cxn modelId="{2A71ADFD-6D29-465A-A1CB-AE3AF74F96ED}" srcId="{7EC26F1E-53A7-4169-B7EE-DF109AB55892}" destId="{42CDBF2B-5666-4DEB-A56C-4AA1479E7A3C}" srcOrd="0" destOrd="0" parTransId="{F74059DC-2D35-4BA2-A06C-EEB089DC8463}" sibTransId="{033252F5-C52B-46AA-B121-EF29B1333BDD}"/>
    <dgm:cxn modelId="{C26D303B-5CB2-40D1-9769-47B04380DF97}" type="presParOf" srcId="{C4B79BFB-6731-4D9F-8A66-712390BF2B20}" destId="{347D74AE-1F51-4647-B34D-E94951FE9775}" srcOrd="0" destOrd="0" presId="urn:microsoft.com/office/officeart/2005/8/layout/lProcess2"/>
    <dgm:cxn modelId="{C9A3CE65-6383-4CAF-B215-85A528A7D837}" type="presParOf" srcId="{347D74AE-1F51-4647-B34D-E94951FE9775}" destId="{0309CC91-3A5C-4198-8759-AD22A890F758}" srcOrd="0" destOrd="0" presId="urn:microsoft.com/office/officeart/2005/8/layout/lProcess2"/>
    <dgm:cxn modelId="{AC6CA00F-6889-4CD5-AD33-F2F09445EB26}" type="presParOf" srcId="{347D74AE-1F51-4647-B34D-E94951FE9775}" destId="{21CE07CB-4032-42F6-A2A7-5EFF7E2E7489}" srcOrd="1" destOrd="0" presId="urn:microsoft.com/office/officeart/2005/8/layout/lProcess2"/>
    <dgm:cxn modelId="{6C8C5F75-95AD-4918-988A-143A359C898D}" type="presParOf" srcId="{347D74AE-1F51-4647-B34D-E94951FE9775}" destId="{9719D1BE-F28E-4161-850D-58BA659F43FF}" srcOrd="2" destOrd="0" presId="urn:microsoft.com/office/officeart/2005/8/layout/lProcess2"/>
    <dgm:cxn modelId="{DB913115-99AD-4425-9885-4ABEB66C45E4}" type="presParOf" srcId="{9719D1BE-F28E-4161-850D-58BA659F43FF}" destId="{9C3747A2-599F-4D90-9BC2-10A6B4FC3928}" srcOrd="0" destOrd="0" presId="urn:microsoft.com/office/officeart/2005/8/layout/lProcess2"/>
    <dgm:cxn modelId="{5C6D588A-7F21-4AB7-A51B-F4425812A9BD}" type="presParOf" srcId="{9C3747A2-599F-4D90-9BC2-10A6B4FC3928}" destId="{BB0F1621-7F20-4326-B0FF-2C579FBC477D}" srcOrd="0" destOrd="0" presId="urn:microsoft.com/office/officeart/2005/8/layout/lProcess2"/>
    <dgm:cxn modelId="{98FFAC4D-8328-4A57-9B22-92AB1CB34370}" type="presParOf" srcId="{C4B79BFB-6731-4D9F-8A66-712390BF2B20}" destId="{36D55583-3FC0-49FC-A53F-EA87D571698F}" srcOrd="1" destOrd="0" presId="urn:microsoft.com/office/officeart/2005/8/layout/lProcess2"/>
    <dgm:cxn modelId="{86CC2B33-8611-42D0-86A7-8BF268A7C5DA}" type="presParOf" srcId="{C4B79BFB-6731-4D9F-8A66-712390BF2B20}" destId="{2EA9CC58-A232-4111-BC8E-C79542A076D6}" srcOrd="2" destOrd="0" presId="urn:microsoft.com/office/officeart/2005/8/layout/lProcess2"/>
    <dgm:cxn modelId="{B497F38D-43AE-4C50-A653-7EE9799B995D}" type="presParOf" srcId="{2EA9CC58-A232-4111-BC8E-C79542A076D6}" destId="{2D2C25DF-BBB0-431B-998E-2F53CA5998A2}" srcOrd="0" destOrd="0" presId="urn:microsoft.com/office/officeart/2005/8/layout/lProcess2"/>
    <dgm:cxn modelId="{509B3167-832D-4B31-914F-6392FE2DAD6C}" type="presParOf" srcId="{2EA9CC58-A232-4111-BC8E-C79542A076D6}" destId="{8B1DD4A1-76B7-4315-B9E6-DB6A773D9FC4}" srcOrd="1" destOrd="0" presId="urn:microsoft.com/office/officeart/2005/8/layout/lProcess2"/>
    <dgm:cxn modelId="{96A98E1D-2B67-43CC-B275-FE2FBFD15AEE}" type="presParOf" srcId="{2EA9CC58-A232-4111-BC8E-C79542A076D6}" destId="{2940E4A5-0BBE-4935-8FA4-8DCA71EABDBD}" srcOrd="2" destOrd="0" presId="urn:microsoft.com/office/officeart/2005/8/layout/lProcess2"/>
    <dgm:cxn modelId="{DA69FB1B-EE58-415F-A4CC-12447AFE6F27}" type="presParOf" srcId="{2940E4A5-0BBE-4935-8FA4-8DCA71EABDBD}" destId="{F36BDB95-E9CE-4A7F-86A0-0019C81BB6E3}" srcOrd="0" destOrd="0" presId="urn:microsoft.com/office/officeart/2005/8/layout/lProcess2"/>
    <dgm:cxn modelId="{9B0621FB-EE6B-4D5C-BD60-C6AF2443179F}" type="presParOf" srcId="{F36BDB95-E9CE-4A7F-86A0-0019C81BB6E3}" destId="{65448ADE-927A-4031-9D84-D178F59863B3}" srcOrd="0" destOrd="0" presId="urn:microsoft.com/office/officeart/2005/8/layout/lProcess2"/>
    <dgm:cxn modelId="{CDEDE285-C5E1-484F-8529-DB8BBF5D96B2}" type="presParOf" srcId="{C4B79BFB-6731-4D9F-8A66-712390BF2B20}" destId="{1E744B2A-3044-4C27-8CE0-4B81045ED25E}" srcOrd="3" destOrd="0" presId="urn:microsoft.com/office/officeart/2005/8/layout/lProcess2"/>
    <dgm:cxn modelId="{57D7E0EC-0404-4CFE-881D-D09E599E4C7B}" type="presParOf" srcId="{C4B79BFB-6731-4D9F-8A66-712390BF2B20}" destId="{5D412E6A-1871-4E7D-B583-B0D893F8B161}" srcOrd="4" destOrd="0" presId="urn:microsoft.com/office/officeart/2005/8/layout/lProcess2"/>
    <dgm:cxn modelId="{623E0DA8-65F7-435C-A2A0-03B879733D50}" type="presParOf" srcId="{5D412E6A-1871-4E7D-B583-B0D893F8B161}" destId="{24E5EC49-3F8D-415F-8264-7B73A11139F2}" srcOrd="0" destOrd="0" presId="urn:microsoft.com/office/officeart/2005/8/layout/lProcess2"/>
    <dgm:cxn modelId="{C80C7127-D182-4186-8C36-31E4ED4E517A}" type="presParOf" srcId="{5D412E6A-1871-4E7D-B583-B0D893F8B161}" destId="{21B858C7-42D1-4130-B0E7-D982D77E8924}" srcOrd="1" destOrd="0" presId="urn:microsoft.com/office/officeart/2005/8/layout/lProcess2"/>
    <dgm:cxn modelId="{4906AA02-6D5C-415C-9477-F54D9D29F30B}" type="presParOf" srcId="{5D412E6A-1871-4E7D-B583-B0D893F8B161}" destId="{7F42C964-5131-4836-8B9A-D11D093AFBDD}" srcOrd="2" destOrd="0" presId="urn:microsoft.com/office/officeart/2005/8/layout/lProcess2"/>
    <dgm:cxn modelId="{4A7DEBDD-86C6-471F-AB24-1443DB983FF8}" type="presParOf" srcId="{7F42C964-5131-4836-8B9A-D11D093AFBDD}" destId="{DA43B435-99C8-4570-8317-01533DBFE000}" srcOrd="0" destOrd="0" presId="urn:microsoft.com/office/officeart/2005/8/layout/lProcess2"/>
    <dgm:cxn modelId="{14C9087D-708A-4708-9799-5861596470E3}" type="presParOf" srcId="{DA43B435-99C8-4570-8317-01533DBFE000}" destId="{314B8ECA-CA3A-4FA8-8172-26FF56368812}" srcOrd="0" destOrd="0" presId="urn:microsoft.com/office/officeart/2005/8/layout/lProcess2"/>
    <dgm:cxn modelId="{837D0285-DC34-4110-BCEC-F83B1C6E89F9}" type="presParOf" srcId="{C4B79BFB-6731-4D9F-8A66-712390BF2B20}" destId="{33E5488F-73C1-4A28-A004-782298F8B495}" srcOrd="5" destOrd="0" presId="urn:microsoft.com/office/officeart/2005/8/layout/lProcess2"/>
    <dgm:cxn modelId="{BFEBEE02-91FF-4E4D-81A9-9624661531F1}" type="presParOf" srcId="{C4B79BFB-6731-4D9F-8A66-712390BF2B20}" destId="{105A878F-133B-40B5-BEFB-A884C21ADB2F}" srcOrd="6" destOrd="0" presId="urn:microsoft.com/office/officeart/2005/8/layout/lProcess2"/>
    <dgm:cxn modelId="{471F566A-2A93-4C1E-B711-C341C885E70E}" type="presParOf" srcId="{105A878F-133B-40B5-BEFB-A884C21ADB2F}" destId="{557D86FF-015B-4D25-A49A-8A637806CB77}" srcOrd="0" destOrd="0" presId="urn:microsoft.com/office/officeart/2005/8/layout/lProcess2"/>
    <dgm:cxn modelId="{49990289-5D9F-4A61-A524-DE795CD1E621}" type="presParOf" srcId="{105A878F-133B-40B5-BEFB-A884C21ADB2F}" destId="{5E74C53C-1982-40EE-91E4-DD0A45E06048}" srcOrd="1" destOrd="0" presId="urn:microsoft.com/office/officeart/2005/8/layout/lProcess2"/>
    <dgm:cxn modelId="{492F6DD4-A2E5-4BD3-93F8-73736A7360BB}" type="presParOf" srcId="{105A878F-133B-40B5-BEFB-A884C21ADB2F}" destId="{DC206361-9052-4C7B-A211-67335F007B3A}" srcOrd="2" destOrd="0" presId="urn:microsoft.com/office/officeart/2005/8/layout/lProcess2"/>
    <dgm:cxn modelId="{7F20B705-7D14-46F4-920F-568D46012C08}" type="presParOf" srcId="{DC206361-9052-4C7B-A211-67335F007B3A}" destId="{32B530A6-31A3-45DB-9A28-2190BF014B6F}" srcOrd="0" destOrd="0" presId="urn:microsoft.com/office/officeart/2005/8/layout/lProcess2"/>
    <dgm:cxn modelId="{D8133E4C-D053-4E08-9543-A07F73EC7B1A}" type="presParOf" srcId="{32B530A6-31A3-45DB-9A28-2190BF014B6F}" destId="{82AD6E5F-C0AB-414A-96D6-AFB803F67448}"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238CDA5-F1CB-40C4-83D6-9505721200AC}" type="doc">
      <dgm:prSet loTypeId="urn:microsoft.com/office/officeart/2005/8/layout/hList1" loCatId="list" qsTypeId="urn:microsoft.com/office/officeart/2005/8/quickstyle/3d1#1" qsCatId="3D" csTypeId="urn:microsoft.com/office/officeart/2005/8/colors/accent1_2#5" csCatId="accent1" phldr="1"/>
      <dgm:spPr/>
      <dgm:t>
        <a:bodyPr/>
        <a:lstStyle/>
        <a:p>
          <a:endParaRPr lang="ru-RU"/>
        </a:p>
      </dgm:t>
    </dgm:pt>
    <dgm:pt modelId="{6A8CC86C-DF54-448A-AE14-994DAA14386A}">
      <dgm:prSet phldrT="[Текст]"/>
      <dgm:spPr/>
      <dgm:t>
        <a:bodyPr/>
        <a:lstStyle/>
        <a:p>
          <a:r>
            <a:rPr lang="ru-RU" dirty="0">
              <a:latin typeface="Liberation Serif" panose="02020603050405020304" pitchFamily="18" charset="0"/>
              <a:ea typeface="Liberation Serif" panose="02020603050405020304" pitchFamily="18" charset="0"/>
              <a:cs typeface="Liberation Serif" panose="02020603050405020304" pitchFamily="18" charset="0"/>
            </a:rPr>
            <a:t>Налоговые поступления</a:t>
          </a:r>
        </a:p>
      </dgm:t>
    </dgm:pt>
    <dgm:pt modelId="{AE7F9432-12E5-4201-9067-F0A94B78A313}" type="parTrans" cxnId="{FD0CFDE6-6E55-4A4F-BF3F-44D4ACB4011D}">
      <dgm:prSet/>
      <dgm:spPr/>
      <dgm:t>
        <a:bodyPr/>
        <a:lstStyle/>
        <a:p>
          <a:endParaRPr lang="ru-RU"/>
        </a:p>
      </dgm:t>
    </dgm:pt>
    <dgm:pt modelId="{26731E5E-618C-4E10-8202-CA645EB63BAD}" type="sibTrans" cxnId="{FD0CFDE6-6E55-4A4F-BF3F-44D4ACB4011D}">
      <dgm:prSet/>
      <dgm:spPr/>
      <dgm:t>
        <a:bodyPr/>
        <a:lstStyle/>
        <a:p>
          <a:endParaRPr lang="ru-RU"/>
        </a:p>
      </dgm:t>
    </dgm:pt>
    <dgm:pt modelId="{51632CCE-841A-4783-B488-07D2ADE266CC}">
      <dgm:prSet phldrT="[Текст]" phldr="0" custT="0"/>
      <dgm:spPr/>
      <dgm:t>
        <a:bodyPr vert="horz" wrap="square"/>
        <a:lstStyle/>
        <a:p>
          <a:pPr>
            <a:lnSpc>
              <a:spcPct val="100000"/>
            </a:lnSpc>
            <a:spcBef>
              <a:spcPct val="0"/>
            </a:spcBef>
            <a:spcAft>
              <a:spcPct val="15000"/>
            </a:spcAft>
          </a:pPr>
          <a:r>
            <a:rPr lang="ru-RU" dirty="0">
              <a:latin typeface="Liberation Serif" panose="02020603050405020304" pitchFamily="18" charset="0"/>
              <a:ea typeface="Liberation Serif" panose="02020603050405020304" pitchFamily="18" charset="0"/>
              <a:cs typeface="Liberation Serif" panose="02020603050405020304" pitchFamily="18" charset="0"/>
            </a:rPr>
            <a:t>налог на доходы физических лиц</a:t>
          </a:r>
        </a:p>
      </dgm:t>
    </dgm:pt>
    <dgm:pt modelId="{3850C37A-69EA-44A7-9026-261405870C95}" type="parTrans" cxnId="{3F97E907-79D3-42E8-B518-94392251CA3C}">
      <dgm:prSet/>
      <dgm:spPr/>
      <dgm:t>
        <a:bodyPr/>
        <a:lstStyle/>
        <a:p>
          <a:endParaRPr lang="ru-RU"/>
        </a:p>
      </dgm:t>
    </dgm:pt>
    <dgm:pt modelId="{0887A37E-5620-4523-985A-F64EA5798DBB}" type="sibTrans" cxnId="{3F97E907-79D3-42E8-B518-94392251CA3C}">
      <dgm:prSet/>
      <dgm:spPr/>
      <dgm:t>
        <a:bodyPr/>
        <a:lstStyle/>
        <a:p>
          <a:endParaRPr lang="ru-RU"/>
        </a:p>
      </dgm:t>
    </dgm:pt>
    <dgm:pt modelId="{70276B7C-7509-434D-BC5E-D28694FCFCF1}">
      <dgm:prSet phldr="0" custT="0"/>
      <dgm:spPr/>
      <dgm:t>
        <a:bodyPr vert="horz" wrap="square"/>
        <a:lstStyle/>
        <a:p>
          <a:pPr>
            <a:lnSpc>
              <a:spcPct val="100000"/>
            </a:lnSpc>
            <a:spcBef>
              <a:spcPct val="0"/>
            </a:spcBef>
            <a:spcAft>
              <a:spcPct val="15000"/>
            </a:spcAft>
          </a:pPr>
          <a:r>
            <a:rPr lang="ru-RU" dirty="0">
              <a:latin typeface="Liberation Serif" panose="02020603050405020304" pitchFamily="18" charset="0"/>
              <a:ea typeface="Liberation Serif" panose="02020603050405020304" pitchFamily="18" charset="0"/>
              <a:cs typeface="Liberation Serif" panose="02020603050405020304" pitchFamily="18" charset="0"/>
            </a:rPr>
            <a:t>акцизы</a:t>
          </a:r>
        </a:p>
      </dgm:t>
    </dgm:pt>
    <dgm:pt modelId="{90EA8DE9-54D1-4337-8300-1DAC41E3F050}" type="parTrans" cxnId="{91C9EA49-F8D3-404A-A814-870EBCD7FEF6}">
      <dgm:prSet/>
      <dgm:spPr/>
      <dgm:t>
        <a:bodyPr/>
        <a:lstStyle/>
        <a:p>
          <a:endParaRPr lang="ru-RU"/>
        </a:p>
      </dgm:t>
    </dgm:pt>
    <dgm:pt modelId="{90AF4999-F0E6-47DC-B653-904BEB998443}" type="sibTrans" cxnId="{91C9EA49-F8D3-404A-A814-870EBCD7FEF6}">
      <dgm:prSet/>
      <dgm:spPr/>
      <dgm:t>
        <a:bodyPr/>
        <a:lstStyle/>
        <a:p>
          <a:endParaRPr lang="ru-RU"/>
        </a:p>
      </dgm:t>
    </dgm:pt>
    <dgm:pt modelId="{16A0A51B-FEB5-401A-84CE-BDE8E269EE60}">
      <dgm:prSet phldr="0" custT="0"/>
      <dgm:spPr/>
      <dgm:t>
        <a:bodyPr vert="horz" wrap="square"/>
        <a:lstStyle/>
        <a:p>
          <a:pPr>
            <a:lnSpc>
              <a:spcPct val="100000"/>
            </a:lnSpc>
            <a:spcBef>
              <a:spcPct val="0"/>
            </a:spcBef>
            <a:spcAft>
              <a:spcPct val="15000"/>
            </a:spcAft>
          </a:pPr>
          <a:r>
            <a:rPr lang="ru-RU" dirty="0">
              <a:latin typeface="Liberation Serif" panose="02020603050405020304" pitchFamily="18" charset="0"/>
              <a:ea typeface="Liberation Serif" panose="02020603050405020304" pitchFamily="18" charset="0"/>
              <a:cs typeface="Liberation Serif" panose="02020603050405020304" pitchFamily="18" charset="0"/>
            </a:rPr>
            <a:t>налог, взимаемый в связи с применением упрощенной системы налогообложения </a:t>
          </a:r>
        </a:p>
      </dgm:t>
    </dgm:pt>
    <dgm:pt modelId="{1693FC32-F188-404F-815F-8B76E4F529BE}" type="parTrans" cxnId="{6DD937C5-2310-4DB6-B2C5-1CF238DD4104}">
      <dgm:prSet/>
      <dgm:spPr/>
      <dgm:t>
        <a:bodyPr/>
        <a:lstStyle/>
        <a:p>
          <a:endParaRPr lang="ru-RU"/>
        </a:p>
      </dgm:t>
    </dgm:pt>
    <dgm:pt modelId="{9E43B315-7992-4AF1-8432-7C6DBA27E887}" type="sibTrans" cxnId="{6DD937C5-2310-4DB6-B2C5-1CF238DD4104}">
      <dgm:prSet/>
      <dgm:spPr/>
      <dgm:t>
        <a:bodyPr/>
        <a:lstStyle/>
        <a:p>
          <a:endParaRPr lang="ru-RU"/>
        </a:p>
      </dgm:t>
    </dgm:pt>
    <dgm:pt modelId="{A79F8DFD-535A-43C2-AF2B-DABF34553946}">
      <dgm:prSet phldr="0" custT="0"/>
      <dgm:spPr/>
      <dgm:t>
        <a:bodyPr vert="horz" wrap="square"/>
        <a:lstStyle/>
        <a:p>
          <a:pPr>
            <a:lnSpc>
              <a:spcPct val="100000"/>
            </a:lnSpc>
            <a:spcBef>
              <a:spcPct val="0"/>
            </a:spcBef>
            <a:spcAft>
              <a:spcPct val="15000"/>
            </a:spcAft>
          </a:pPr>
          <a:r>
            <a:rPr lang="ru-RU" dirty="0">
              <a:latin typeface="Liberation Serif" panose="02020603050405020304" pitchFamily="18" charset="0"/>
              <a:ea typeface="Liberation Serif" panose="02020603050405020304" pitchFamily="18" charset="0"/>
              <a:cs typeface="Liberation Serif" panose="02020603050405020304" pitchFamily="18" charset="0"/>
            </a:rPr>
            <a:t>единый сельскохозяйственный налог</a:t>
          </a:r>
        </a:p>
      </dgm:t>
    </dgm:pt>
    <dgm:pt modelId="{84853540-A9FF-41DD-8D8F-A66634610C3F}" type="parTrans" cxnId="{7B11EC84-1EFD-47EB-B15A-4F94F8308AA4}">
      <dgm:prSet/>
      <dgm:spPr/>
      <dgm:t>
        <a:bodyPr/>
        <a:lstStyle/>
        <a:p>
          <a:endParaRPr lang="ru-RU"/>
        </a:p>
      </dgm:t>
    </dgm:pt>
    <dgm:pt modelId="{D3674E8D-B281-4E51-8869-056CF252BD0C}" type="sibTrans" cxnId="{7B11EC84-1EFD-47EB-B15A-4F94F8308AA4}">
      <dgm:prSet/>
      <dgm:spPr/>
      <dgm:t>
        <a:bodyPr/>
        <a:lstStyle/>
        <a:p>
          <a:endParaRPr lang="ru-RU"/>
        </a:p>
      </dgm:t>
    </dgm:pt>
    <dgm:pt modelId="{50AC7977-5446-4117-9D01-B8A35E084E1F}">
      <dgm:prSet phldr="0" custT="0"/>
      <dgm:spPr/>
      <dgm:t>
        <a:bodyPr vert="horz" wrap="square"/>
        <a:lstStyle/>
        <a:p>
          <a:pPr>
            <a:lnSpc>
              <a:spcPct val="100000"/>
            </a:lnSpc>
            <a:spcBef>
              <a:spcPct val="0"/>
            </a:spcBef>
            <a:spcAft>
              <a:spcPct val="15000"/>
            </a:spcAft>
          </a:pPr>
          <a:r>
            <a:rPr lang="ru-RU" dirty="0">
              <a:latin typeface="Liberation Serif" panose="02020603050405020304" pitchFamily="18" charset="0"/>
              <a:ea typeface="Liberation Serif" panose="02020603050405020304" pitchFamily="18" charset="0"/>
              <a:cs typeface="Liberation Serif" panose="02020603050405020304" pitchFamily="18" charset="0"/>
            </a:rPr>
            <a:t>патентная система</a:t>
          </a:r>
        </a:p>
      </dgm:t>
    </dgm:pt>
    <dgm:pt modelId="{7DF1757E-3782-455E-A56F-56B5605FE7D6}" type="parTrans" cxnId="{29E546DF-4992-4A3B-A298-8931857FB788}">
      <dgm:prSet/>
      <dgm:spPr/>
      <dgm:t>
        <a:bodyPr/>
        <a:lstStyle/>
        <a:p>
          <a:endParaRPr lang="ru-RU"/>
        </a:p>
      </dgm:t>
    </dgm:pt>
    <dgm:pt modelId="{B3F942C3-196C-4E50-BD5D-555E8AA30523}" type="sibTrans" cxnId="{29E546DF-4992-4A3B-A298-8931857FB788}">
      <dgm:prSet/>
      <dgm:spPr/>
      <dgm:t>
        <a:bodyPr/>
        <a:lstStyle/>
        <a:p>
          <a:endParaRPr lang="ru-RU"/>
        </a:p>
      </dgm:t>
    </dgm:pt>
    <dgm:pt modelId="{9315E216-97DD-4E8B-9D13-DA0B9B95CF87}">
      <dgm:prSet phldr="0" custT="0"/>
      <dgm:spPr/>
      <dgm:t>
        <a:bodyPr vert="horz" wrap="square"/>
        <a:lstStyle/>
        <a:p>
          <a:pPr>
            <a:lnSpc>
              <a:spcPct val="100000"/>
            </a:lnSpc>
            <a:spcBef>
              <a:spcPct val="0"/>
            </a:spcBef>
            <a:spcAft>
              <a:spcPct val="15000"/>
            </a:spcAft>
          </a:pPr>
          <a:r>
            <a:rPr lang="ru-RU" dirty="0">
              <a:latin typeface="Liberation Serif" panose="02020603050405020304" pitchFamily="18" charset="0"/>
              <a:ea typeface="Liberation Serif" panose="02020603050405020304" pitchFamily="18" charset="0"/>
              <a:cs typeface="Liberation Serif" panose="02020603050405020304" pitchFamily="18" charset="0"/>
            </a:rPr>
            <a:t>госпошлина</a:t>
          </a:r>
        </a:p>
      </dgm:t>
    </dgm:pt>
    <dgm:pt modelId="{93698325-400E-4A3A-B9E5-8A76A945D862}" type="parTrans" cxnId="{F075B534-A56C-4952-8163-7AECEA60A1C6}">
      <dgm:prSet/>
      <dgm:spPr/>
      <dgm:t>
        <a:bodyPr/>
        <a:lstStyle/>
        <a:p>
          <a:endParaRPr lang="ru-RU"/>
        </a:p>
      </dgm:t>
    </dgm:pt>
    <dgm:pt modelId="{8B662EC6-CA06-420F-9B3E-123031E7A7C4}" type="sibTrans" cxnId="{F075B534-A56C-4952-8163-7AECEA60A1C6}">
      <dgm:prSet/>
      <dgm:spPr/>
      <dgm:t>
        <a:bodyPr/>
        <a:lstStyle/>
        <a:p>
          <a:endParaRPr lang="ru-RU"/>
        </a:p>
      </dgm:t>
    </dgm:pt>
    <dgm:pt modelId="{838D07FF-D412-4E29-B670-7830E9EFB197}">
      <dgm:prSet phldrT="[Текст]"/>
      <dgm:spPr/>
      <dgm:t>
        <a:bodyPr/>
        <a:lstStyle/>
        <a:p>
          <a:r>
            <a:rPr lang="ru-RU" dirty="0">
              <a:latin typeface="Liberation Serif" panose="02020603050405020304" pitchFamily="18" charset="0"/>
              <a:ea typeface="Liberation Serif" panose="02020603050405020304" pitchFamily="18" charset="0"/>
              <a:cs typeface="Liberation Serif" panose="02020603050405020304" pitchFamily="18" charset="0"/>
            </a:rPr>
            <a:t>Неналоговые доходы</a:t>
          </a:r>
        </a:p>
      </dgm:t>
    </dgm:pt>
    <dgm:pt modelId="{76763CCF-BEEE-4A31-9048-F961E46EA596}" type="parTrans" cxnId="{BD5A3C49-7CB6-4E2B-8D34-109D0DC9B91D}">
      <dgm:prSet/>
      <dgm:spPr/>
      <dgm:t>
        <a:bodyPr/>
        <a:lstStyle/>
        <a:p>
          <a:endParaRPr lang="ru-RU"/>
        </a:p>
      </dgm:t>
    </dgm:pt>
    <dgm:pt modelId="{04296E15-412B-4621-8A56-8DC30AFFF0F5}" type="sibTrans" cxnId="{BD5A3C49-7CB6-4E2B-8D34-109D0DC9B91D}">
      <dgm:prSet/>
      <dgm:spPr/>
      <dgm:t>
        <a:bodyPr/>
        <a:lstStyle/>
        <a:p>
          <a:endParaRPr lang="ru-RU"/>
        </a:p>
      </dgm:t>
    </dgm:pt>
    <dgm:pt modelId="{C997C5CD-E44E-47F4-8F37-4AF120F7DE76}">
      <dgm:prSet phldrT="[Текст]"/>
      <dgm:spPr/>
      <dgm:t>
        <a:bodyPr/>
        <a:lstStyle/>
        <a:p>
          <a:r>
            <a:rPr lang="ru-RU" dirty="0">
              <a:latin typeface="Liberation Serif" panose="02020603050405020304" pitchFamily="18" charset="0"/>
              <a:ea typeface="Liberation Serif" panose="02020603050405020304" pitchFamily="18" charset="0"/>
              <a:cs typeface="Liberation Serif" panose="02020603050405020304" pitchFamily="18" charset="0"/>
            </a:rPr>
            <a:t>доходы от использования муниципального имущества</a:t>
          </a:r>
        </a:p>
      </dgm:t>
    </dgm:pt>
    <dgm:pt modelId="{60AB9F1E-DA8E-4351-B4BE-F9A1829BEF95}" type="parTrans" cxnId="{D5222ED0-A96A-4DEE-97F7-6627065B5318}">
      <dgm:prSet/>
      <dgm:spPr/>
      <dgm:t>
        <a:bodyPr/>
        <a:lstStyle/>
        <a:p>
          <a:endParaRPr lang="ru-RU"/>
        </a:p>
      </dgm:t>
    </dgm:pt>
    <dgm:pt modelId="{17A3F07B-E21C-4D3F-9367-6959F362FC87}" type="sibTrans" cxnId="{D5222ED0-A96A-4DEE-97F7-6627065B5318}">
      <dgm:prSet/>
      <dgm:spPr/>
      <dgm:t>
        <a:bodyPr/>
        <a:lstStyle/>
        <a:p>
          <a:endParaRPr lang="ru-RU"/>
        </a:p>
      </dgm:t>
    </dgm:pt>
    <dgm:pt modelId="{2AA117A4-3322-42BD-8877-22AAD0ACBCFB}">
      <dgm:prSet phldrT="[Текст]"/>
      <dgm:spPr/>
      <dgm:t>
        <a:bodyPr/>
        <a:lstStyle/>
        <a:p>
          <a:r>
            <a:rPr lang="ru-RU" dirty="0">
              <a:latin typeface="Liberation Serif" panose="02020603050405020304" pitchFamily="18" charset="0"/>
              <a:ea typeface="Liberation Serif" panose="02020603050405020304" pitchFamily="18" charset="0"/>
              <a:cs typeface="Liberation Serif" panose="02020603050405020304" pitchFamily="18" charset="0"/>
            </a:rPr>
            <a:t>доходы от оказания платных услуг</a:t>
          </a:r>
        </a:p>
      </dgm:t>
    </dgm:pt>
    <dgm:pt modelId="{369F8494-02F8-4332-9B30-2D55AAC6E66B}" type="parTrans" cxnId="{9B9AF02A-6F6D-4ACD-A5C6-1F5505B14B57}">
      <dgm:prSet/>
      <dgm:spPr/>
      <dgm:t>
        <a:bodyPr/>
        <a:lstStyle/>
        <a:p>
          <a:endParaRPr lang="ru-RU"/>
        </a:p>
      </dgm:t>
    </dgm:pt>
    <dgm:pt modelId="{63A906FA-B047-470A-9326-A373F2460C55}" type="sibTrans" cxnId="{9B9AF02A-6F6D-4ACD-A5C6-1F5505B14B57}">
      <dgm:prSet/>
      <dgm:spPr/>
      <dgm:t>
        <a:bodyPr/>
        <a:lstStyle/>
        <a:p>
          <a:endParaRPr lang="ru-RU"/>
        </a:p>
      </dgm:t>
    </dgm:pt>
    <dgm:pt modelId="{7A86B22B-3548-4527-AA08-70589625A6B2}">
      <dgm:prSet phldrT="[Текст]"/>
      <dgm:spPr/>
      <dgm:t>
        <a:bodyPr/>
        <a:lstStyle/>
        <a:p>
          <a:r>
            <a:rPr lang="ru-RU" dirty="0">
              <a:latin typeface="Liberation Serif" panose="02020603050405020304" pitchFamily="18" charset="0"/>
              <a:ea typeface="Liberation Serif" panose="02020603050405020304" pitchFamily="18" charset="0"/>
              <a:cs typeface="Liberation Serif" panose="02020603050405020304" pitchFamily="18" charset="0"/>
            </a:rPr>
            <a:t>доходы от продажи материальных и не материальных активов</a:t>
          </a:r>
        </a:p>
      </dgm:t>
    </dgm:pt>
    <dgm:pt modelId="{48F2E797-B86B-4E1B-ABAD-EB72E40A185F}" type="parTrans" cxnId="{2545A87F-2CE1-439D-87A8-6DE3CB79CF87}">
      <dgm:prSet/>
      <dgm:spPr/>
      <dgm:t>
        <a:bodyPr/>
        <a:lstStyle/>
        <a:p>
          <a:endParaRPr lang="ru-RU"/>
        </a:p>
      </dgm:t>
    </dgm:pt>
    <dgm:pt modelId="{411E2984-DEF5-4EAE-ACA9-882D671D9939}" type="sibTrans" cxnId="{2545A87F-2CE1-439D-87A8-6DE3CB79CF87}">
      <dgm:prSet/>
      <dgm:spPr/>
      <dgm:t>
        <a:bodyPr/>
        <a:lstStyle/>
        <a:p>
          <a:endParaRPr lang="ru-RU"/>
        </a:p>
      </dgm:t>
    </dgm:pt>
    <dgm:pt modelId="{202E2CFC-3D89-4412-8AE8-1DBE9E959C43}">
      <dgm:prSet phldrT="[Текст]"/>
      <dgm:spPr/>
      <dgm:t>
        <a:bodyPr/>
        <a:lstStyle/>
        <a:p>
          <a:r>
            <a:rPr lang="ru-RU" dirty="0">
              <a:latin typeface="Liberation Serif" panose="02020603050405020304" pitchFamily="18" charset="0"/>
              <a:ea typeface="Liberation Serif" panose="02020603050405020304" pitchFamily="18" charset="0"/>
              <a:cs typeface="Liberation Serif" panose="02020603050405020304" pitchFamily="18" charset="0"/>
            </a:rPr>
            <a:t>штрафы за нарушение законодательства</a:t>
          </a:r>
        </a:p>
      </dgm:t>
    </dgm:pt>
    <dgm:pt modelId="{631D4E4D-58A7-4574-934F-5F473B493A75}" type="parTrans" cxnId="{0D2D908D-232D-43C9-B939-DDED634728E1}">
      <dgm:prSet/>
      <dgm:spPr/>
      <dgm:t>
        <a:bodyPr/>
        <a:lstStyle/>
        <a:p>
          <a:endParaRPr lang="ru-RU"/>
        </a:p>
      </dgm:t>
    </dgm:pt>
    <dgm:pt modelId="{1172C9DD-E63F-474C-A624-A8E91157FBBC}" type="sibTrans" cxnId="{0D2D908D-232D-43C9-B939-DDED634728E1}">
      <dgm:prSet/>
      <dgm:spPr/>
      <dgm:t>
        <a:bodyPr/>
        <a:lstStyle/>
        <a:p>
          <a:endParaRPr lang="ru-RU"/>
        </a:p>
      </dgm:t>
    </dgm:pt>
    <dgm:pt modelId="{ECCB4A8E-7C5A-4631-9088-93788901220A}">
      <dgm:prSet phldrT="[Текст]"/>
      <dgm:spPr/>
      <dgm:t>
        <a:bodyPr/>
        <a:lstStyle/>
        <a:p>
          <a:r>
            <a:rPr lang="ru-RU" dirty="0">
              <a:latin typeface="Liberation Serif" panose="02020603050405020304" pitchFamily="18" charset="0"/>
              <a:ea typeface="Liberation Serif" panose="02020603050405020304" pitchFamily="18" charset="0"/>
              <a:cs typeface="Liberation Serif" panose="02020603050405020304" pitchFamily="18" charset="0"/>
            </a:rPr>
            <a:t>прочие неналоговые доходы</a:t>
          </a:r>
        </a:p>
      </dgm:t>
    </dgm:pt>
    <dgm:pt modelId="{AE903714-5A5D-4EA7-874C-1ADAA5090DF7}" type="parTrans" cxnId="{C3D2F90A-F516-49C1-8610-D94C2023F98C}">
      <dgm:prSet/>
      <dgm:spPr/>
      <dgm:t>
        <a:bodyPr/>
        <a:lstStyle/>
        <a:p>
          <a:endParaRPr lang="ru-RU"/>
        </a:p>
      </dgm:t>
    </dgm:pt>
    <dgm:pt modelId="{3915CF71-6A46-4376-9CC0-B99BA19C5134}" type="sibTrans" cxnId="{C3D2F90A-F516-49C1-8610-D94C2023F98C}">
      <dgm:prSet/>
      <dgm:spPr/>
      <dgm:t>
        <a:bodyPr/>
        <a:lstStyle/>
        <a:p>
          <a:endParaRPr lang="ru-RU"/>
        </a:p>
      </dgm:t>
    </dgm:pt>
    <dgm:pt modelId="{E5296EDA-DBDB-41C0-AFD4-9493EA9F2F91}">
      <dgm:prSet phldrT="[Текст]"/>
      <dgm:spPr/>
      <dgm:t>
        <a:bodyPr/>
        <a:lstStyle/>
        <a:p>
          <a:r>
            <a:rPr lang="ru-RU" dirty="0">
              <a:latin typeface="Liberation Serif" panose="02020603050405020304" pitchFamily="18" charset="0"/>
              <a:ea typeface="Liberation Serif" panose="02020603050405020304" pitchFamily="18" charset="0"/>
              <a:cs typeface="Liberation Serif" panose="02020603050405020304" pitchFamily="18" charset="0"/>
            </a:rPr>
            <a:t>Безвозмездные поступления</a:t>
          </a:r>
        </a:p>
      </dgm:t>
    </dgm:pt>
    <dgm:pt modelId="{9C8584B0-2479-4480-B668-C33BF9F641DA}" type="parTrans" cxnId="{464569D0-84BA-4CEB-8FB9-3E3BF6BBF635}">
      <dgm:prSet/>
      <dgm:spPr/>
      <dgm:t>
        <a:bodyPr/>
        <a:lstStyle/>
        <a:p>
          <a:endParaRPr lang="ru-RU"/>
        </a:p>
      </dgm:t>
    </dgm:pt>
    <dgm:pt modelId="{CBAAD2EB-96D7-43A0-A714-17B57B07A674}" type="sibTrans" cxnId="{464569D0-84BA-4CEB-8FB9-3E3BF6BBF635}">
      <dgm:prSet/>
      <dgm:spPr/>
      <dgm:t>
        <a:bodyPr/>
        <a:lstStyle/>
        <a:p>
          <a:endParaRPr lang="ru-RU"/>
        </a:p>
      </dgm:t>
    </dgm:pt>
    <dgm:pt modelId="{329C0D95-412D-408A-8949-F7806CC85E99}">
      <dgm:prSet phldrT="[Текст]"/>
      <dgm:spPr/>
      <dgm:t>
        <a:bodyPr/>
        <a:lstStyle/>
        <a:p>
          <a:r>
            <a:rPr lang="ru-RU" dirty="0">
              <a:latin typeface="Liberation Serif" panose="02020603050405020304" pitchFamily="18" charset="0"/>
              <a:ea typeface="Liberation Serif" panose="02020603050405020304" pitchFamily="18" charset="0"/>
              <a:cs typeface="Liberation Serif" panose="02020603050405020304" pitchFamily="18" charset="0"/>
            </a:rPr>
            <a:t>Поступления от других бюджетов (межбюджетные трансферты), организаций, граждан (кроме налоговых и неналоговых доходов)</a:t>
          </a:r>
        </a:p>
      </dgm:t>
    </dgm:pt>
    <dgm:pt modelId="{5935DBE7-3348-414E-BCCB-AB78B4850335}" type="parTrans" cxnId="{2C87019A-AF3D-43ED-A13F-6E5084FF9D13}">
      <dgm:prSet/>
      <dgm:spPr/>
      <dgm:t>
        <a:bodyPr/>
        <a:lstStyle/>
        <a:p>
          <a:endParaRPr lang="ru-RU"/>
        </a:p>
      </dgm:t>
    </dgm:pt>
    <dgm:pt modelId="{3AAD3CE9-0993-41DD-8B83-99447F8C38DF}" type="sibTrans" cxnId="{2C87019A-AF3D-43ED-A13F-6E5084FF9D13}">
      <dgm:prSet/>
      <dgm:spPr/>
      <dgm:t>
        <a:bodyPr/>
        <a:lstStyle/>
        <a:p>
          <a:endParaRPr lang="ru-RU"/>
        </a:p>
      </dgm:t>
    </dgm:pt>
    <dgm:pt modelId="{3A4D8401-FDF7-492E-89AD-3F4A6B030645}" type="pres">
      <dgm:prSet presAssocID="{1238CDA5-F1CB-40C4-83D6-9505721200AC}" presName="Name0" presStyleCnt="0">
        <dgm:presLayoutVars>
          <dgm:dir/>
          <dgm:animLvl val="lvl"/>
          <dgm:resizeHandles val="exact"/>
        </dgm:presLayoutVars>
      </dgm:prSet>
      <dgm:spPr/>
    </dgm:pt>
    <dgm:pt modelId="{73A5AF66-0860-407A-9436-0CD549612517}" type="pres">
      <dgm:prSet presAssocID="{6A8CC86C-DF54-448A-AE14-994DAA14386A}" presName="composite" presStyleCnt="0"/>
      <dgm:spPr/>
    </dgm:pt>
    <dgm:pt modelId="{5043C902-E8AB-4AF4-BA65-086F4F3368E4}" type="pres">
      <dgm:prSet presAssocID="{6A8CC86C-DF54-448A-AE14-994DAA14386A}" presName="parTx" presStyleLbl="alignNode1" presStyleIdx="0" presStyleCnt="3">
        <dgm:presLayoutVars>
          <dgm:chMax val="0"/>
          <dgm:chPref val="0"/>
          <dgm:bulletEnabled val="1"/>
        </dgm:presLayoutVars>
      </dgm:prSet>
      <dgm:spPr/>
    </dgm:pt>
    <dgm:pt modelId="{11D178A9-F2FB-479A-8213-E60ABF4CFA3F}" type="pres">
      <dgm:prSet presAssocID="{6A8CC86C-DF54-448A-AE14-994DAA14386A}" presName="desTx" presStyleLbl="alignAccFollowNode1" presStyleIdx="0" presStyleCnt="3">
        <dgm:presLayoutVars>
          <dgm:bulletEnabled val="1"/>
        </dgm:presLayoutVars>
      </dgm:prSet>
      <dgm:spPr/>
    </dgm:pt>
    <dgm:pt modelId="{73C622CC-264F-4745-8C6B-F30E8F86F570}" type="pres">
      <dgm:prSet presAssocID="{26731E5E-618C-4E10-8202-CA645EB63BAD}" presName="space" presStyleCnt="0"/>
      <dgm:spPr/>
    </dgm:pt>
    <dgm:pt modelId="{A2B68273-7298-4BC3-B5CC-551C5A5EBA43}" type="pres">
      <dgm:prSet presAssocID="{838D07FF-D412-4E29-B670-7830E9EFB197}" presName="composite" presStyleCnt="0"/>
      <dgm:spPr/>
    </dgm:pt>
    <dgm:pt modelId="{9E156591-8B84-4A0E-B34A-E8B69A8502A9}" type="pres">
      <dgm:prSet presAssocID="{838D07FF-D412-4E29-B670-7830E9EFB197}" presName="parTx" presStyleLbl="alignNode1" presStyleIdx="1" presStyleCnt="3">
        <dgm:presLayoutVars>
          <dgm:chMax val="0"/>
          <dgm:chPref val="0"/>
          <dgm:bulletEnabled val="1"/>
        </dgm:presLayoutVars>
      </dgm:prSet>
      <dgm:spPr/>
    </dgm:pt>
    <dgm:pt modelId="{93A4B8CC-8F57-4A1C-AF9F-30DADC6A837E}" type="pres">
      <dgm:prSet presAssocID="{838D07FF-D412-4E29-B670-7830E9EFB197}" presName="desTx" presStyleLbl="alignAccFollowNode1" presStyleIdx="1" presStyleCnt="3">
        <dgm:presLayoutVars>
          <dgm:bulletEnabled val="1"/>
        </dgm:presLayoutVars>
      </dgm:prSet>
      <dgm:spPr/>
    </dgm:pt>
    <dgm:pt modelId="{CC5C9B35-98FE-48C9-A5A7-D2B8DD87D5C9}" type="pres">
      <dgm:prSet presAssocID="{04296E15-412B-4621-8A56-8DC30AFFF0F5}" presName="space" presStyleCnt="0"/>
      <dgm:spPr/>
    </dgm:pt>
    <dgm:pt modelId="{09E2ABEC-C3B5-40A4-A196-E8B2A5773C01}" type="pres">
      <dgm:prSet presAssocID="{E5296EDA-DBDB-41C0-AFD4-9493EA9F2F91}" presName="composite" presStyleCnt="0"/>
      <dgm:spPr/>
    </dgm:pt>
    <dgm:pt modelId="{EE74A578-155B-4649-B014-41A140D3E95E}" type="pres">
      <dgm:prSet presAssocID="{E5296EDA-DBDB-41C0-AFD4-9493EA9F2F91}" presName="parTx" presStyleLbl="alignNode1" presStyleIdx="2" presStyleCnt="3">
        <dgm:presLayoutVars>
          <dgm:chMax val="0"/>
          <dgm:chPref val="0"/>
          <dgm:bulletEnabled val="1"/>
        </dgm:presLayoutVars>
      </dgm:prSet>
      <dgm:spPr/>
    </dgm:pt>
    <dgm:pt modelId="{6E1DDE93-A4D8-4E0D-8EDF-488D00698220}" type="pres">
      <dgm:prSet presAssocID="{E5296EDA-DBDB-41C0-AFD4-9493EA9F2F91}" presName="desTx" presStyleLbl="alignAccFollowNode1" presStyleIdx="2" presStyleCnt="3">
        <dgm:presLayoutVars>
          <dgm:bulletEnabled val="1"/>
        </dgm:presLayoutVars>
      </dgm:prSet>
      <dgm:spPr/>
    </dgm:pt>
  </dgm:ptLst>
  <dgm:cxnLst>
    <dgm:cxn modelId="{3F97E907-79D3-42E8-B518-94392251CA3C}" srcId="{6A8CC86C-DF54-448A-AE14-994DAA14386A}" destId="{51632CCE-841A-4783-B488-07D2ADE266CC}" srcOrd="0" destOrd="0" parTransId="{3850C37A-69EA-44A7-9026-261405870C95}" sibTransId="{0887A37E-5620-4523-985A-F64EA5798DBB}"/>
    <dgm:cxn modelId="{57CC4808-4DE5-4D57-90B1-4F296F6F1538}" type="presOf" srcId="{C997C5CD-E44E-47F4-8F37-4AF120F7DE76}" destId="{93A4B8CC-8F57-4A1C-AF9F-30DADC6A837E}" srcOrd="0" destOrd="0" presId="urn:microsoft.com/office/officeart/2005/8/layout/hList1"/>
    <dgm:cxn modelId="{C3D2F90A-F516-49C1-8610-D94C2023F98C}" srcId="{838D07FF-D412-4E29-B670-7830E9EFB197}" destId="{ECCB4A8E-7C5A-4631-9088-93788901220A}" srcOrd="4" destOrd="0" parTransId="{AE903714-5A5D-4EA7-874C-1ADAA5090DF7}" sibTransId="{3915CF71-6A46-4376-9CC0-B99BA19C5134}"/>
    <dgm:cxn modelId="{42176216-81F0-4896-A47F-A4C4C16DE070}" type="presOf" srcId="{9315E216-97DD-4E8B-9D13-DA0B9B95CF87}" destId="{11D178A9-F2FB-479A-8213-E60ABF4CFA3F}" srcOrd="0" destOrd="5" presId="urn:microsoft.com/office/officeart/2005/8/layout/hList1"/>
    <dgm:cxn modelId="{0E0B2720-E5D8-42A5-B00C-3D834FDC898B}" type="presOf" srcId="{329C0D95-412D-408A-8949-F7806CC85E99}" destId="{6E1DDE93-A4D8-4E0D-8EDF-488D00698220}" srcOrd="0" destOrd="0" presId="urn:microsoft.com/office/officeart/2005/8/layout/hList1"/>
    <dgm:cxn modelId="{DCDCE226-E8EC-4FFF-AE2F-939476674244}" type="presOf" srcId="{2AA117A4-3322-42BD-8877-22AAD0ACBCFB}" destId="{93A4B8CC-8F57-4A1C-AF9F-30DADC6A837E}" srcOrd="0" destOrd="1" presId="urn:microsoft.com/office/officeart/2005/8/layout/hList1"/>
    <dgm:cxn modelId="{9B9AF02A-6F6D-4ACD-A5C6-1F5505B14B57}" srcId="{838D07FF-D412-4E29-B670-7830E9EFB197}" destId="{2AA117A4-3322-42BD-8877-22AAD0ACBCFB}" srcOrd="1" destOrd="0" parTransId="{369F8494-02F8-4332-9B30-2D55AAC6E66B}" sibTransId="{63A906FA-B047-470A-9326-A373F2460C55}"/>
    <dgm:cxn modelId="{F811C331-9442-4233-B2A9-56D1FF4FF1CD}" type="presOf" srcId="{51632CCE-841A-4783-B488-07D2ADE266CC}" destId="{11D178A9-F2FB-479A-8213-E60ABF4CFA3F}" srcOrd="0" destOrd="0" presId="urn:microsoft.com/office/officeart/2005/8/layout/hList1"/>
    <dgm:cxn modelId="{F075B534-A56C-4952-8163-7AECEA60A1C6}" srcId="{6A8CC86C-DF54-448A-AE14-994DAA14386A}" destId="{9315E216-97DD-4E8B-9D13-DA0B9B95CF87}" srcOrd="5" destOrd="0" parTransId="{93698325-400E-4A3A-B9E5-8A76A945D862}" sibTransId="{8B662EC6-CA06-420F-9B3E-123031E7A7C4}"/>
    <dgm:cxn modelId="{3AC42C35-64DB-4599-848A-0B6E46F085D7}" type="presOf" srcId="{16A0A51B-FEB5-401A-84CE-BDE8E269EE60}" destId="{11D178A9-F2FB-479A-8213-E60ABF4CFA3F}" srcOrd="0" destOrd="2" presId="urn:microsoft.com/office/officeart/2005/8/layout/hList1"/>
    <dgm:cxn modelId="{B8704C35-A653-42F4-B9EE-109F6E9FD3C4}" type="presOf" srcId="{A79F8DFD-535A-43C2-AF2B-DABF34553946}" destId="{11D178A9-F2FB-479A-8213-E60ABF4CFA3F}" srcOrd="0" destOrd="3" presId="urn:microsoft.com/office/officeart/2005/8/layout/hList1"/>
    <dgm:cxn modelId="{BD5A3C49-7CB6-4E2B-8D34-109D0DC9B91D}" srcId="{1238CDA5-F1CB-40C4-83D6-9505721200AC}" destId="{838D07FF-D412-4E29-B670-7830E9EFB197}" srcOrd="1" destOrd="0" parTransId="{76763CCF-BEEE-4A31-9048-F961E46EA596}" sibTransId="{04296E15-412B-4621-8A56-8DC30AFFF0F5}"/>
    <dgm:cxn modelId="{91C9EA49-F8D3-404A-A814-870EBCD7FEF6}" srcId="{6A8CC86C-DF54-448A-AE14-994DAA14386A}" destId="{70276B7C-7509-434D-BC5E-D28694FCFCF1}" srcOrd="1" destOrd="0" parTransId="{90EA8DE9-54D1-4337-8300-1DAC41E3F050}" sibTransId="{90AF4999-F0E6-47DC-B653-904BEB998443}"/>
    <dgm:cxn modelId="{82A06151-ABC5-45CB-8085-C5816F0A8318}" type="presOf" srcId="{ECCB4A8E-7C5A-4631-9088-93788901220A}" destId="{93A4B8CC-8F57-4A1C-AF9F-30DADC6A837E}" srcOrd="0" destOrd="4" presId="urn:microsoft.com/office/officeart/2005/8/layout/hList1"/>
    <dgm:cxn modelId="{D6EFBE52-93AA-4F0F-95DE-89036B004ADA}" type="presOf" srcId="{7A86B22B-3548-4527-AA08-70589625A6B2}" destId="{93A4B8CC-8F57-4A1C-AF9F-30DADC6A837E}" srcOrd="0" destOrd="2" presId="urn:microsoft.com/office/officeart/2005/8/layout/hList1"/>
    <dgm:cxn modelId="{2545A87F-2CE1-439D-87A8-6DE3CB79CF87}" srcId="{838D07FF-D412-4E29-B670-7830E9EFB197}" destId="{7A86B22B-3548-4527-AA08-70589625A6B2}" srcOrd="2" destOrd="0" parTransId="{48F2E797-B86B-4E1B-ABAD-EB72E40A185F}" sibTransId="{411E2984-DEF5-4EAE-ACA9-882D671D9939}"/>
    <dgm:cxn modelId="{7B11EC84-1EFD-47EB-B15A-4F94F8308AA4}" srcId="{6A8CC86C-DF54-448A-AE14-994DAA14386A}" destId="{A79F8DFD-535A-43C2-AF2B-DABF34553946}" srcOrd="3" destOrd="0" parTransId="{84853540-A9FF-41DD-8D8F-A66634610C3F}" sibTransId="{D3674E8D-B281-4E51-8869-056CF252BD0C}"/>
    <dgm:cxn modelId="{0D2D908D-232D-43C9-B939-DDED634728E1}" srcId="{838D07FF-D412-4E29-B670-7830E9EFB197}" destId="{202E2CFC-3D89-4412-8AE8-1DBE9E959C43}" srcOrd="3" destOrd="0" parTransId="{631D4E4D-58A7-4574-934F-5F473B493A75}" sibTransId="{1172C9DD-E63F-474C-A624-A8E91157FBBC}"/>
    <dgm:cxn modelId="{0C36AC96-1B0B-473B-ACF3-16FF31529D53}" type="presOf" srcId="{838D07FF-D412-4E29-B670-7830E9EFB197}" destId="{9E156591-8B84-4A0E-B34A-E8B69A8502A9}" srcOrd="0" destOrd="0" presId="urn:microsoft.com/office/officeart/2005/8/layout/hList1"/>
    <dgm:cxn modelId="{2C87019A-AF3D-43ED-A13F-6E5084FF9D13}" srcId="{E5296EDA-DBDB-41C0-AFD4-9493EA9F2F91}" destId="{329C0D95-412D-408A-8949-F7806CC85E99}" srcOrd="0" destOrd="0" parTransId="{5935DBE7-3348-414E-BCCB-AB78B4850335}" sibTransId="{3AAD3CE9-0993-41DD-8B83-99447F8C38DF}"/>
    <dgm:cxn modelId="{91CFFD9B-0443-4C83-8068-A77AE9E5C3CE}" type="presOf" srcId="{E5296EDA-DBDB-41C0-AFD4-9493EA9F2F91}" destId="{EE74A578-155B-4649-B014-41A140D3E95E}" srcOrd="0" destOrd="0" presId="urn:microsoft.com/office/officeart/2005/8/layout/hList1"/>
    <dgm:cxn modelId="{2E5730B3-678C-4023-9A2D-BE3EF50EBD17}" type="presOf" srcId="{6A8CC86C-DF54-448A-AE14-994DAA14386A}" destId="{5043C902-E8AB-4AF4-BA65-086F4F3368E4}" srcOrd="0" destOrd="0" presId="urn:microsoft.com/office/officeart/2005/8/layout/hList1"/>
    <dgm:cxn modelId="{8134FFB8-BF77-403B-9174-9CC92D08B6B5}" type="presOf" srcId="{50AC7977-5446-4117-9D01-B8A35E084E1F}" destId="{11D178A9-F2FB-479A-8213-E60ABF4CFA3F}" srcOrd="0" destOrd="4" presId="urn:microsoft.com/office/officeart/2005/8/layout/hList1"/>
    <dgm:cxn modelId="{6DD937C5-2310-4DB6-B2C5-1CF238DD4104}" srcId="{6A8CC86C-DF54-448A-AE14-994DAA14386A}" destId="{16A0A51B-FEB5-401A-84CE-BDE8E269EE60}" srcOrd="2" destOrd="0" parTransId="{1693FC32-F188-404F-815F-8B76E4F529BE}" sibTransId="{9E43B315-7992-4AF1-8432-7C6DBA27E887}"/>
    <dgm:cxn modelId="{D3F1F1C5-F4B3-4FEB-83FE-8F0A3B7DD345}" type="presOf" srcId="{1238CDA5-F1CB-40C4-83D6-9505721200AC}" destId="{3A4D8401-FDF7-492E-89AD-3F4A6B030645}" srcOrd="0" destOrd="0" presId="urn:microsoft.com/office/officeart/2005/8/layout/hList1"/>
    <dgm:cxn modelId="{34AB50C6-159D-48F0-8FEF-39B4042132A7}" type="presOf" srcId="{202E2CFC-3D89-4412-8AE8-1DBE9E959C43}" destId="{93A4B8CC-8F57-4A1C-AF9F-30DADC6A837E}" srcOrd="0" destOrd="3" presId="urn:microsoft.com/office/officeart/2005/8/layout/hList1"/>
    <dgm:cxn modelId="{D5222ED0-A96A-4DEE-97F7-6627065B5318}" srcId="{838D07FF-D412-4E29-B670-7830E9EFB197}" destId="{C997C5CD-E44E-47F4-8F37-4AF120F7DE76}" srcOrd="0" destOrd="0" parTransId="{60AB9F1E-DA8E-4351-B4BE-F9A1829BEF95}" sibTransId="{17A3F07B-E21C-4D3F-9367-6959F362FC87}"/>
    <dgm:cxn modelId="{464569D0-84BA-4CEB-8FB9-3E3BF6BBF635}" srcId="{1238CDA5-F1CB-40C4-83D6-9505721200AC}" destId="{E5296EDA-DBDB-41C0-AFD4-9493EA9F2F91}" srcOrd="2" destOrd="0" parTransId="{9C8584B0-2479-4480-B668-C33BF9F641DA}" sibTransId="{CBAAD2EB-96D7-43A0-A714-17B57B07A674}"/>
    <dgm:cxn modelId="{29E546DF-4992-4A3B-A298-8931857FB788}" srcId="{6A8CC86C-DF54-448A-AE14-994DAA14386A}" destId="{50AC7977-5446-4117-9D01-B8A35E084E1F}" srcOrd="4" destOrd="0" parTransId="{7DF1757E-3782-455E-A56F-56B5605FE7D6}" sibTransId="{B3F942C3-196C-4E50-BD5D-555E8AA30523}"/>
    <dgm:cxn modelId="{290DC3E5-C94B-4424-95FC-9DF804BF6F02}" type="presOf" srcId="{70276B7C-7509-434D-BC5E-D28694FCFCF1}" destId="{11D178A9-F2FB-479A-8213-E60ABF4CFA3F}" srcOrd="0" destOrd="1" presId="urn:microsoft.com/office/officeart/2005/8/layout/hList1"/>
    <dgm:cxn modelId="{FD0CFDE6-6E55-4A4F-BF3F-44D4ACB4011D}" srcId="{1238CDA5-F1CB-40C4-83D6-9505721200AC}" destId="{6A8CC86C-DF54-448A-AE14-994DAA14386A}" srcOrd="0" destOrd="0" parTransId="{AE7F9432-12E5-4201-9067-F0A94B78A313}" sibTransId="{26731E5E-618C-4E10-8202-CA645EB63BAD}"/>
    <dgm:cxn modelId="{8CA948B3-2E6B-4656-AD90-66AD3EC35711}" type="presParOf" srcId="{3A4D8401-FDF7-492E-89AD-3F4A6B030645}" destId="{73A5AF66-0860-407A-9436-0CD549612517}" srcOrd="0" destOrd="0" presId="urn:microsoft.com/office/officeart/2005/8/layout/hList1"/>
    <dgm:cxn modelId="{ADAB08C5-70CA-40A9-A8CC-AB856BB90EDE}" type="presParOf" srcId="{73A5AF66-0860-407A-9436-0CD549612517}" destId="{5043C902-E8AB-4AF4-BA65-086F4F3368E4}" srcOrd="0" destOrd="0" presId="urn:microsoft.com/office/officeart/2005/8/layout/hList1"/>
    <dgm:cxn modelId="{769451C6-E6D5-49C8-B631-E1C5C726EAAB}" type="presParOf" srcId="{73A5AF66-0860-407A-9436-0CD549612517}" destId="{11D178A9-F2FB-479A-8213-E60ABF4CFA3F}" srcOrd="1" destOrd="0" presId="urn:microsoft.com/office/officeart/2005/8/layout/hList1"/>
    <dgm:cxn modelId="{D9006CA5-32B4-4E5B-B5E4-0CC2DC8A6EC5}" type="presParOf" srcId="{3A4D8401-FDF7-492E-89AD-3F4A6B030645}" destId="{73C622CC-264F-4745-8C6B-F30E8F86F570}" srcOrd="1" destOrd="0" presId="urn:microsoft.com/office/officeart/2005/8/layout/hList1"/>
    <dgm:cxn modelId="{606A299E-8A68-4FD9-B87A-7B7E2E049354}" type="presParOf" srcId="{3A4D8401-FDF7-492E-89AD-3F4A6B030645}" destId="{A2B68273-7298-4BC3-B5CC-551C5A5EBA43}" srcOrd="2" destOrd="0" presId="urn:microsoft.com/office/officeart/2005/8/layout/hList1"/>
    <dgm:cxn modelId="{79F99855-8909-4AA2-8A39-AB02E216045D}" type="presParOf" srcId="{A2B68273-7298-4BC3-B5CC-551C5A5EBA43}" destId="{9E156591-8B84-4A0E-B34A-E8B69A8502A9}" srcOrd="0" destOrd="0" presId="urn:microsoft.com/office/officeart/2005/8/layout/hList1"/>
    <dgm:cxn modelId="{D1C6FB68-905B-469F-9F0D-1EFA4F866642}" type="presParOf" srcId="{A2B68273-7298-4BC3-B5CC-551C5A5EBA43}" destId="{93A4B8CC-8F57-4A1C-AF9F-30DADC6A837E}" srcOrd="1" destOrd="0" presId="urn:microsoft.com/office/officeart/2005/8/layout/hList1"/>
    <dgm:cxn modelId="{F4987E6C-67DB-4762-BE8F-15B4AAC84501}" type="presParOf" srcId="{3A4D8401-FDF7-492E-89AD-3F4A6B030645}" destId="{CC5C9B35-98FE-48C9-A5A7-D2B8DD87D5C9}" srcOrd="3" destOrd="0" presId="urn:microsoft.com/office/officeart/2005/8/layout/hList1"/>
    <dgm:cxn modelId="{08D7A5D3-10DA-49A6-894F-427D3C7D7851}" type="presParOf" srcId="{3A4D8401-FDF7-492E-89AD-3F4A6B030645}" destId="{09E2ABEC-C3B5-40A4-A196-E8B2A5773C01}" srcOrd="4" destOrd="0" presId="urn:microsoft.com/office/officeart/2005/8/layout/hList1"/>
    <dgm:cxn modelId="{7C33B8EE-8C73-4621-903B-1B0977C5BD00}" type="presParOf" srcId="{09E2ABEC-C3B5-40A4-A196-E8B2A5773C01}" destId="{EE74A578-155B-4649-B014-41A140D3E95E}" srcOrd="0" destOrd="0" presId="urn:microsoft.com/office/officeart/2005/8/layout/hList1"/>
    <dgm:cxn modelId="{74B77F13-0278-4345-84DE-1309B30A4567}" type="presParOf" srcId="{09E2ABEC-C3B5-40A4-A196-E8B2A5773C01}" destId="{6E1DDE93-A4D8-4E0D-8EDF-488D0069822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54920DE-AB5E-449F-92D4-25A840BA55A2}" type="doc">
      <dgm:prSet loTypeId="urn:microsoft.com/office/officeart/2005/8/layout/hierarchy4" loCatId="relationship" qsTypeId="urn:microsoft.com/office/officeart/2005/8/quickstyle/simple1#5" qsCatId="simple" csTypeId="urn:microsoft.com/office/officeart/2005/8/colors/accent1_2#6" csCatId="accent1" phldr="1"/>
      <dgm:spPr/>
      <dgm:t>
        <a:bodyPr/>
        <a:lstStyle/>
        <a:p>
          <a:endParaRPr lang="ru-RU"/>
        </a:p>
      </dgm:t>
    </dgm:pt>
    <dgm:pt modelId="{01E5A663-0866-4903-8671-CEA6F573AD5B}">
      <dgm:prSet phldrT="[Текст]" custT="1"/>
      <dgm:spPr>
        <a:solidFill>
          <a:schemeClr val="accent2">
            <a:lumMod val="60000"/>
            <a:lumOff val="40000"/>
          </a:schemeClr>
        </a:solidFill>
      </dgm:spPr>
      <dgm:t>
        <a:bodyPr anchor="ctr"/>
        <a:lstStyle/>
        <a:p>
          <a:r>
            <a:rPr lang="ru-RU" sz="2400" i="1" dirty="0">
              <a:latin typeface="Liberation Serif" panose="02020603050405020304" pitchFamily="18" charset="0"/>
              <a:ea typeface="Liberation Serif" panose="02020603050405020304" pitchFamily="18" charset="0"/>
              <a:cs typeface="Liberation Serif" panose="02020603050405020304" pitchFamily="18" charset="0"/>
            </a:rPr>
            <a:t>Функциональный</a:t>
          </a:r>
        </a:p>
        <a:p>
          <a:r>
            <a:rPr lang="ru-RU" sz="2400" i="0" dirty="0">
              <a:latin typeface="Liberation Serif" panose="02020603050405020304" pitchFamily="18" charset="0"/>
              <a:ea typeface="Liberation Serif" panose="02020603050405020304" pitchFamily="18" charset="0"/>
              <a:cs typeface="Liberation Serif" panose="02020603050405020304" pitchFamily="18" charset="0"/>
            </a:rPr>
            <a:t>позволяет классифицировать направление средств бюджета на выполнение основных функций местного самоуправления</a:t>
          </a:r>
        </a:p>
      </dgm:t>
    </dgm:pt>
    <dgm:pt modelId="{C6E05DEF-05A7-41A5-BC0A-9F8E9D631000}" type="parTrans" cxnId="{43E1A790-E97D-44EF-B35A-488F9400B61E}">
      <dgm:prSet/>
      <dgm:spPr/>
      <dgm:t>
        <a:bodyPr/>
        <a:lstStyle/>
        <a:p>
          <a:endParaRPr lang="ru-RU"/>
        </a:p>
      </dgm:t>
    </dgm:pt>
    <dgm:pt modelId="{5AEB5236-FB6C-475E-A2FA-35539825F75A}" type="sibTrans" cxnId="{43E1A790-E97D-44EF-B35A-488F9400B61E}">
      <dgm:prSet/>
      <dgm:spPr/>
      <dgm:t>
        <a:bodyPr/>
        <a:lstStyle/>
        <a:p>
          <a:endParaRPr lang="ru-RU"/>
        </a:p>
      </dgm:t>
    </dgm:pt>
    <dgm:pt modelId="{BB5F3CBB-AA0E-4B44-A57F-060A4AFFA03D}">
      <dgm:prSet phldrT="[Текст]" custT="1"/>
      <dgm:spPr>
        <a:solidFill>
          <a:schemeClr val="accent2">
            <a:lumMod val="60000"/>
            <a:lumOff val="40000"/>
          </a:schemeClr>
        </a:solidFill>
      </dgm:spPr>
      <dgm:t>
        <a:bodyPr anchor="ctr"/>
        <a:lstStyle/>
        <a:p>
          <a:r>
            <a:rPr lang="ru-RU" sz="2400" i="1" dirty="0">
              <a:latin typeface="Liberation Serif" panose="02020603050405020304" pitchFamily="18" charset="0"/>
              <a:ea typeface="Liberation Serif" panose="02020603050405020304" pitchFamily="18" charset="0"/>
              <a:cs typeface="Liberation Serif" panose="02020603050405020304" pitchFamily="18" charset="0"/>
            </a:rPr>
            <a:t>Ведомственный </a:t>
          </a:r>
        </a:p>
        <a:p>
          <a:r>
            <a:rPr lang="ru-RU" sz="2400" i="1" dirty="0">
              <a:latin typeface="Liberation Serif" panose="02020603050405020304" pitchFamily="18" charset="0"/>
              <a:ea typeface="Liberation Serif" panose="02020603050405020304" pitchFamily="18" charset="0"/>
              <a:cs typeface="Liberation Serif" panose="02020603050405020304" pitchFamily="18" charset="0"/>
            </a:rPr>
            <a:t>п</a:t>
          </a:r>
          <a:r>
            <a:rPr lang="ru-RU" sz="2400" i="0" dirty="0">
              <a:latin typeface="Liberation Serif" panose="02020603050405020304" pitchFamily="18" charset="0"/>
              <a:ea typeface="Liberation Serif" panose="02020603050405020304" pitchFamily="18" charset="0"/>
              <a:cs typeface="Liberation Serif" panose="02020603050405020304" pitchFamily="18" charset="0"/>
            </a:rPr>
            <a:t>озволяет выделить в каждой группе расходов соответствующего главного распорядителя бюджетных средств получающего бюджетные ассигнования</a:t>
          </a:r>
        </a:p>
      </dgm:t>
    </dgm:pt>
    <dgm:pt modelId="{467B59A1-78DF-4054-BFC6-7B76F82D5F41}" type="parTrans" cxnId="{174CA9DB-EF43-48CE-9D84-6BEEE724A72F}">
      <dgm:prSet/>
      <dgm:spPr/>
      <dgm:t>
        <a:bodyPr/>
        <a:lstStyle/>
        <a:p>
          <a:endParaRPr lang="ru-RU"/>
        </a:p>
      </dgm:t>
    </dgm:pt>
    <dgm:pt modelId="{22DB2515-3748-4393-9580-0C71EA5BC68A}" type="sibTrans" cxnId="{174CA9DB-EF43-48CE-9D84-6BEEE724A72F}">
      <dgm:prSet/>
      <dgm:spPr/>
      <dgm:t>
        <a:bodyPr/>
        <a:lstStyle/>
        <a:p>
          <a:endParaRPr lang="ru-RU"/>
        </a:p>
      </dgm:t>
    </dgm:pt>
    <dgm:pt modelId="{CC3F084C-5D48-4BF5-81EF-7DBDAF3741FE}">
      <dgm:prSet phldrT="[Текст]" custT="1"/>
      <dgm:spPr>
        <a:solidFill>
          <a:schemeClr val="accent2">
            <a:lumMod val="60000"/>
            <a:lumOff val="40000"/>
          </a:schemeClr>
        </a:solidFill>
      </dgm:spPr>
      <dgm:t>
        <a:bodyPr anchor="t"/>
        <a:lstStyle/>
        <a:p>
          <a:r>
            <a:rPr lang="ru-RU" sz="2400" i="1" dirty="0">
              <a:latin typeface="Liberation Serif" panose="02020603050405020304" pitchFamily="18" charset="0"/>
              <a:ea typeface="Liberation Serif" panose="02020603050405020304" pitchFamily="18" charset="0"/>
              <a:cs typeface="Liberation Serif" panose="02020603050405020304" pitchFamily="18" charset="0"/>
            </a:rPr>
            <a:t>Экономический</a:t>
          </a:r>
        </a:p>
        <a:p>
          <a:r>
            <a:rPr lang="ru-RU" sz="2400" i="0" dirty="0">
              <a:latin typeface="Liberation Serif" panose="02020603050405020304" pitchFamily="18" charset="0"/>
              <a:ea typeface="Liberation Serif" panose="02020603050405020304" pitchFamily="18" charset="0"/>
              <a:cs typeface="Liberation Serif" panose="02020603050405020304" pitchFamily="18" charset="0"/>
            </a:rPr>
            <a:t>позволяет рассмотреть расходы бюджетов в зависимости от экономического содержания операций сектора государственного управления</a:t>
          </a:r>
        </a:p>
      </dgm:t>
    </dgm:pt>
    <dgm:pt modelId="{4406A244-3617-465C-8205-8D6223DC2A6F}" type="parTrans" cxnId="{3C18080A-A31E-4DC3-BE36-123AC01D75AB}">
      <dgm:prSet/>
      <dgm:spPr/>
      <dgm:t>
        <a:bodyPr/>
        <a:lstStyle/>
        <a:p>
          <a:endParaRPr lang="ru-RU"/>
        </a:p>
      </dgm:t>
    </dgm:pt>
    <dgm:pt modelId="{5ED95453-F2EE-437B-979C-14556D383064}" type="sibTrans" cxnId="{3C18080A-A31E-4DC3-BE36-123AC01D75AB}">
      <dgm:prSet/>
      <dgm:spPr/>
      <dgm:t>
        <a:bodyPr/>
        <a:lstStyle/>
        <a:p>
          <a:endParaRPr lang="ru-RU"/>
        </a:p>
      </dgm:t>
    </dgm:pt>
    <dgm:pt modelId="{9D0B35EE-E01F-4EEB-B9EA-3B301A2CA7C2}">
      <dgm:prSet phldrT="[Текст]" custT="1"/>
      <dgm:spPr>
        <a:solidFill>
          <a:schemeClr val="accent2">
            <a:lumMod val="75000"/>
          </a:schemeClr>
        </a:solidFill>
      </dgm:spPr>
      <dgm:t>
        <a:bodyPr/>
        <a:lstStyle/>
        <a:p>
          <a:r>
            <a:rPr lang="ru-RU" sz="2400" dirty="0">
              <a:latin typeface="Liberation Serif" panose="02020603050405020304" pitchFamily="18" charset="0"/>
              <a:ea typeface="Liberation Serif" panose="02020603050405020304" pitchFamily="18" charset="0"/>
              <a:cs typeface="Liberation Serif" panose="02020603050405020304" pitchFamily="18" charset="0"/>
            </a:rPr>
            <a:t>Классификация расходов по признакам</a:t>
          </a:r>
        </a:p>
      </dgm:t>
    </dgm:pt>
    <dgm:pt modelId="{D20BC82D-7BB9-4781-9BEE-D383D89CCB4B}" type="sibTrans" cxnId="{55DD8CC6-EF56-43C0-AC2C-C362B5E5E811}">
      <dgm:prSet/>
      <dgm:spPr/>
      <dgm:t>
        <a:bodyPr/>
        <a:lstStyle/>
        <a:p>
          <a:endParaRPr lang="ru-RU"/>
        </a:p>
      </dgm:t>
    </dgm:pt>
    <dgm:pt modelId="{A189E117-3C93-42D0-9E1D-8922883AB150}" type="parTrans" cxnId="{55DD8CC6-EF56-43C0-AC2C-C362B5E5E811}">
      <dgm:prSet/>
      <dgm:spPr/>
      <dgm:t>
        <a:bodyPr/>
        <a:lstStyle/>
        <a:p>
          <a:endParaRPr lang="ru-RU"/>
        </a:p>
      </dgm:t>
    </dgm:pt>
    <dgm:pt modelId="{BA57775A-CA92-443E-B49B-F06A9D4505C5}" type="pres">
      <dgm:prSet presAssocID="{054920DE-AB5E-449F-92D4-25A840BA55A2}" presName="Name0" presStyleCnt="0">
        <dgm:presLayoutVars>
          <dgm:chPref val="1"/>
          <dgm:dir/>
          <dgm:animOne val="branch"/>
          <dgm:animLvl val="lvl"/>
          <dgm:resizeHandles/>
        </dgm:presLayoutVars>
      </dgm:prSet>
      <dgm:spPr/>
    </dgm:pt>
    <dgm:pt modelId="{698BD12E-AF6A-40BC-A7D0-06076DA4B110}" type="pres">
      <dgm:prSet presAssocID="{9D0B35EE-E01F-4EEB-B9EA-3B301A2CA7C2}" presName="vertOne" presStyleCnt="0"/>
      <dgm:spPr/>
    </dgm:pt>
    <dgm:pt modelId="{6012360E-94B5-4D26-9226-E9E6D45178EF}" type="pres">
      <dgm:prSet presAssocID="{9D0B35EE-E01F-4EEB-B9EA-3B301A2CA7C2}" presName="txOne" presStyleLbl="node0" presStyleIdx="0" presStyleCnt="1" custScaleX="75303" custScaleY="21481">
        <dgm:presLayoutVars>
          <dgm:chPref val="3"/>
        </dgm:presLayoutVars>
      </dgm:prSet>
      <dgm:spPr/>
    </dgm:pt>
    <dgm:pt modelId="{349147AB-A8C7-454F-88C0-037EBACEC965}" type="pres">
      <dgm:prSet presAssocID="{9D0B35EE-E01F-4EEB-B9EA-3B301A2CA7C2}" presName="parTransOne" presStyleCnt="0"/>
      <dgm:spPr/>
    </dgm:pt>
    <dgm:pt modelId="{4149200E-026E-4A67-AE7D-044DD25740A1}" type="pres">
      <dgm:prSet presAssocID="{9D0B35EE-E01F-4EEB-B9EA-3B301A2CA7C2}" presName="horzOne" presStyleCnt="0"/>
      <dgm:spPr/>
    </dgm:pt>
    <dgm:pt modelId="{7DAA31EA-05D5-4C21-9FA2-189AF0679649}" type="pres">
      <dgm:prSet presAssocID="{01E5A663-0866-4903-8671-CEA6F573AD5B}" presName="vertTwo" presStyleCnt="0"/>
      <dgm:spPr/>
    </dgm:pt>
    <dgm:pt modelId="{5D0497B7-4293-45FA-8E86-87409A4E7327}" type="pres">
      <dgm:prSet presAssocID="{01E5A663-0866-4903-8671-CEA6F573AD5B}" presName="txTwo" presStyleLbl="node2" presStyleIdx="0" presStyleCnt="3" custScaleY="158834">
        <dgm:presLayoutVars>
          <dgm:chPref val="3"/>
        </dgm:presLayoutVars>
      </dgm:prSet>
      <dgm:spPr/>
    </dgm:pt>
    <dgm:pt modelId="{16A24906-9A19-4557-AD9F-88452A1BCB14}" type="pres">
      <dgm:prSet presAssocID="{01E5A663-0866-4903-8671-CEA6F573AD5B}" presName="horzTwo" presStyleCnt="0"/>
      <dgm:spPr/>
    </dgm:pt>
    <dgm:pt modelId="{47F319C3-181F-4898-BD4D-1282F3F485B5}" type="pres">
      <dgm:prSet presAssocID="{5AEB5236-FB6C-475E-A2FA-35539825F75A}" presName="sibSpaceTwo" presStyleCnt="0"/>
      <dgm:spPr/>
    </dgm:pt>
    <dgm:pt modelId="{CDB618C7-EDFC-4604-9085-CE11A6F6155E}" type="pres">
      <dgm:prSet presAssocID="{BB5F3CBB-AA0E-4B44-A57F-060A4AFFA03D}" presName="vertTwo" presStyleCnt="0"/>
      <dgm:spPr/>
    </dgm:pt>
    <dgm:pt modelId="{5AA28BF6-B962-4C35-BDF3-125690A5F41C}" type="pres">
      <dgm:prSet presAssocID="{BB5F3CBB-AA0E-4B44-A57F-060A4AFFA03D}" presName="txTwo" presStyleLbl="node2" presStyleIdx="1" presStyleCnt="3" custScaleY="164071" custLinFactNeighborX="-257" custLinFactNeighborY="496">
        <dgm:presLayoutVars>
          <dgm:chPref val="3"/>
        </dgm:presLayoutVars>
      </dgm:prSet>
      <dgm:spPr/>
    </dgm:pt>
    <dgm:pt modelId="{5BA46704-7258-48BE-A6BE-97D8A27098AD}" type="pres">
      <dgm:prSet presAssocID="{BB5F3CBB-AA0E-4B44-A57F-060A4AFFA03D}" presName="horzTwo" presStyleCnt="0"/>
      <dgm:spPr/>
    </dgm:pt>
    <dgm:pt modelId="{2EBE3535-8398-46BE-9063-F0D885650235}" type="pres">
      <dgm:prSet presAssocID="{22DB2515-3748-4393-9580-0C71EA5BC68A}" presName="sibSpaceTwo" presStyleCnt="0"/>
      <dgm:spPr/>
    </dgm:pt>
    <dgm:pt modelId="{4861DC2A-7DE6-438E-BAA4-A118DAF41973}" type="pres">
      <dgm:prSet presAssocID="{CC3F084C-5D48-4BF5-81EF-7DBDAF3741FE}" presName="vertTwo" presStyleCnt="0"/>
      <dgm:spPr/>
    </dgm:pt>
    <dgm:pt modelId="{529E81EE-FE38-4428-B0C0-B416D7365016}" type="pres">
      <dgm:prSet presAssocID="{CC3F084C-5D48-4BF5-81EF-7DBDAF3741FE}" presName="txTwo" presStyleLbl="node2" presStyleIdx="2" presStyleCnt="3" custScaleY="156791">
        <dgm:presLayoutVars>
          <dgm:chPref val="3"/>
        </dgm:presLayoutVars>
      </dgm:prSet>
      <dgm:spPr/>
    </dgm:pt>
    <dgm:pt modelId="{56E6D758-0DAF-401F-81A9-2323605F8EAF}" type="pres">
      <dgm:prSet presAssocID="{CC3F084C-5D48-4BF5-81EF-7DBDAF3741FE}" presName="horzTwo" presStyleCnt="0"/>
      <dgm:spPr/>
    </dgm:pt>
  </dgm:ptLst>
  <dgm:cxnLst>
    <dgm:cxn modelId="{3C18080A-A31E-4DC3-BE36-123AC01D75AB}" srcId="{9D0B35EE-E01F-4EEB-B9EA-3B301A2CA7C2}" destId="{CC3F084C-5D48-4BF5-81EF-7DBDAF3741FE}" srcOrd="2" destOrd="0" parTransId="{4406A244-3617-465C-8205-8D6223DC2A6F}" sibTransId="{5ED95453-F2EE-437B-979C-14556D383064}"/>
    <dgm:cxn modelId="{4FB9191A-3EE9-4209-9B95-9ECD7E9A395F}" type="presOf" srcId="{9D0B35EE-E01F-4EEB-B9EA-3B301A2CA7C2}" destId="{6012360E-94B5-4D26-9226-E9E6D45178EF}" srcOrd="0" destOrd="0" presId="urn:microsoft.com/office/officeart/2005/8/layout/hierarchy4"/>
    <dgm:cxn modelId="{8131BD49-CBC1-4BB6-A0D9-7CDD4A1F7609}" type="presOf" srcId="{CC3F084C-5D48-4BF5-81EF-7DBDAF3741FE}" destId="{529E81EE-FE38-4428-B0C0-B416D7365016}" srcOrd="0" destOrd="0" presId="urn:microsoft.com/office/officeart/2005/8/layout/hierarchy4"/>
    <dgm:cxn modelId="{43E1A790-E97D-44EF-B35A-488F9400B61E}" srcId="{9D0B35EE-E01F-4EEB-B9EA-3B301A2CA7C2}" destId="{01E5A663-0866-4903-8671-CEA6F573AD5B}" srcOrd="0" destOrd="0" parTransId="{C6E05DEF-05A7-41A5-BC0A-9F8E9D631000}" sibTransId="{5AEB5236-FB6C-475E-A2FA-35539825F75A}"/>
    <dgm:cxn modelId="{2C05FDBE-3377-45BA-9D36-5D2540DE7536}" type="presOf" srcId="{01E5A663-0866-4903-8671-CEA6F573AD5B}" destId="{5D0497B7-4293-45FA-8E86-87409A4E7327}" srcOrd="0" destOrd="0" presId="urn:microsoft.com/office/officeart/2005/8/layout/hierarchy4"/>
    <dgm:cxn modelId="{55DD8CC6-EF56-43C0-AC2C-C362B5E5E811}" srcId="{054920DE-AB5E-449F-92D4-25A840BA55A2}" destId="{9D0B35EE-E01F-4EEB-B9EA-3B301A2CA7C2}" srcOrd="0" destOrd="0" parTransId="{A189E117-3C93-42D0-9E1D-8922883AB150}" sibTransId="{D20BC82D-7BB9-4781-9BEE-D383D89CCB4B}"/>
    <dgm:cxn modelId="{174CA9DB-EF43-48CE-9D84-6BEEE724A72F}" srcId="{9D0B35EE-E01F-4EEB-B9EA-3B301A2CA7C2}" destId="{BB5F3CBB-AA0E-4B44-A57F-060A4AFFA03D}" srcOrd="1" destOrd="0" parTransId="{467B59A1-78DF-4054-BFC6-7B76F82D5F41}" sibTransId="{22DB2515-3748-4393-9580-0C71EA5BC68A}"/>
    <dgm:cxn modelId="{C4C530E0-D965-461E-A1A1-626D584A635D}" type="presOf" srcId="{054920DE-AB5E-449F-92D4-25A840BA55A2}" destId="{BA57775A-CA92-443E-B49B-F06A9D4505C5}" srcOrd="0" destOrd="0" presId="urn:microsoft.com/office/officeart/2005/8/layout/hierarchy4"/>
    <dgm:cxn modelId="{5CFDC4F6-0F77-4B44-A014-44B98FA528C7}" type="presOf" srcId="{BB5F3CBB-AA0E-4B44-A57F-060A4AFFA03D}" destId="{5AA28BF6-B962-4C35-BDF3-125690A5F41C}" srcOrd="0" destOrd="0" presId="urn:microsoft.com/office/officeart/2005/8/layout/hierarchy4"/>
    <dgm:cxn modelId="{FDB2F2B6-6823-4178-8DF7-8BA0FC574BE5}" type="presParOf" srcId="{BA57775A-CA92-443E-B49B-F06A9D4505C5}" destId="{698BD12E-AF6A-40BC-A7D0-06076DA4B110}" srcOrd="0" destOrd="0" presId="urn:microsoft.com/office/officeart/2005/8/layout/hierarchy4"/>
    <dgm:cxn modelId="{E830B120-9BA1-49C6-97B6-F97BD4E1BB7A}" type="presParOf" srcId="{698BD12E-AF6A-40BC-A7D0-06076DA4B110}" destId="{6012360E-94B5-4D26-9226-E9E6D45178EF}" srcOrd="0" destOrd="0" presId="urn:microsoft.com/office/officeart/2005/8/layout/hierarchy4"/>
    <dgm:cxn modelId="{A71B1B2E-B959-40FB-AF3E-393B6B595750}" type="presParOf" srcId="{698BD12E-AF6A-40BC-A7D0-06076DA4B110}" destId="{349147AB-A8C7-454F-88C0-037EBACEC965}" srcOrd="1" destOrd="0" presId="urn:microsoft.com/office/officeart/2005/8/layout/hierarchy4"/>
    <dgm:cxn modelId="{3971DBF0-64B8-4D47-9483-7351BAEA50A0}" type="presParOf" srcId="{698BD12E-AF6A-40BC-A7D0-06076DA4B110}" destId="{4149200E-026E-4A67-AE7D-044DD25740A1}" srcOrd="2" destOrd="0" presId="urn:microsoft.com/office/officeart/2005/8/layout/hierarchy4"/>
    <dgm:cxn modelId="{7A3060F4-238B-493E-A7C2-B60864F215ED}" type="presParOf" srcId="{4149200E-026E-4A67-AE7D-044DD25740A1}" destId="{7DAA31EA-05D5-4C21-9FA2-189AF0679649}" srcOrd="0" destOrd="0" presId="urn:microsoft.com/office/officeart/2005/8/layout/hierarchy4"/>
    <dgm:cxn modelId="{129D9327-633F-417B-8373-14631F1CACE1}" type="presParOf" srcId="{7DAA31EA-05D5-4C21-9FA2-189AF0679649}" destId="{5D0497B7-4293-45FA-8E86-87409A4E7327}" srcOrd="0" destOrd="0" presId="urn:microsoft.com/office/officeart/2005/8/layout/hierarchy4"/>
    <dgm:cxn modelId="{17A7B96B-3279-493C-A115-E93CAF246701}" type="presParOf" srcId="{7DAA31EA-05D5-4C21-9FA2-189AF0679649}" destId="{16A24906-9A19-4557-AD9F-88452A1BCB14}" srcOrd="1" destOrd="0" presId="urn:microsoft.com/office/officeart/2005/8/layout/hierarchy4"/>
    <dgm:cxn modelId="{90DC301A-FB68-44B6-ACF1-9EED68D0D79F}" type="presParOf" srcId="{4149200E-026E-4A67-AE7D-044DD25740A1}" destId="{47F319C3-181F-4898-BD4D-1282F3F485B5}" srcOrd="1" destOrd="0" presId="urn:microsoft.com/office/officeart/2005/8/layout/hierarchy4"/>
    <dgm:cxn modelId="{DCF1A155-F0C0-48CF-A825-C774D5D993D3}" type="presParOf" srcId="{4149200E-026E-4A67-AE7D-044DD25740A1}" destId="{CDB618C7-EDFC-4604-9085-CE11A6F6155E}" srcOrd="2" destOrd="0" presId="urn:microsoft.com/office/officeart/2005/8/layout/hierarchy4"/>
    <dgm:cxn modelId="{0D2AFC1C-77DC-45B8-AEC4-D9608BBE3C46}" type="presParOf" srcId="{CDB618C7-EDFC-4604-9085-CE11A6F6155E}" destId="{5AA28BF6-B962-4C35-BDF3-125690A5F41C}" srcOrd="0" destOrd="0" presId="urn:microsoft.com/office/officeart/2005/8/layout/hierarchy4"/>
    <dgm:cxn modelId="{B356D534-9C1E-4758-AC47-E497A731628B}" type="presParOf" srcId="{CDB618C7-EDFC-4604-9085-CE11A6F6155E}" destId="{5BA46704-7258-48BE-A6BE-97D8A27098AD}" srcOrd="1" destOrd="0" presId="urn:microsoft.com/office/officeart/2005/8/layout/hierarchy4"/>
    <dgm:cxn modelId="{E1EDD158-4B7B-44D5-B13B-6296132BA44F}" type="presParOf" srcId="{4149200E-026E-4A67-AE7D-044DD25740A1}" destId="{2EBE3535-8398-46BE-9063-F0D885650235}" srcOrd="3" destOrd="0" presId="urn:microsoft.com/office/officeart/2005/8/layout/hierarchy4"/>
    <dgm:cxn modelId="{21599CD8-460A-44DF-9217-137C6AD28B99}" type="presParOf" srcId="{4149200E-026E-4A67-AE7D-044DD25740A1}" destId="{4861DC2A-7DE6-438E-BAA4-A118DAF41973}" srcOrd="4" destOrd="0" presId="urn:microsoft.com/office/officeart/2005/8/layout/hierarchy4"/>
    <dgm:cxn modelId="{F6EE8E9E-C6F1-432A-9A1E-4A5A75C3145E}" type="presParOf" srcId="{4861DC2A-7DE6-438E-BAA4-A118DAF41973}" destId="{529E81EE-FE38-4428-B0C0-B416D7365016}" srcOrd="0" destOrd="0" presId="urn:microsoft.com/office/officeart/2005/8/layout/hierarchy4"/>
    <dgm:cxn modelId="{403E93F6-F724-4090-A890-F24C357448BB}" type="presParOf" srcId="{4861DC2A-7DE6-438E-BAA4-A118DAF41973}" destId="{56E6D758-0DAF-401F-81A9-2323605F8EAF}"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C19197-F508-40B4-8DA3-8146426D4699}">
      <dsp:nvSpPr>
        <dsp:cNvPr id="0" name=""/>
        <dsp:cNvSpPr/>
      </dsp:nvSpPr>
      <dsp:spPr>
        <a:xfrm rot="5400000">
          <a:off x="-136553" y="138842"/>
          <a:ext cx="910356" cy="637249"/>
        </a:xfrm>
        <a:prstGeom prst="chevron">
          <a:avLst/>
        </a:prstGeom>
        <a:solidFill>
          <a:schemeClr val="accent3">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endParaRPr lang="ru-RU" sz="1700" kern="1200" dirty="0"/>
        </a:p>
      </dsp:txBody>
      <dsp:txXfrm rot="-5400000">
        <a:off x="1" y="320914"/>
        <a:ext cx="637249" cy="273107"/>
      </dsp:txXfrm>
    </dsp:sp>
    <dsp:sp modelId="{4081495A-C712-4997-A715-A721FF0C9D09}">
      <dsp:nvSpPr>
        <dsp:cNvPr id="0" name=""/>
        <dsp:cNvSpPr/>
      </dsp:nvSpPr>
      <dsp:spPr>
        <a:xfrm rot="5400000">
          <a:off x="5461472" y="-4821205"/>
          <a:ext cx="591731" cy="10240177"/>
        </a:xfrm>
        <a:prstGeom prst="round2SameRect">
          <a:avLst/>
        </a:prstGeom>
        <a:solidFill>
          <a:schemeClr val="lt1">
            <a:alpha val="90000"/>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ru-RU" sz="2700" kern="1200" dirty="0">
              <a:latin typeface="Liberation Serif" panose="02020603050405020304" pitchFamily="18" charset="0"/>
              <a:ea typeface="Liberation Serif" panose="02020603050405020304" pitchFamily="18" charset="0"/>
              <a:cs typeface="Liberation Serif" panose="02020603050405020304" pitchFamily="18" charset="0"/>
            </a:rPr>
            <a:t>Утверждение бюджета очередного года</a:t>
          </a:r>
          <a:endParaRPr lang="ru-RU" sz="2700" kern="1200" dirty="0"/>
        </a:p>
      </dsp:txBody>
      <dsp:txXfrm rot="-5400000">
        <a:off x="637249" y="31904"/>
        <a:ext cx="10211291" cy="533959"/>
      </dsp:txXfrm>
    </dsp:sp>
    <dsp:sp modelId="{B201F85B-D3AC-498C-9DF5-73FF43B264BD}">
      <dsp:nvSpPr>
        <dsp:cNvPr id="0" name=""/>
        <dsp:cNvSpPr/>
      </dsp:nvSpPr>
      <dsp:spPr>
        <a:xfrm rot="5400000">
          <a:off x="-136553" y="951972"/>
          <a:ext cx="910356" cy="637249"/>
        </a:xfrm>
        <a:prstGeom prst="chevron">
          <a:avLst/>
        </a:prstGeom>
        <a:solidFill>
          <a:schemeClr val="accent3">
            <a:hueOff val="882144"/>
            <a:satOff val="-4602"/>
            <a:lumOff val="2784"/>
            <a:alphaOff val="0"/>
          </a:schemeClr>
        </a:solidFill>
        <a:ln w="15875" cap="rnd" cmpd="sng" algn="ctr">
          <a:solidFill>
            <a:schemeClr val="accent3">
              <a:hueOff val="882144"/>
              <a:satOff val="-4602"/>
              <a:lumOff val="278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endParaRPr lang="ru-RU" sz="1700" kern="1200" dirty="0"/>
        </a:p>
      </dsp:txBody>
      <dsp:txXfrm rot="-5400000">
        <a:off x="1" y="1134044"/>
        <a:ext cx="637249" cy="273107"/>
      </dsp:txXfrm>
    </dsp:sp>
    <dsp:sp modelId="{47B11177-44B2-4EE6-8AE1-BFBB57134447}">
      <dsp:nvSpPr>
        <dsp:cNvPr id="0" name=""/>
        <dsp:cNvSpPr/>
      </dsp:nvSpPr>
      <dsp:spPr>
        <a:xfrm rot="5400000">
          <a:off x="5461472" y="-4008803"/>
          <a:ext cx="591731" cy="10240177"/>
        </a:xfrm>
        <a:prstGeom prst="round2SameRect">
          <a:avLst/>
        </a:prstGeom>
        <a:solidFill>
          <a:schemeClr val="lt1">
            <a:alpha val="90000"/>
            <a:hueOff val="0"/>
            <a:satOff val="0"/>
            <a:lumOff val="0"/>
            <a:alphaOff val="0"/>
          </a:schemeClr>
        </a:solidFill>
        <a:ln w="15875" cap="rnd" cmpd="sng" algn="ctr">
          <a:solidFill>
            <a:schemeClr val="accent3">
              <a:hueOff val="882144"/>
              <a:satOff val="-4602"/>
              <a:lumOff val="278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ru-RU" sz="2700" kern="1200" dirty="0">
              <a:latin typeface="Liberation Serif" panose="02020603050405020304" pitchFamily="18" charset="0"/>
              <a:ea typeface="Liberation Serif" panose="02020603050405020304" pitchFamily="18" charset="0"/>
              <a:cs typeface="Liberation Serif" panose="02020603050405020304" pitchFamily="18" charset="0"/>
            </a:rPr>
            <a:t>Исполнение бюджета в текущем году</a:t>
          </a:r>
          <a:endParaRPr lang="ru-RU" sz="2700" kern="1200" dirty="0"/>
        </a:p>
      </dsp:txBody>
      <dsp:txXfrm rot="-5400000">
        <a:off x="637249" y="844306"/>
        <a:ext cx="10211291" cy="533959"/>
      </dsp:txXfrm>
    </dsp:sp>
    <dsp:sp modelId="{F7DD0030-6FD8-4301-AE80-75F93AAB990A}">
      <dsp:nvSpPr>
        <dsp:cNvPr id="0" name=""/>
        <dsp:cNvSpPr/>
      </dsp:nvSpPr>
      <dsp:spPr>
        <a:xfrm rot="5400000">
          <a:off x="-136553" y="1764374"/>
          <a:ext cx="910356" cy="637249"/>
        </a:xfrm>
        <a:prstGeom prst="chevron">
          <a:avLst/>
        </a:prstGeom>
        <a:solidFill>
          <a:schemeClr val="accent3">
            <a:hueOff val="1764289"/>
            <a:satOff val="-9205"/>
            <a:lumOff val="5568"/>
            <a:alphaOff val="0"/>
          </a:schemeClr>
        </a:solidFill>
        <a:ln w="15875" cap="rnd" cmpd="sng" algn="ctr">
          <a:solidFill>
            <a:schemeClr val="accent3">
              <a:hueOff val="1764289"/>
              <a:satOff val="-9205"/>
              <a:lumOff val="556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endParaRPr lang="ru-RU" sz="1700" kern="1200" dirty="0"/>
        </a:p>
      </dsp:txBody>
      <dsp:txXfrm rot="-5400000">
        <a:off x="1" y="1946446"/>
        <a:ext cx="637249" cy="273107"/>
      </dsp:txXfrm>
    </dsp:sp>
    <dsp:sp modelId="{734F2728-FD00-4DDD-8C3D-2002F14EF748}">
      <dsp:nvSpPr>
        <dsp:cNvPr id="0" name=""/>
        <dsp:cNvSpPr/>
      </dsp:nvSpPr>
      <dsp:spPr>
        <a:xfrm rot="5400000">
          <a:off x="5461472" y="-3196401"/>
          <a:ext cx="591731" cy="10240177"/>
        </a:xfrm>
        <a:prstGeom prst="round2SameRect">
          <a:avLst/>
        </a:prstGeom>
        <a:solidFill>
          <a:schemeClr val="lt1">
            <a:alpha val="90000"/>
            <a:hueOff val="0"/>
            <a:satOff val="0"/>
            <a:lumOff val="0"/>
            <a:alphaOff val="0"/>
          </a:schemeClr>
        </a:solidFill>
        <a:ln w="15875" cap="rnd" cmpd="sng" algn="ctr">
          <a:solidFill>
            <a:schemeClr val="accent3">
              <a:hueOff val="1764289"/>
              <a:satOff val="-9205"/>
              <a:lumOff val="556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ru-RU" sz="2700" kern="1200" dirty="0">
              <a:latin typeface="Liberation Serif" panose="02020603050405020304" pitchFamily="18" charset="0"/>
              <a:ea typeface="Liberation Serif" panose="02020603050405020304" pitchFamily="18" charset="0"/>
              <a:cs typeface="Liberation Serif" panose="02020603050405020304" pitchFamily="18" charset="0"/>
            </a:rPr>
            <a:t>Формирование отчета об исполнении бюджета предыдущего года</a:t>
          </a:r>
          <a:endParaRPr lang="ru-RU" sz="2700" kern="1200" dirty="0"/>
        </a:p>
      </dsp:txBody>
      <dsp:txXfrm rot="-5400000">
        <a:off x="637249" y="1656708"/>
        <a:ext cx="10211291" cy="533959"/>
      </dsp:txXfrm>
    </dsp:sp>
    <dsp:sp modelId="{A23344A3-9C67-4B75-AE57-5EEFD72D205D}">
      <dsp:nvSpPr>
        <dsp:cNvPr id="0" name=""/>
        <dsp:cNvSpPr/>
      </dsp:nvSpPr>
      <dsp:spPr>
        <a:xfrm rot="5400000">
          <a:off x="-136553" y="2576775"/>
          <a:ext cx="910356" cy="637249"/>
        </a:xfrm>
        <a:prstGeom prst="chevron">
          <a:avLst/>
        </a:prstGeom>
        <a:solidFill>
          <a:schemeClr val="accent3">
            <a:hueOff val="2646433"/>
            <a:satOff val="-13807"/>
            <a:lumOff val="8353"/>
            <a:alphaOff val="0"/>
          </a:schemeClr>
        </a:solidFill>
        <a:ln w="15875" cap="rnd" cmpd="sng" algn="ctr">
          <a:solidFill>
            <a:schemeClr val="accent3">
              <a:hueOff val="2646433"/>
              <a:satOff val="-13807"/>
              <a:lumOff val="835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endParaRPr lang="ru-RU" sz="1700" kern="1200" dirty="0"/>
        </a:p>
      </dsp:txBody>
      <dsp:txXfrm rot="-5400000">
        <a:off x="1" y="2758847"/>
        <a:ext cx="637249" cy="273107"/>
      </dsp:txXfrm>
    </dsp:sp>
    <dsp:sp modelId="{D26461E3-B430-453A-86E0-43CAB7F4BEFA}">
      <dsp:nvSpPr>
        <dsp:cNvPr id="0" name=""/>
        <dsp:cNvSpPr/>
      </dsp:nvSpPr>
      <dsp:spPr>
        <a:xfrm rot="5400000">
          <a:off x="5461472" y="-2384000"/>
          <a:ext cx="591731" cy="10240177"/>
        </a:xfrm>
        <a:prstGeom prst="round2SameRect">
          <a:avLst/>
        </a:prstGeom>
        <a:solidFill>
          <a:schemeClr val="lt1">
            <a:alpha val="90000"/>
            <a:hueOff val="0"/>
            <a:satOff val="0"/>
            <a:lumOff val="0"/>
            <a:alphaOff val="0"/>
          </a:schemeClr>
        </a:solidFill>
        <a:ln w="15875" cap="rnd" cmpd="sng" algn="ctr">
          <a:solidFill>
            <a:schemeClr val="accent3">
              <a:hueOff val="2646433"/>
              <a:satOff val="-13807"/>
              <a:lumOff val="835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ru-RU" sz="2700" kern="1200" dirty="0">
              <a:latin typeface="Liberation Serif" panose="02020603050405020304" pitchFamily="18" charset="0"/>
              <a:ea typeface="Liberation Serif" panose="02020603050405020304" pitchFamily="18" charset="0"/>
              <a:cs typeface="Liberation Serif" panose="02020603050405020304" pitchFamily="18" charset="0"/>
            </a:rPr>
            <a:t>Утверждение отчета об исполнении бюджета предыдущего года</a:t>
          </a:r>
          <a:endParaRPr lang="ru-RU" sz="2700" kern="1200" dirty="0"/>
        </a:p>
      </dsp:txBody>
      <dsp:txXfrm rot="-5400000">
        <a:off x="637249" y="2469109"/>
        <a:ext cx="10211291" cy="533959"/>
      </dsp:txXfrm>
    </dsp:sp>
    <dsp:sp modelId="{8CD40BB4-9BBE-4A08-BF30-EB4BB8167D02}">
      <dsp:nvSpPr>
        <dsp:cNvPr id="0" name=""/>
        <dsp:cNvSpPr/>
      </dsp:nvSpPr>
      <dsp:spPr>
        <a:xfrm rot="5400000">
          <a:off x="-136553" y="3389177"/>
          <a:ext cx="910356" cy="637249"/>
        </a:xfrm>
        <a:prstGeom prst="chevron">
          <a:avLst/>
        </a:prstGeom>
        <a:solidFill>
          <a:schemeClr val="accent3">
            <a:hueOff val="3528577"/>
            <a:satOff val="-18410"/>
            <a:lumOff val="11137"/>
            <a:alphaOff val="0"/>
          </a:schemeClr>
        </a:solidFill>
        <a:ln w="15875" cap="rnd" cmpd="sng" algn="ctr">
          <a:solidFill>
            <a:schemeClr val="accent3">
              <a:hueOff val="3528577"/>
              <a:satOff val="-18410"/>
              <a:lumOff val="1113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endParaRPr lang="ru-RU" sz="1700" kern="1200" dirty="0"/>
        </a:p>
      </dsp:txBody>
      <dsp:txXfrm rot="-5400000">
        <a:off x="1" y="3571249"/>
        <a:ext cx="637249" cy="273107"/>
      </dsp:txXfrm>
    </dsp:sp>
    <dsp:sp modelId="{07174B66-6637-4E72-87ED-25D22324B0F5}">
      <dsp:nvSpPr>
        <dsp:cNvPr id="0" name=""/>
        <dsp:cNvSpPr/>
      </dsp:nvSpPr>
      <dsp:spPr>
        <a:xfrm rot="5400000">
          <a:off x="5461472" y="-1571598"/>
          <a:ext cx="591731" cy="10240177"/>
        </a:xfrm>
        <a:prstGeom prst="round2SameRect">
          <a:avLst/>
        </a:prstGeom>
        <a:solidFill>
          <a:schemeClr val="lt1">
            <a:alpha val="90000"/>
            <a:hueOff val="0"/>
            <a:satOff val="0"/>
            <a:lumOff val="0"/>
            <a:alphaOff val="0"/>
          </a:schemeClr>
        </a:solidFill>
        <a:ln w="15875" cap="rnd" cmpd="sng" algn="ctr">
          <a:solidFill>
            <a:schemeClr val="accent3">
              <a:hueOff val="3528577"/>
              <a:satOff val="-18410"/>
              <a:lumOff val="111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ru-RU" sz="2700" kern="1200" dirty="0">
              <a:latin typeface="Liberation Serif" panose="02020603050405020304" pitchFamily="18" charset="0"/>
              <a:ea typeface="Liberation Serif" panose="02020603050405020304" pitchFamily="18" charset="0"/>
              <a:cs typeface="Liberation Serif" panose="02020603050405020304" pitchFamily="18" charset="0"/>
            </a:rPr>
            <a:t>Составление проекта бюджетного очередного года</a:t>
          </a:r>
          <a:endParaRPr lang="ru-RU" sz="2700" kern="1200" dirty="0"/>
        </a:p>
      </dsp:txBody>
      <dsp:txXfrm rot="-5400000">
        <a:off x="637249" y="3281511"/>
        <a:ext cx="10211291" cy="533959"/>
      </dsp:txXfrm>
    </dsp:sp>
    <dsp:sp modelId="{21E3F0C5-4325-4CC0-9DFA-27DE10491164}">
      <dsp:nvSpPr>
        <dsp:cNvPr id="0" name=""/>
        <dsp:cNvSpPr/>
      </dsp:nvSpPr>
      <dsp:spPr>
        <a:xfrm rot="5400000">
          <a:off x="-136553" y="4201579"/>
          <a:ext cx="910356" cy="637249"/>
        </a:xfrm>
        <a:prstGeom prst="chevron">
          <a:avLst/>
        </a:prstGeom>
        <a:solidFill>
          <a:schemeClr val="accent3">
            <a:hueOff val="4410721"/>
            <a:satOff val="-23012"/>
            <a:lumOff val="13921"/>
            <a:alphaOff val="0"/>
          </a:schemeClr>
        </a:solidFill>
        <a:ln w="15875" cap="rnd" cmpd="sng" algn="ctr">
          <a:solidFill>
            <a:schemeClr val="accent3">
              <a:hueOff val="4410721"/>
              <a:satOff val="-23012"/>
              <a:lumOff val="1392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endParaRPr lang="ru-RU" sz="1700" kern="1200" dirty="0"/>
        </a:p>
      </dsp:txBody>
      <dsp:txXfrm rot="-5400000">
        <a:off x="1" y="4383651"/>
        <a:ext cx="637249" cy="273107"/>
      </dsp:txXfrm>
    </dsp:sp>
    <dsp:sp modelId="{A4B049F6-40D4-4E7D-990A-6F7E7CB7D849}">
      <dsp:nvSpPr>
        <dsp:cNvPr id="0" name=""/>
        <dsp:cNvSpPr/>
      </dsp:nvSpPr>
      <dsp:spPr>
        <a:xfrm rot="5400000">
          <a:off x="5461472" y="-759196"/>
          <a:ext cx="591731" cy="10240177"/>
        </a:xfrm>
        <a:prstGeom prst="round2SameRect">
          <a:avLst/>
        </a:prstGeom>
        <a:solidFill>
          <a:schemeClr val="lt1">
            <a:alpha val="90000"/>
            <a:hueOff val="0"/>
            <a:satOff val="0"/>
            <a:lumOff val="0"/>
            <a:alphaOff val="0"/>
          </a:schemeClr>
        </a:solidFill>
        <a:ln w="15875" cap="rnd" cmpd="sng" algn="ctr">
          <a:solidFill>
            <a:schemeClr val="accent3">
              <a:hueOff val="4410721"/>
              <a:satOff val="-23012"/>
              <a:lumOff val="1392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ru-RU" sz="2700" kern="1200" dirty="0">
              <a:latin typeface="Liberation Serif" panose="02020603050405020304" pitchFamily="18" charset="0"/>
              <a:ea typeface="Liberation Serif" panose="02020603050405020304" pitchFamily="18" charset="0"/>
              <a:cs typeface="Liberation Serif" panose="02020603050405020304" pitchFamily="18" charset="0"/>
            </a:rPr>
            <a:t>Рассмотрение проекта бюджета очередного года</a:t>
          </a:r>
          <a:endParaRPr lang="ru-RU" sz="2700" kern="1200" dirty="0"/>
        </a:p>
      </dsp:txBody>
      <dsp:txXfrm rot="-5400000">
        <a:off x="637249" y="4093913"/>
        <a:ext cx="10211291" cy="5339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E8DBF5-6C0E-4D1B-AEB8-8F7B00168A37}">
      <dsp:nvSpPr>
        <dsp:cNvPr id="0" name=""/>
        <dsp:cNvSpPr/>
      </dsp:nvSpPr>
      <dsp:spPr>
        <a:xfrm rot="5400000">
          <a:off x="7090751" y="-3134856"/>
          <a:ext cx="611797" cy="6961553"/>
        </a:xfrm>
        <a:prstGeom prst="round2SameRect">
          <a:avLst/>
        </a:prstGeom>
        <a:solidFill>
          <a:schemeClr val="accent5">
            <a:tint val="40000"/>
            <a:alpha val="90000"/>
            <a:hueOff val="0"/>
            <a:satOff val="0"/>
            <a:lumOff val="0"/>
            <a:alphaOff val="0"/>
          </a:schemeClr>
        </a:solidFill>
        <a:ln w="15875"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ru-RU" sz="1200" kern="1200" dirty="0">
              <a:latin typeface="Liberation Serif" panose="02020603050405020304" pitchFamily="18" charset="0"/>
              <a:ea typeface="Liberation Serif" panose="02020603050405020304" pitchFamily="18" charset="0"/>
              <a:cs typeface="Liberation Serif" panose="02020603050405020304" pitchFamily="18" charset="0"/>
            </a:rPr>
            <a:t>Работа по составлению проекта бюджета района начинается за 6 месяцев до начала очередного финансового года. Администрация района утверждает перечень мероприятий по разработке проекта бюджета, определяет ответственных исполнителей и сроки исполнения. Непосредственное составление проекта бюджета осуществляет финансовое управление.</a:t>
          </a:r>
          <a:endParaRPr lang="ru-RU" sz="1200" kern="1200" dirty="0"/>
        </a:p>
      </dsp:txBody>
      <dsp:txXfrm rot="-5400000">
        <a:off x="3915874" y="69886"/>
        <a:ext cx="6931688" cy="552067"/>
      </dsp:txXfrm>
    </dsp:sp>
    <dsp:sp modelId="{04B4C4CF-B1F5-45B5-8909-A554A5924EC5}">
      <dsp:nvSpPr>
        <dsp:cNvPr id="0" name=""/>
        <dsp:cNvSpPr/>
      </dsp:nvSpPr>
      <dsp:spPr>
        <a:xfrm>
          <a:off x="0" y="752"/>
          <a:ext cx="3915873" cy="690335"/>
        </a:xfrm>
        <a:prstGeom prst="round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ru-RU" sz="2200" kern="1200" dirty="0">
              <a:latin typeface="Liberation Serif" panose="02020603050405020304" pitchFamily="18" charset="0"/>
              <a:ea typeface="Liberation Serif" panose="02020603050405020304" pitchFamily="18" charset="0"/>
              <a:cs typeface="Liberation Serif" panose="02020603050405020304" pitchFamily="18" charset="0"/>
            </a:rPr>
            <a:t>Составление проекта бюджета</a:t>
          </a:r>
          <a:endParaRPr lang="ru-RU" sz="2200" kern="1200" dirty="0"/>
        </a:p>
      </dsp:txBody>
      <dsp:txXfrm>
        <a:off x="33699" y="34451"/>
        <a:ext cx="3848475" cy="622937"/>
      </dsp:txXfrm>
    </dsp:sp>
    <dsp:sp modelId="{183F96C5-20E3-463D-A368-737F6521EEED}">
      <dsp:nvSpPr>
        <dsp:cNvPr id="0" name=""/>
        <dsp:cNvSpPr/>
      </dsp:nvSpPr>
      <dsp:spPr>
        <a:xfrm rot="5400000">
          <a:off x="6599548" y="-1850705"/>
          <a:ext cx="1579757" cy="6954754"/>
        </a:xfrm>
        <a:prstGeom prst="round2SameRect">
          <a:avLst/>
        </a:prstGeom>
        <a:solidFill>
          <a:schemeClr val="accent5">
            <a:tint val="40000"/>
            <a:alpha val="90000"/>
            <a:hueOff val="501067"/>
            <a:satOff val="13526"/>
            <a:lumOff val="1463"/>
            <a:alphaOff val="0"/>
          </a:schemeClr>
        </a:solidFill>
        <a:ln w="15875" cap="rnd" cmpd="sng" algn="ctr">
          <a:solidFill>
            <a:schemeClr val="accent5">
              <a:tint val="40000"/>
              <a:alpha val="90000"/>
              <a:hueOff val="501067"/>
              <a:satOff val="13526"/>
              <a:lumOff val="146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ru-RU" sz="1200" kern="1200" dirty="0">
              <a:latin typeface="Liberation Serif" panose="02020603050405020304" pitchFamily="18" charset="0"/>
              <a:ea typeface="Liberation Serif" panose="02020603050405020304" pitchFamily="18" charset="0"/>
              <a:cs typeface="Liberation Serif" panose="02020603050405020304" pitchFamily="18" charset="0"/>
            </a:rPr>
            <a:t>Сформированный проект бюджета района Глава вносит на рассмотрение в Думу муниципального  района не позднее 15 ноября текущего года.</a:t>
          </a:r>
          <a:endParaRPr lang="ru-RU" sz="1200" kern="1200" dirty="0"/>
        </a:p>
        <a:p>
          <a:pPr marL="114300" lvl="1" indent="-114300" algn="l" defTabSz="533400">
            <a:lnSpc>
              <a:spcPct val="90000"/>
            </a:lnSpc>
            <a:spcBef>
              <a:spcPct val="0"/>
            </a:spcBef>
            <a:spcAft>
              <a:spcPct val="15000"/>
            </a:spcAft>
            <a:buChar char="•"/>
          </a:pPr>
          <a:r>
            <a:rPr lang="ru-RU" sz="1200" kern="1200" dirty="0">
              <a:latin typeface="Liberation Serif" panose="02020603050405020304" pitchFamily="18" charset="0"/>
              <a:ea typeface="Liberation Serif" panose="02020603050405020304" pitchFamily="18" charset="0"/>
              <a:cs typeface="Liberation Serif" panose="02020603050405020304" pitchFamily="18" charset="0"/>
            </a:rPr>
            <a:t>Принятый к рассмотрению  Думой муниципального района  проект бюджета направляется в комиссию по бюджету, финансам и налоговой политике и в Контрольный орган.</a:t>
          </a:r>
          <a:endParaRPr lang="ru-RU" sz="1200" kern="1200" dirty="0"/>
        </a:p>
        <a:p>
          <a:pPr marL="114300" lvl="1" indent="-114300" algn="l" defTabSz="533400">
            <a:lnSpc>
              <a:spcPct val="90000"/>
            </a:lnSpc>
            <a:spcBef>
              <a:spcPct val="0"/>
            </a:spcBef>
            <a:spcAft>
              <a:spcPct val="15000"/>
            </a:spcAft>
            <a:buChar char="•"/>
          </a:pPr>
          <a:r>
            <a:rPr lang="ru-RU" sz="1200" kern="1200" dirty="0">
              <a:latin typeface="Liberation Serif" panose="02020603050405020304" pitchFamily="18" charset="0"/>
              <a:ea typeface="Liberation Serif" panose="02020603050405020304" pitchFamily="18" charset="0"/>
              <a:cs typeface="Liberation Serif" panose="02020603050405020304" pitchFamily="18" charset="0"/>
            </a:rPr>
            <a:t>Проект решения о местном бюджете выносится администрацией Слободо-Туринского муниципального района на публичные слушания в соответствии с Положением  «О порядке организации и проведения публичных слушаний в Слободо-Туринском районе.</a:t>
          </a:r>
          <a:endParaRPr lang="ru-RU" sz="1200" kern="1200" dirty="0"/>
        </a:p>
        <a:p>
          <a:pPr marL="114300" lvl="1" indent="-114300" algn="l" defTabSz="533400">
            <a:lnSpc>
              <a:spcPct val="90000"/>
            </a:lnSpc>
            <a:spcBef>
              <a:spcPct val="0"/>
            </a:spcBef>
            <a:spcAft>
              <a:spcPct val="15000"/>
            </a:spcAft>
            <a:buChar char="•"/>
          </a:pPr>
          <a:r>
            <a:rPr lang="ru-RU" sz="1200" kern="1200" dirty="0">
              <a:latin typeface="Liberation Serif" panose="02020603050405020304" pitchFamily="18" charset="0"/>
              <a:ea typeface="Liberation Serif" panose="02020603050405020304" pitchFamily="18" charset="0"/>
              <a:cs typeface="Liberation Serif" panose="02020603050405020304" pitchFamily="18" charset="0"/>
            </a:rPr>
            <a:t>Проект решения о местном бюджете на очередной финансовый год подлежит официальному опубликованию в установленном порядке.</a:t>
          </a:r>
          <a:endParaRPr lang="ru-RU" sz="1200" kern="1200" dirty="0"/>
        </a:p>
      </dsp:txBody>
      <dsp:txXfrm rot="-5400000">
        <a:off x="3912050" y="913910"/>
        <a:ext cx="6877637" cy="1425523"/>
      </dsp:txXfrm>
    </dsp:sp>
    <dsp:sp modelId="{8BC3E68F-E4DC-4BD8-AF70-61B6A2D953F7}">
      <dsp:nvSpPr>
        <dsp:cNvPr id="0" name=""/>
        <dsp:cNvSpPr/>
      </dsp:nvSpPr>
      <dsp:spPr>
        <a:xfrm>
          <a:off x="0" y="725604"/>
          <a:ext cx="3912049" cy="1802133"/>
        </a:xfrm>
        <a:prstGeom prst="roundRect">
          <a:avLst/>
        </a:prstGeom>
        <a:solidFill>
          <a:schemeClr val="accent5">
            <a:hueOff val="679280"/>
            <a:satOff val="7285"/>
            <a:lumOff val="441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ru-RU" sz="2200" kern="1200" dirty="0">
              <a:latin typeface="Liberation Serif" panose="02020603050405020304" pitchFamily="18" charset="0"/>
              <a:ea typeface="Liberation Serif" panose="02020603050405020304" pitchFamily="18" charset="0"/>
              <a:cs typeface="Liberation Serif" panose="02020603050405020304" pitchFamily="18" charset="0"/>
            </a:rPr>
            <a:t>Рассмотрение проекта бюджета</a:t>
          </a:r>
          <a:endParaRPr lang="ru-RU" sz="2200" kern="1200" dirty="0"/>
        </a:p>
      </dsp:txBody>
      <dsp:txXfrm>
        <a:off x="87973" y="813577"/>
        <a:ext cx="3736103" cy="1626187"/>
      </dsp:txXfrm>
    </dsp:sp>
    <dsp:sp modelId="{47C4B9AD-1995-41D3-B895-96656922A46A}">
      <dsp:nvSpPr>
        <dsp:cNvPr id="0" name=""/>
        <dsp:cNvSpPr/>
      </dsp:nvSpPr>
      <dsp:spPr>
        <a:xfrm rot="5400000">
          <a:off x="6874699" y="-270459"/>
          <a:ext cx="1029455" cy="6954754"/>
        </a:xfrm>
        <a:prstGeom prst="round2SameRect">
          <a:avLst/>
        </a:prstGeom>
        <a:solidFill>
          <a:schemeClr val="accent5">
            <a:tint val="40000"/>
            <a:alpha val="90000"/>
            <a:hueOff val="1002133"/>
            <a:satOff val="27053"/>
            <a:lumOff val="2927"/>
            <a:alphaOff val="0"/>
          </a:schemeClr>
        </a:solidFill>
        <a:ln w="15875" cap="rnd" cmpd="sng" algn="ctr">
          <a:solidFill>
            <a:schemeClr val="accent5">
              <a:tint val="40000"/>
              <a:alpha val="90000"/>
              <a:hueOff val="1002133"/>
              <a:satOff val="27053"/>
              <a:lumOff val="292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ru-RU" sz="1200" kern="1200" dirty="0">
              <a:latin typeface="Liberation Serif" panose="02020603050405020304" pitchFamily="18" charset="0"/>
              <a:ea typeface="Liberation Serif" panose="02020603050405020304" pitchFamily="18" charset="0"/>
              <a:cs typeface="Liberation Serif" panose="02020603050405020304" pitchFamily="18" charset="0"/>
            </a:rPr>
            <a:t>Бюджет  Слободо-Туринского муниципального района утверждается районной Думой в форме Решения.</a:t>
          </a:r>
          <a:endParaRPr lang="ru-RU" sz="1200" kern="1200" dirty="0"/>
        </a:p>
        <a:p>
          <a:pPr marL="114300" lvl="1" indent="-114300" algn="l" defTabSz="533400">
            <a:lnSpc>
              <a:spcPct val="90000"/>
            </a:lnSpc>
            <a:spcBef>
              <a:spcPct val="0"/>
            </a:spcBef>
            <a:spcAft>
              <a:spcPct val="15000"/>
            </a:spcAft>
            <a:buChar char="•"/>
          </a:pPr>
          <a:r>
            <a:rPr lang="ru-RU" sz="1200" kern="1200" dirty="0">
              <a:latin typeface="Liberation Serif" panose="02020603050405020304" pitchFamily="18" charset="0"/>
              <a:ea typeface="Liberation Serif" panose="02020603050405020304" pitchFamily="18" charset="0"/>
              <a:cs typeface="Liberation Serif" panose="02020603050405020304" pitchFamily="18" charset="0"/>
            </a:rPr>
            <a:t>Принятое районной Думой Решение о бюджете подлежит обнародованию путем опубликования в общественно-политической газете Слободо-Туринского муниципального района «Коммунар» и разместить на официальной сайте Думы Слободо-Туринского муниципального района в информационно-телекоммуникационной сети «Интернет» </a:t>
          </a:r>
          <a:r>
            <a:rPr lang="en-US" sz="1200" kern="1200" dirty="0">
              <a:latin typeface="Liberation Serif" panose="02020603050405020304" pitchFamily="18" charset="0"/>
              <a:ea typeface="Liberation Serif" panose="02020603050405020304" pitchFamily="18" charset="0"/>
              <a:cs typeface="Liberation Serif" panose="02020603050405020304" pitchFamily="18" charset="0"/>
            </a:rPr>
            <a:t>http://sld-duma.ru</a:t>
          </a:r>
          <a:endParaRPr lang="ru-RU" sz="1200" kern="1200" dirty="0"/>
        </a:p>
      </dsp:txBody>
      <dsp:txXfrm rot="-5400000">
        <a:off x="3912050" y="2742444"/>
        <a:ext cx="6904500" cy="928947"/>
      </dsp:txXfrm>
    </dsp:sp>
    <dsp:sp modelId="{5AF59769-50DF-4FD8-8D19-7EABA87CF8F4}">
      <dsp:nvSpPr>
        <dsp:cNvPr id="0" name=""/>
        <dsp:cNvSpPr/>
      </dsp:nvSpPr>
      <dsp:spPr>
        <a:xfrm>
          <a:off x="0" y="2562255"/>
          <a:ext cx="3912049" cy="1289325"/>
        </a:xfrm>
        <a:prstGeom prst="roundRect">
          <a:avLst/>
        </a:prstGeom>
        <a:solidFill>
          <a:schemeClr val="accent5">
            <a:hueOff val="1358559"/>
            <a:satOff val="14570"/>
            <a:lumOff val="882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ru-RU" sz="2200" kern="1200" dirty="0">
              <a:latin typeface="Liberation Serif" panose="02020603050405020304" pitchFamily="18" charset="0"/>
              <a:ea typeface="Liberation Serif" panose="02020603050405020304" pitchFamily="18" charset="0"/>
              <a:cs typeface="Liberation Serif" panose="02020603050405020304" pitchFamily="18" charset="0"/>
            </a:rPr>
            <a:t>Утверждение бюджета</a:t>
          </a:r>
          <a:endParaRPr lang="ru-RU" sz="2200" kern="1200" dirty="0"/>
        </a:p>
      </dsp:txBody>
      <dsp:txXfrm>
        <a:off x="62940" y="2625195"/>
        <a:ext cx="3786169" cy="11634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09CC91-3A5C-4198-8759-AD22A890F758}">
      <dsp:nvSpPr>
        <dsp:cNvPr id="0" name=""/>
        <dsp:cNvSpPr/>
      </dsp:nvSpPr>
      <dsp:spPr bwMode="white">
        <a:xfrm>
          <a:off x="2622" y="0"/>
          <a:ext cx="2573297" cy="478301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1</a:t>
          </a:r>
          <a:endParaRPr lang="ru-RU" sz="6500" kern="1200" dirty="0"/>
        </a:p>
      </dsp:txBody>
      <dsp:txXfrm>
        <a:off x="2622" y="0"/>
        <a:ext cx="2573297" cy="1434905"/>
      </dsp:txXfrm>
    </dsp:sp>
    <dsp:sp modelId="{BB0F1621-7F20-4326-B0FF-2C579FBC477D}">
      <dsp:nvSpPr>
        <dsp:cNvPr id="0" name=""/>
        <dsp:cNvSpPr/>
      </dsp:nvSpPr>
      <dsp:spPr bwMode="white">
        <a:xfrm>
          <a:off x="259952" y="1434905"/>
          <a:ext cx="2058637" cy="3108961"/>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ru-RU" sz="2000" kern="1200" dirty="0">
              <a:latin typeface="Liberation Serif" panose="02020603050405020304" pitchFamily="18" charset="0"/>
              <a:ea typeface="Liberation Serif" panose="02020603050405020304" pitchFamily="18" charset="0"/>
              <a:cs typeface="Liberation Serif" panose="02020603050405020304" pitchFamily="18" charset="0"/>
            </a:rPr>
            <a:t>Прогнозе социально – экономического развития</a:t>
          </a:r>
          <a:endParaRPr lang="ru-RU" sz="2000" kern="1200" dirty="0"/>
        </a:p>
      </dsp:txBody>
      <dsp:txXfrm>
        <a:off x="320247" y="1495200"/>
        <a:ext cx="1938047" cy="2988371"/>
      </dsp:txXfrm>
    </dsp:sp>
    <dsp:sp modelId="{2D2C25DF-BBB0-431B-998E-2F53CA5998A2}">
      <dsp:nvSpPr>
        <dsp:cNvPr id="0" name=""/>
        <dsp:cNvSpPr/>
      </dsp:nvSpPr>
      <dsp:spPr bwMode="white">
        <a:xfrm>
          <a:off x="2768917" y="0"/>
          <a:ext cx="2573297" cy="478301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2</a:t>
          </a:r>
          <a:endParaRPr lang="ru-RU" sz="6500" kern="1200" dirty="0"/>
        </a:p>
      </dsp:txBody>
      <dsp:txXfrm>
        <a:off x="2768917" y="0"/>
        <a:ext cx="2573297" cy="1434905"/>
      </dsp:txXfrm>
    </dsp:sp>
    <dsp:sp modelId="{65448ADE-927A-4031-9D84-D178F59863B3}">
      <dsp:nvSpPr>
        <dsp:cNvPr id="0" name=""/>
        <dsp:cNvSpPr/>
      </dsp:nvSpPr>
      <dsp:spPr bwMode="white">
        <a:xfrm>
          <a:off x="3026246" y="1434905"/>
          <a:ext cx="2058637" cy="3108961"/>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ru-RU" sz="2000" kern="1200" dirty="0">
              <a:latin typeface="Liberation Serif" panose="02020603050405020304" pitchFamily="18" charset="0"/>
              <a:ea typeface="Liberation Serif" panose="02020603050405020304" pitchFamily="18" charset="0"/>
              <a:cs typeface="Liberation Serif" panose="02020603050405020304" pitchFamily="18" charset="0"/>
            </a:rPr>
            <a:t>Бюджетном прогнозе на долгосрочный период</a:t>
          </a:r>
          <a:endParaRPr lang="ru-RU" sz="2000" kern="1200" dirty="0"/>
        </a:p>
      </dsp:txBody>
      <dsp:txXfrm>
        <a:off x="3086541" y="1495200"/>
        <a:ext cx="1938047" cy="2988371"/>
      </dsp:txXfrm>
    </dsp:sp>
    <dsp:sp modelId="{24E5EC49-3F8D-415F-8264-7B73A11139F2}">
      <dsp:nvSpPr>
        <dsp:cNvPr id="0" name=""/>
        <dsp:cNvSpPr/>
      </dsp:nvSpPr>
      <dsp:spPr bwMode="white">
        <a:xfrm>
          <a:off x="5535211" y="0"/>
          <a:ext cx="2573297" cy="478301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3</a:t>
          </a:r>
          <a:endParaRPr lang="ru-RU" sz="6500" kern="1200" dirty="0"/>
        </a:p>
      </dsp:txBody>
      <dsp:txXfrm>
        <a:off x="5535211" y="0"/>
        <a:ext cx="2573297" cy="1434905"/>
      </dsp:txXfrm>
    </dsp:sp>
    <dsp:sp modelId="{314B8ECA-CA3A-4FA8-8172-26FF56368812}">
      <dsp:nvSpPr>
        <dsp:cNvPr id="0" name=""/>
        <dsp:cNvSpPr/>
      </dsp:nvSpPr>
      <dsp:spPr bwMode="white">
        <a:xfrm>
          <a:off x="5792541" y="1434905"/>
          <a:ext cx="2058637" cy="3108961"/>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ru-RU" sz="2000" kern="1200" dirty="0">
              <a:latin typeface="Liberation Serif" panose="02020603050405020304" pitchFamily="18" charset="0"/>
              <a:ea typeface="Liberation Serif" panose="02020603050405020304" pitchFamily="18" charset="0"/>
              <a:cs typeface="Liberation Serif" panose="02020603050405020304" pitchFamily="18" charset="0"/>
            </a:rPr>
            <a:t>Основных направлениях бюджетной политики и основных направлениях  налоговой политики</a:t>
          </a:r>
          <a:endParaRPr lang="ru-RU" sz="2000" kern="1200" dirty="0"/>
        </a:p>
      </dsp:txBody>
      <dsp:txXfrm>
        <a:off x="5852836" y="1495200"/>
        <a:ext cx="1938047" cy="2988371"/>
      </dsp:txXfrm>
    </dsp:sp>
    <dsp:sp modelId="{557D86FF-015B-4D25-A49A-8A637806CB77}">
      <dsp:nvSpPr>
        <dsp:cNvPr id="0" name=""/>
        <dsp:cNvSpPr/>
      </dsp:nvSpPr>
      <dsp:spPr bwMode="white">
        <a:xfrm>
          <a:off x="8301506" y="0"/>
          <a:ext cx="2573297" cy="478301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4</a:t>
          </a:r>
          <a:endParaRPr lang="ru-RU" sz="6500" kern="1200" dirty="0"/>
        </a:p>
      </dsp:txBody>
      <dsp:txXfrm>
        <a:off x="8301506" y="0"/>
        <a:ext cx="2573297" cy="1434905"/>
      </dsp:txXfrm>
    </dsp:sp>
    <dsp:sp modelId="{82AD6E5F-C0AB-414A-96D6-AFB803F67448}">
      <dsp:nvSpPr>
        <dsp:cNvPr id="0" name=""/>
        <dsp:cNvSpPr/>
      </dsp:nvSpPr>
      <dsp:spPr bwMode="white">
        <a:xfrm>
          <a:off x="8558835" y="1434905"/>
          <a:ext cx="2058637" cy="3108961"/>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ru-RU" sz="2000" kern="1200">
              <a:latin typeface="Liberation Serif" panose="02020603050405020304" pitchFamily="18" charset="0"/>
              <a:ea typeface="Liberation Serif" panose="02020603050405020304" pitchFamily="18" charset="0"/>
              <a:cs typeface="Liberation Serif" panose="02020603050405020304" pitchFamily="18" charset="0"/>
            </a:rPr>
            <a:t>Муниципальных программах</a:t>
          </a:r>
          <a:endParaRPr lang="ru-RU" sz="2000" kern="1200" dirty="0"/>
        </a:p>
      </dsp:txBody>
      <dsp:txXfrm>
        <a:off x="8619130" y="1495200"/>
        <a:ext cx="1938047" cy="29883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43C902-E8AB-4AF4-BA65-086F4F3368E4}">
      <dsp:nvSpPr>
        <dsp:cNvPr id="0" name=""/>
        <dsp:cNvSpPr/>
      </dsp:nvSpPr>
      <dsp:spPr bwMode="white">
        <a:xfrm>
          <a:off x="3399" y="95714"/>
          <a:ext cx="3314215" cy="693138"/>
        </a:xfrm>
        <a:prstGeom prst="rect">
          <a:avLst/>
        </a:prstGeom>
        <a:gradFill rotWithShape="0">
          <a:gsLst>
            <a:gs pos="0">
              <a:schemeClr val="accent1">
                <a:hueOff val="0"/>
                <a:satOff val="0"/>
                <a:lumOff val="0"/>
                <a:alphaOff val="0"/>
                <a:tint val="98000"/>
                <a:hueMod val="94000"/>
                <a:satMod val="130000"/>
                <a:lumMod val="128000"/>
              </a:schemeClr>
            </a:gs>
            <a:gs pos="100000">
              <a:schemeClr val="accent1">
                <a:hueOff val="0"/>
                <a:satOff val="0"/>
                <a:lumOff val="0"/>
                <a:alphaOff val="0"/>
                <a:shade val="94000"/>
                <a:lumMod val="88000"/>
              </a:schemeClr>
            </a:gs>
          </a:gsLst>
          <a:lin ang="5400000" scaled="0"/>
        </a:gradFill>
        <a:ln w="9525" cap="rnd" cmpd="sng" algn="ctr">
          <a:solidFill>
            <a:schemeClr val="accent1">
              <a:hueOff val="0"/>
              <a:satOff val="0"/>
              <a:lumOff val="0"/>
              <a:alphaOff val="0"/>
            </a:schemeClr>
          </a:solidFill>
          <a:prstDash val="solid"/>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ru-RU" sz="2000" kern="1200" dirty="0">
              <a:latin typeface="Liberation Serif" panose="02020603050405020304" pitchFamily="18" charset="0"/>
              <a:ea typeface="Liberation Serif" panose="02020603050405020304" pitchFamily="18" charset="0"/>
              <a:cs typeface="Liberation Serif" panose="02020603050405020304" pitchFamily="18" charset="0"/>
            </a:rPr>
            <a:t>Налоговые поступления</a:t>
          </a:r>
        </a:p>
      </dsp:txBody>
      <dsp:txXfrm>
        <a:off x="3399" y="95714"/>
        <a:ext cx="3314215" cy="693138"/>
      </dsp:txXfrm>
    </dsp:sp>
    <dsp:sp modelId="{11D178A9-F2FB-479A-8213-E60ABF4CFA3F}">
      <dsp:nvSpPr>
        <dsp:cNvPr id="0" name=""/>
        <dsp:cNvSpPr/>
      </dsp:nvSpPr>
      <dsp:spPr bwMode="white">
        <a:xfrm>
          <a:off x="3399" y="788852"/>
          <a:ext cx="3314215" cy="4062599"/>
        </a:xfrm>
        <a:prstGeom prst="rect">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a:innerShdw blurRad="25400" dist="12700" dir="13500000">
            <a:srgbClr val="000000">
              <a:alpha val="45000"/>
            </a:srgbClr>
          </a:inn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100000"/>
            </a:lnSpc>
            <a:spcBef>
              <a:spcPct val="0"/>
            </a:spcBef>
            <a:spcAft>
              <a:spcPct val="15000"/>
            </a:spcAft>
            <a:buChar char="•"/>
          </a:pPr>
          <a:r>
            <a:rPr lang="ru-RU" sz="2000" kern="1200" dirty="0">
              <a:latin typeface="Liberation Serif" panose="02020603050405020304" pitchFamily="18" charset="0"/>
              <a:ea typeface="Liberation Serif" panose="02020603050405020304" pitchFamily="18" charset="0"/>
              <a:cs typeface="Liberation Serif" panose="02020603050405020304" pitchFamily="18" charset="0"/>
            </a:rPr>
            <a:t>налог на доходы физических лиц</a:t>
          </a:r>
        </a:p>
        <a:p>
          <a:pPr marL="228600" lvl="1" indent="-228600" algn="l" defTabSz="889000">
            <a:lnSpc>
              <a:spcPct val="100000"/>
            </a:lnSpc>
            <a:spcBef>
              <a:spcPct val="0"/>
            </a:spcBef>
            <a:spcAft>
              <a:spcPct val="15000"/>
            </a:spcAft>
            <a:buChar char="•"/>
          </a:pPr>
          <a:r>
            <a:rPr lang="ru-RU" sz="2000" kern="1200" dirty="0">
              <a:latin typeface="Liberation Serif" panose="02020603050405020304" pitchFamily="18" charset="0"/>
              <a:ea typeface="Liberation Serif" panose="02020603050405020304" pitchFamily="18" charset="0"/>
              <a:cs typeface="Liberation Serif" panose="02020603050405020304" pitchFamily="18" charset="0"/>
            </a:rPr>
            <a:t>акцизы</a:t>
          </a:r>
        </a:p>
        <a:p>
          <a:pPr marL="228600" lvl="1" indent="-228600" algn="l" defTabSz="889000">
            <a:lnSpc>
              <a:spcPct val="100000"/>
            </a:lnSpc>
            <a:spcBef>
              <a:spcPct val="0"/>
            </a:spcBef>
            <a:spcAft>
              <a:spcPct val="15000"/>
            </a:spcAft>
            <a:buChar char="•"/>
          </a:pPr>
          <a:r>
            <a:rPr lang="ru-RU" sz="2000" kern="1200" dirty="0">
              <a:latin typeface="Liberation Serif" panose="02020603050405020304" pitchFamily="18" charset="0"/>
              <a:ea typeface="Liberation Serif" panose="02020603050405020304" pitchFamily="18" charset="0"/>
              <a:cs typeface="Liberation Serif" panose="02020603050405020304" pitchFamily="18" charset="0"/>
            </a:rPr>
            <a:t>налог, взимаемый в связи с применением упрощенной системы налогообложения </a:t>
          </a:r>
        </a:p>
        <a:p>
          <a:pPr marL="228600" lvl="1" indent="-228600" algn="l" defTabSz="889000">
            <a:lnSpc>
              <a:spcPct val="100000"/>
            </a:lnSpc>
            <a:spcBef>
              <a:spcPct val="0"/>
            </a:spcBef>
            <a:spcAft>
              <a:spcPct val="15000"/>
            </a:spcAft>
            <a:buChar char="•"/>
          </a:pPr>
          <a:r>
            <a:rPr lang="ru-RU" sz="2000" kern="1200" dirty="0">
              <a:latin typeface="Liberation Serif" panose="02020603050405020304" pitchFamily="18" charset="0"/>
              <a:ea typeface="Liberation Serif" panose="02020603050405020304" pitchFamily="18" charset="0"/>
              <a:cs typeface="Liberation Serif" panose="02020603050405020304" pitchFamily="18" charset="0"/>
            </a:rPr>
            <a:t>единый сельскохозяйственный налог</a:t>
          </a:r>
        </a:p>
        <a:p>
          <a:pPr marL="228600" lvl="1" indent="-228600" algn="l" defTabSz="889000">
            <a:lnSpc>
              <a:spcPct val="100000"/>
            </a:lnSpc>
            <a:spcBef>
              <a:spcPct val="0"/>
            </a:spcBef>
            <a:spcAft>
              <a:spcPct val="15000"/>
            </a:spcAft>
            <a:buChar char="•"/>
          </a:pPr>
          <a:r>
            <a:rPr lang="ru-RU" sz="2000" kern="1200" dirty="0">
              <a:latin typeface="Liberation Serif" panose="02020603050405020304" pitchFamily="18" charset="0"/>
              <a:ea typeface="Liberation Serif" panose="02020603050405020304" pitchFamily="18" charset="0"/>
              <a:cs typeface="Liberation Serif" panose="02020603050405020304" pitchFamily="18" charset="0"/>
            </a:rPr>
            <a:t>патентная система</a:t>
          </a:r>
        </a:p>
        <a:p>
          <a:pPr marL="228600" lvl="1" indent="-228600" algn="l" defTabSz="889000">
            <a:lnSpc>
              <a:spcPct val="100000"/>
            </a:lnSpc>
            <a:spcBef>
              <a:spcPct val="0"/>
            </a:spcBef>
            <a:spcAft>
              <a:spcPct val="15000"/>
            </a:spcAft>
            <a:buChar char="•"/>
          </a:pPr>
          <a:r>
            <a:rPr lang="ru-RU" sz="2000" kern="1200" dirty="0">
              <a:latin typeface="Liberation Serif" panose="02020603050405020304" pitchFamily="18" charset="0"/>
              <a:ea typeface="Liberation Serif" panose="02020603050405020304" pitchFamily="18" charset="0"/>
              <a:cs typeface="Liberation Serif" panose="02020603050405020304" pitchFamily="18" charset="0"/>
            </a:rPr>
            <a:t>госпошлина</a:t>
          </a:r>
        </a:p>
      </dsp:txBody>
      <dsp:txXfrm>
        <a:off x="3399" y="788852"/>
        <a:ext cx="3314215" cy="4062599"/>
      </dsp:txXfrm>
    </dsp:sp>
    <dsp:sp modelId="{9E156591-8B84-4A0E-B34A-E8B69A8502A9}">
      <dsp:nvSpPr>
        <dsp:cNvPr id="0" name=""/>
        <dsp:cNvSpPr/>
      </dsp:nvSpPr>
      <dsp:spPr bwMode="white">
        <a:xfrm>
          <a:off x="3781605" y="95714"/>
          <a:ext cx="3314215" cy="693138"/>
        </a:xfrm>
        <a:prstGeom prst="rect">
          <a:avLst/>
        </a:prstGeom>
        <a:gradFill rotWithShape="0">
          <a:gsLst>
            <a:gs pos="0">
              <a:schemeClr val="accent1">
                <a:hueOff val="0"/>
                <a:satOff val="0"/>
                <a:lumOff val="0"/>
                <a:alphaOff val="0"/>
                <a:tint val="98000"/>
                <a:hueMod val="94000"/>
                <a:satMod val="130000"/>
                <a:lumMod val="128000"/>
              </a:schemeClr>
            </a:gs>
            <a:gs pos="100000">
              <a:schemeClr val="accent1">
                <a:hueOff val="0"/>
                <a:satOff val="0"/>
                <a:lumOff val="0"/>
                <a:alphaOff val="0"/>
                <a:shade val="94000"/>
                <a:lumMod val="88000"/>
              </a:schemeClr>
            </a:gs>
          </a:gsLst>
          <a:lin ang="5400000" scaled="0"/>
        </a:gradFill>
        <a:ln w="9525" cap="rnd" cmpd="sng" algn="ctr">
          <a:solidFill>
            <a:schemeClr val="accent1">
              <a:hueOff val="0"/>
              <a:satOff val="0"/>
              <a:lumOff val="0"/>
              <a:alphaOff val="0"/>
            </a:schemeClr>
          </a:solidFill>
          <a:prstDash val="solid"/>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ru-RU" sz="2000" kern="1200" dirty="0">
              <a:latin typeface="Liberation Serif" panose="02020603050405020304" pitchFamily="18" charset="0"/>
              <a:ea typeface="Liberation Serif" panose="02020603050405020304" pitchFamily="18" charset="0"/>
              <a:cs typeface="Liberation Serif" panose="02020603050405020304" pitchFamily="18" charset="0"/>
            </a:rPr>
            <a:t>Неналоговые доходы</a:t>
          </a:r>
        </a:p>
      </dsp:txBody>
      <dsp:txXfrm>
        <a:off x="3781605" y="95714"/>
        <a:ext cx="3314215" cy="693138"/>
      </dsp:txXfrm>
    </dsp:sp>
    <dsp:sp modelId="{93A4B8CC-8F57-4A1C-AF9F-30DADC6A837E}">
      <dsp:nvSpPr>
        <dsp:cNvPr id="0" name=""/>
        <dsp:cNvSpPr/>
      </dsp:nvSpPr>
      <dsp:spPr bwMode="white">
        <a:xfrm>
          <a:off x="3781605" y="788852"/>
          <a:ext cx="3314215" cy="4062599"/>
        </a:xfrm>
        <a:prstGeom prst="rect">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a:innerShdw blurRad="25400" dist="12700" dir="13500000">
            <a:srgbClr val="000000">
              <a:alpha val="45000"/>
            </a:srgbClr>
          </a:inn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ru-RU" sz="2000" kern="1200" dirty="0">
              <a:latin typeface="Liberation Serif" panose="02020603050405020304" pitchFamily="18" charset="0"/>
              <a:ea typeface="Liberation Serif" panose="02020603050405020304" pitchFamily="18" charset="0"/>
              <a:cs typeface="Liberation Serif" panose="02020603050405020304" pitchFamily="18" charset="0"/>
            </a:rPr>
            <a:t>доходы от использования муниципального имущества</a:t>
          </a:r>
        </a:p>
        <a:p>
          <a:pPr marL="228600" lvl="1" indent="-228600" algn="l" defTabSz="889000">
            <a:lnSpc>
              <a:spcPct val="90000"/>
            </a:lnSpc>
            <a:spcBef>
              <a:spcPct val="0"/>
            </a:spcBef>
            <a:spcAft>
              <a:spcPct val="15000"/>
            </a:spcAft>
            <a:buChar char="•"/>
          </a:pPr>
          <a:r>
            <a:rPr lang="ru-RU" sz="2000" kern="1200" dirty="0">
              <a:latin typeface="Liberation Serif" panose="02020603050405020304" pitchFamily="18" charset="0"/>
              <a:ea typeface="Liberation Serif" panose="02020603050405020304" pitchFamily="18" charset="0"/>
              <a:cs typeface="Liberation Serif" panose="02020603050405020304" pitchFamily="18" charset="0"/>
            </a:rPr>
            <a:t>доходы от оказания платных услуг</a:t>
          </a:r>
        </a:p>
        <a:p>
          <a:pPr marL="228600" lvl="1" indent="-228600" algn="l" defTabSz="889000">
            <a:lnSpc>
              <a:spcPct val="90000"/>
            </a:lnSpc>
            <a:spcBef>
              <a:spcPct val="0"/>
            </a:spcBef>
            <a:spcAft>
              <a:spcPct val="15000"/>
            </a:spcAft>
            <a:buChar char="•"/>
          </a:pPr>
          <a:r>
            <a:rPr lang="ru-RU" sz="2000" kern="1200" dirty="0">
              <a:latin typeface="Liberation Serif" panose="02020603050405020304" pitchFamily="18" charset="0"/>
              <a:ea typeface="Liberation Serif" panose="02020603050405020304" pitchFamily="18" charset="0"/>
              <a:cs typeface="Liberation Serif" panose="02020603050405020304" pitchFamily="18" charset="0"/>
            </a:rPr>
            <a:t>доходы от продажи материальных и не материальных активов</a:t>
          </a:r>
        </a:p>
        <a:p>
          <a:pPr marL="228600" lvl="1" indent="-228600" algn="l" defTabSz="889000">
            <a:lnSpc>
              <a:spcPct val="90000"/>
            </a:lnSpc>
            <a:spcBef>
              <a:spcPct val="0"/>
            </a:spcBef>
            <a:spcAft>
              <a:spcPct val="15000"/>
            </a:spcAft>
            <a:buChar char="•"/>
          </a:pPr>
          <a:r>
            <a:rPr lang="ru-RU" sz="2000" kern="1200" dirty="0">
              <a:latin typeface="Liberation Serif" panose="02020603050405020304" pitchFamily="18" charset="0"/>
              <a:ea typeface="Liberation Serif" panose="02020603050405020304" pitchFamily="18" charset="0"/>
              <a:cs typeface="Liberation Serif" panose="02020603050405020304" pitchFamily="18" charset="0"/>
            </a:rPr>
            <a:t>штрафы за нарушение законодательства</a:t>
          </a:r>
        </a:p>
        <a:p>
          <a:pPr marL="228600" lvl="1" indent="-228600" algn="l" defTabSz="889000">
            <a:lnSpc>
              <a:spcPct val="90000"/>
            </a:lnSpc>
            <a:spcBef>
              <a:spcPct val="0"/>
            </a:spcBef>
            <a:spcAft>
              <a:spcPct val="15000"/>
            </a:spcAft>
            <a:buChar char="•"/>
          </a:pPr>
          <a:r>
            <a:rPr lang="ru-RU" sz="2000" kern="1200" dirty="0">
              <a:latin typeface="Liberation Serif" panose="02020603050405020304" pitchFamily="18" charset="0"/>
              <a:ea typeface="Liberation Serif" panose="02020603050405020304" pitchFamily="18" charset="0"/>
              <a:cs typeface="Liberation Serif" panose="02020603050405020304" pitchFamily="18" charset="0"/>
            </a:rPr>
            <a:t>прочие неналоговые доходы</a:t>
          </a:r>
        </a:p>
      </dsp:txBody>
      <dsp:txXfrm>
        <a:off x="3781605" y="788852"/>
        <a:ext cx="3314215" cy="4062599"/>
      </dsp:txXfrm>
    </dsp:sp>
    <dsp:sp modelId="{EE74A578-155B-4649-B014-41A140D3E95E}">
      <dsp:nvSpPr>
        <dsp:cNvPr id="0" name=""/>
        <dsp:cNvSpPr/>
      </dsp:nvSpPr>
      <dsp:spPr bwMode="white">
        <a:xfrm>
          <a:off x="7559811" y="95714"/>
          <a:ext cx="3314215" cy="693138"/>
        </a:xfrm>
        <a:prstGeom prst="rect">
          <a:avLst/>
        </a:prstGeom>
        <a:gradFill rotWithShape="0">
          <a:gsLst>
            <a:gs pos="0">
              <a:schemeClr val="accent1">
                <a:hueOff val="0"/>
                <a:satOff val="0"/>
                <a:lumOff val="0"/>
                <a:alphaOff val="0"/>
                <a:tint val="98000"/>
                <a:hueMod val="94000"/>
                <a:satMod val="130000"/>
                <a:lumMod val="128000"/>
              </a:schemeClr>
            </a:gs>
            <a:gs pos="100000">
              <a:schemeClr val="accent1">
                <a:hueOff val="0"/>
                <a:satOff val="0"/>
                <a:lumOff val="0"/>
                <a:alphaOff val="0"/>
                <a:shade val="94000"/>
                <a:lumMod val="88000"/>
              </a:schemeClr>
            </a:gs>
          </a:gsLst>
          <a:lin ang="5400000" scaled="0"/>
        </a:gradFill>
        <a:ln w="9525" cap="rnd" cmpd="sng" algn="ctr">
          <a:solidFill>
            <a:schemeClr val="accent1">
              <a:hueOff val="0"/>
              <a:satOff val="0"/>
              <a:lumOff val="0"/>
              <a:alphaOff val="0"/>
            </a:schemeClr>
          </a:solidFill>
          <a:prstDash val="solid"/>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ru-RU" sz="2000" kern="1200" dirty="0">
              <a:latin typeface="Liberation Serif" panose="02020603050405020304" pitchFamily="18" charset="0"/>
              <a:ea typeface="Liberation Serif" panose="02020603050405020304" pitchFamily="18" charset="0"/>
              <a:cs typeface="Liberation Serif" panose="02020603050405020304" pitchFamily="18" charset="0"/>
            </a:rPr>
            <a:t>Безвозмездные поступления</a:t>
          </a:r>
        </a:p>
      </dsp:txBody>
      <dsp:txXfrm>
        <a:off x="7559811" y="95714"/>
        <a:ext cx="3314215" cy="693138"/>
      </dsp:txXfrm>
    </dsp:sp>
    <dsp:sp modelId="{6E1DDE93-A4D8-4E0D-8EDF-488D00698220}">
      <dsp:nvSpPr>
        <dsp:cNvPr id="0" name=""/>
        <dsp:cNvSpPr/>
      </dsp:nvSpPr>
      <dsp:spPr bwMode="white">
        <a:xfrm>
          <a:off x="7559811" y="788852"/>
          <a:ext cx="3314215" cy="4062599"/>
        </a:xfrm>
        <a:prstGeom prst="rect">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a:innerShdw blurRad="25400" dist="12700" dir="13500000">
            <a:srgbClr val="000000">
              <a:alpha val="45000"/>
            </a:srgbClr>
          </a:inn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ru-RU" sz="2000" kern="1200" dirty="0">
              <a:latin typeface="Liberation Serif" panose="02020603050405020304" pitchFamily="18" charset="0"/>
              <a:ea typeface="Liberation Serif" panose="02020603050405020304" pitchFamily="18" charset="0"/>
              <a:cs typeface="Liberation Serif" panose="02020603050405020304" pitchFamily="18" charset="0"/>
            </a:rPr>
            <a:t>Поступления от других бюджетов (межбюджетные трансферты), организаций, граждан (кроме налоговых и неналоговых доходов)</a:t>
          </a:r>
        </a:p>
      </dsp:txBody>
      <dsp:txXfrm>
        <a:off x="7559811" y="788852"/>
        <a:ext cx="3314215" cy="40625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12360E-94B5-4D26-9226-E9E6D45178EF}">
      <dsp:nvSpPr>
        <dsp:cNvPr id="0" name=""/>
        <dsp:cNvSpPr/>
      </dsp:nvSpPr>
      <dsp:spPr bwMode="white">
        <a:xfrm>
          <a:off x="1339807" y="1298"/>
          <a:ext cx="8197812" cy="499628"/>
        </a:xfrm>
        <a:prstGeom prst="roundRect">
          <a:avLst>
            <a:gd name="adj" fmla="val 10000"/>
          </a:avLst>
        </a:prstGeom>
        <a:solidFill>
          <a:schemeClr val="accent2">
            <a:lumMod val="7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ru-RU" sz="2400" kern="1200" dirty="0">
              <a:latin typeface="Liberation Serif" panose="02020603050405020304" pitchFamily="18" charset="0"/>
              <a:ea typeface="Liberation Serif" panose="02020603050405020304" pitchFamily="18" charset="0"/>
              <a:cs typeface="Liberation Serif" panose="02020603050405020304" pitchFamily="18" charset="0"/>
            </a:rPr>
            <a:t>Классификация расходов по признакам</a:t>
          </a:r>
        </a:p>
      </dsp:txBody>
      <dsp:txXfrm>
        <a:off x="1354441" y="15932"/>
        <a:ext cx="8168544" cy="470360"/>
      </dsp:txXfrm>
    </dsp:sp>
    <dsp:sp modelId="{5D0497B7-4293-45FA-8E86-87409A4E7327}">
      <dsp:nvSpPr>
        <dsp:cNvPr id="0" name=""/>
        <dsp:cNvSpPr/>
      </dsp:nvSpPr>
      <dsp:spPr bwMode="white">
        <a:xfrm>
          <a:off x="6122" y="807279"/>
          <a:ext cx="3429666" cy="3694335"/>
        </a:xfrm>
        <a:prstGeom prst="roundRect">
          <a:avLst>
            <a:gd name="adj" fmla="val 10000"/>
          </a:avLst>
        </a:prstGeom>
        <a:solidFill>
          <a:schemeClr val="accent2">
            <a:lumMod val="60000"/>
            <a:lumOff val="4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ru-RU" sz="2400" i="1" kern="1200" dirty="0">
              <a:latin typeface="Liberation Serif" panose="02020603050405020304" pitchFamily="18" charset="0"/>
              <a:ea typeface="Liberation Serif" panose="02020603050405020304" pitchFamily="18" charset="0"/>
              <a:cs typeface="Liberation Serif" panose="02020603050405020304" pitchFamily="18" charset="0"/>
            </a:rPr>
            <a:t>Функциональный</a:t>
          </a:r>
        </a:p>
        <a:p>
          <a:pPr marL="0" lvl="0" indent="0" algn="ctr" defTabSz="1066800">
            <a:lnSpc>
              <a:spcPct val="90000"/>
            </a:lnSpc>
            <a:spcBef>
              <a:spcPct val="0"/>
            </a:spcBef>
            <a:spcAft>
              <a:spcPct val="35000"/>
            </a:spcAft>
            <a:buNone/>
          </a:pPr>
          <a:r>
            <a:rPr lang="ru-RU" sz="2400" i="0" kern="1200" dirty="0">
              <a:latin typeface="Liberation Serif" panose="02020603050405020304" pitchFamily="18" charset="0"/>
              <a:ea typeface="Liberation Serif" panose="02020603050405020304" pitchFamily="18" charset="0"/>
              <a:cs typeface="Liberation Serif" panose="02020603050405020304" pitchFamily="18" charset="0"/>
            </a:rPr>
            <a:t>позволяет классифицировать направление средств бюджета на выполнение основных функций местного самоуправления</a:t>
          </a:r>
        </a:p>
      </dsp:txBody>
      <dsp:txXfrm>
        <a:off x="106573" y="907730"/>
        <a:ext cx="3228764" cy="3493433"/>
      </dsp:txXfrm>
    </dsp:sp>
    <dsp:sp modelId="{5AA28BF6-B962-4C35-BDF3-125690A5F41C}">
      <dsp:nvSpPr>
        <dsp:cNvPr id="0" name=""/>
        <dsp:cNvSpPr/>
      </dsp:nvSpPr>
      <dsp:spPr bwMode="white">
        <a:xfrm>
          <a:off x="3715066" y="808578"/>
          <a:ext cx="3429666" cy="3816142"/>
        </a:xfrm>
        <a:prstGeom prst="roundRect">
          <a:avLst>
            <a:gd name="adj" fmla="val 10000"/>
          </a:avLst>
        </a:prstGeom>
        <a:solidFill>
          <a:schemeClr val="accent2">
            <a:lumMod val="60000"/>
            <a:lumOff val="4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ru-RU" sz="2400" i="1" kern="1200" dirty="0">
              <a:latin typeface="Liberation Serif" panose="02020603050405020304" pitchFamily="18" charset="0"/>
              <a:ea typeface="Liberation Serif" panose="02020603050405020304" pitchFamily="18" charset="0"/>
              <a:cs typeface="Liberation Serif" panose="02020603050405020304" pitchFamily="18" charset="0"/>
            </a:rPr>
            <a:t>Ведомственный </a:t>
          </a:r>
        </a:p>
        <a:p>
          <a:pPr marL="0" lvl="0" indent="0" algn="ctr" defTabSz="1066800">
            <a:lnSpc>
              <a:spcPct val="90000"/>
            </a:lnSpc>
            <a:spcBef>
              <a:spcPct val="0"/>
            </a:spcBef>
            <a:spcAft>
              <a:spcPct val="35000"/>
            </a:spcAft>
            <a:buNone/>
          </a:pPr>
          <a:r>
            <a:rPr lang="ru-RU" sz="2400" i="1" kern="1200" dirty="0">
              <a:latin typeface="Liberation Serif" panose="02020603050405020304" pitchFamily="18" charset="0"/>
              <a:ea typeface="Liberation Serif" panose="02020603050405020304" pitchFamily="18" charset="0"/>
              <a:cs typeface="Liberation Serif" panose="02020603050405020304" pitchFamily="18" charset="0"/>
            </a:rPr>
            <a:t>п</a:t>
          </a:r>
          <a:r>
            <a:rPr lang="ru-RU" sz="2400" i="0" kern="1200" dirty="0">
              <a:latin typeface="Liberation Serif" panose="02020603050405020304" pitchFamily="18" charset="0"/>
              <a:ea typeface="Liberation Serif" panose="02020603050405020304" pitchFamily="18" charset="0"/>
              <a:cs typeface="Liberation Serif" panose="02020603050405020304" pitchFamily="18" charset="0"/>
            </a:rPr>
            <a:t>озволяет выделить в каждой группе расходов соответствующего главного распорядителя бюджетных средств получающего бюджетные ассигнования</a:t>
          </a:r>
        </a:p>
      </dsp:txBody>
      <dsp:txXfrm>
        <a:off x="3815517" y="909029"/>
        <a:ext cx="3228764" cy="3615240"/>
      </dsp:txXfrm>
    </dsp:sp>
    <dsp:sp modelId="{529E81EE-FE38-4428-B0C0-B416D7365016}">
      <dsp:nvSpPr>
        <dsp:cNvPr id="0" name=""/>
        <dsp:cNvSpPr/>
      </dsp:nvSpPr>
      <dsp:spPr bwMode="white">
        <a:xfrm>
          <a:off x="7441638" y="807279"/>
          <a:ext cx="3429666" cy="3646816"/>
        </a:xfrm>
        <a:prstGeom prst="roundRect">
          <a:avLst>
            <a:gd name="adj" fmla="val 10000"/>
          </a:avLst>
        </a:prstGeom>
        <a:solidFill>
          <a:schemeClr val="accent2">
            <a:lumMod val="60000"/>
            <a:lumOff val="4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r>
            <a:rPr lang="ru-RU" sz="2400" i="1" kern="1200" dirty="0">
              <a:latin typeface="Liberation Serif" panose="02020603050405020304" pitchFamily="18" charset="0"/>
              <a:ea typeface="Liberation Serif" panose="02020603050405020304" pitchFamily="18" charset="0"/>
              <a:cs typeface="Liberation Serif" panose="02020603050405020304" pitchFamily="18" charset="0"/>
            </a:rPr>
            <a:t>Экономический</a:t>
          </a:r>
        </a:p>
        <a:p>
          <a:pPr marL="0" lvl="0" indent="0" algn="ctr" defTabSz="1066800">
            <a:lnSpc>
              <a:spcPct val="90000"/>
            </a:lnSpc>
            <a:spcBef>
              <a:spcPct val="0"/>
            </a:spcBef>
            <a:spcAft>
              <a:spcPct val="35000"/>
            </a:spcAft>
            <a:buNone/>
          </a:pPr>
          <a:r>
            <a:rPr lang="ru-RU" sz="2400" i="0" kern="1200" dirty="0">
              <a:latin typeface="Liberation Serif" panose="02020603050405020304" pitchFamily="18" charset="0"/>
              <a:ea typeface="Liberation Serif" panose="02020603050405020304" pitchFamily="18" charset="0"/>
              <a:cs typeface="Liberation Serif" panose="02020603050405020304" pitchFamily="18" charset="0"/>
            </a:rPr>
            <a:t>позволяет рассмотреть расходы бюджетов в зависимости от экономического содержания операций сектора государственного управления</a:t>
          </a:r>
        </a:p>
      </dsp:txBody>
      <dsp:txXfrm>
        <a:off x="7542089" y="907730"/>
        <a:ext cx="3228764" cy="3445914"/>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3d1#1">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ru-RU"/>
              <a:t>Образец заголовка</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t>2/15/2024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Date Placeholder 2"/>
          <p:cNvSpPr>
            <a:spLocks noGrp="1"/>
          </p:cNvSpPr>
          <p:nvPr>
            <p:ph type="dt" sz="half" idx="10"/>
          </p:nvPr>
        </p:nvSpPr>
        <p:spPr/>
        <p:txBody>
          <a:bodyPr/>
          <a:lstStyle/>
          <a:p>
            <a:fld id="{B61BEF0D-F0BB-DE4B-95CE-6DB70DBA9567}" type="datetimeFigureOut">
              <a:rPr lang="en-US" smtClean="0"/>
              <a:t>2/15/2024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ru-RU"/>
              <a:t>Образец заголовка</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t>2/15/2024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t>2/15/2024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ru-RU"/>
              <a:t>Образец заголовка</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t>2/15/2024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t>2/15/2024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ru-RU"/>
              <a:t>Образец заголовка</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t>2/15/2024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t>2/15/2024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t>2/15/2024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t>2/15/2024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ru-RU"/>
              <a:t>Образец заголовка</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t>2/15/2024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t>2/15/2024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t>2/15/2024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t>2/15/2024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t>2/15/2024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ru-RU"/>
              <a:t>Образец заголовка</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t>2/15/2024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ru-RU"/>
              <a:t>Образец заголовка</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t>2/15/2024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smtClean="0"/>
              <a:t>2/15/2024</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chart" Target="../charts/char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chart" Target="../charts/chart15.xml"/></Relationships>
</file>

<file path=ppt/slides/_rels/slide3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chart" Target="../charts/chart17.xml"/></Relationships>
</file>

<file path=ppt/slides/_rels/slide4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stomShape 1"/>
          <p:cNvSpPr/>
          <p:nvPr/>
        </p:nvSpPr>
        <p:spPr>
          <a:xfrm>
            <a:off x="938820" y="915480"/>
            <a:ext cx="10314360" cy="5485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algn="ctr">
              <a:lnSpc>
                <a:spcPct val="100000"/>
              </a:lnSpc>
              <a:spcBef>
                <a:spcPts val="600"/>
              </a:spcBef>
              <a:tabLst>
                <a:tab pos="0" algn="l"/>
              </a:tabLst>
            </a:pPr>
            <a:r>
              <a:rPr lang="ru-RU" sz="2400" b="1" strike="noStrike" spc="-1" dirty="0" err="1">
                <a:solidFill>
                  <a:srgbClr val="0D0D0D"/>
                </a:solidFill>
                <a:latin typeface="Liberation Serif" panose="02020603050405020304" pitchFamily="18" charset="0"/>
                <a:ea typeface="Liberation Serif" panose="02020603050405020304" pitchFamily="18" charset="0"/>
                <a:cs typeface="Liberation Serif" panose="02020603050405020304" pitchFamily="18" charset="0"/>
              </a:rPr>
              <a:t>Слободо-Туринский</a:t>
            </a:r>
            <a:r>
              <a:rPr lang="ru-RU" sz="2400" b="1" strike="noStrike" spc="-1" dirty="0">
                <a:solidFill>
                  <a:srgbClr val="0D0D0D"/>
                </a:solidFill>
                <a:latin typeface="Liberation Serif" panose="02020603050405020304" pitchFamily="18" charset="0"/>
                <a:ea typeface="Liberation Serif" panose="02020603050405020304" pitchFamily="18" charset="0"/>
                <a:cs typeface="Liberation Serif" panose="02020603050405020304" pitchFamily="18" charset="0"/>
              </a:rPr>
              <a:t> муниципальный район</a:t>
            </a:r>
            <a:br>
              <a:rPr lang="ru-RU" sz="2400" b="1" strike="noStrike" spc="-1" dirty="0">
                <a:solidFill>
                  <a:srgbClr val="0D0D0D"/>
                </a:solidFill>
                <a:latin typeface="Liberation Serif" panose="02020603050405020304" pitchFamily="18" charset="0"/>
                <a:ea typeface="Liberation Serif" panose="02020603050405020304" pitchFamily="18" charset="0"/>
                <a:cs typeface="Liberation Serif" panose="02020603050405020304" pitchFamily="18" charset="0"/>
              </a:rPr>
            </a:br>
            <a:br>
              <a:rPr lang="ru-RU" sz="2400" b="1" strike="noStrike" spc="-1" dirty="0">
                <a:solidFill>
                  <a:srgbClr val="0D0D0D"/>
                </a:solidFill>
                <a:latin typeface="Liberation Serif" panose="02020603050405020304" pitchFamily="18" charset="0"/>
                <a:ea typeface="Liberation Serif" panose="02020603050405020304" pitchFamily="18" charset="0"/>
                <a:cs typeface="Liberation Serif" panose="02020603050405020304" pitchFamily="18" charset="0"/>
              </a:rPr>
            </a:br>
            <a:endParaRPr lang="ru-RU" sz="2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p>
            <a:pPr algn="ctr">
              <a:lnSpc>
                <a:spcPct val="100000"/>
              </a:lnSpc>
              <a:spcBef>
                <a:spcPts val="600"/>
              </a:spcBef>
              <a:tabLst>
                <a:tab pos="0" algn="l"/>
              </a:tabLst>
            </a:pPr>
            <a:r>
              <a:rPr lang="ru-RU" sz="2400" b="1" strike="noStrike" spc="-1" dirty="0">
                <a:solidFill>
                  <a:srgbClr val="0D0D0D"/>
                </a:solidFill>
                <a:latin typeface="Liberation Serif" panose="02020603050405020304" pitchFamily="18" charset="0"/>
                <a:ea typeface="Liberation Serif" panose="02020603050405020304" pitchFamily="18" charset="0"/>
                <a:cs typeface="Liberation Serif" panose="02020603050405020304" pitchFamily="18" charset="0"/>
              </a:rPr>
              <a:t>Утвержденный</a:t>
            </a:r>
          </a:p>
          <a:p>
            <a:pPr algn="ctr">
              <a:lnSpc>
                <a:spcPct val="100000"/>
              </a:lnSpc>
              <a:spcBef>
                <a:spcPts val="600"/>
              </a:spcBef>
              <a:tabLst>
                <a:tab pos="0" algn="l"/>
              </a:tabLst>
            </a:pPr>
            <a:r>
              <a:rPr lang="ru-RU" sz="2400" b="1" strike="noStrike" spc="-1" dirty="0">
                <a:solidFill>
                  <a:srgbClr val="0D0D0D"/>
                </a:solidFill>
                <a:latin typeface="Liberation Serif" panose="02020603050405020304" pitchFamily="18" charset="0"/>
                <a:ea typeface="Liberation Serif" panose="02020603050405020304" pitchFamily="18" charset="0"/>
                <a:cs typeface="Liberation Serif" panose="02020603050405020304" pitchFamily="18" charset="0"/>
              </a:rPr>
              <a:t> Бюджет Слободо-Туринского муниципального района на 2024 год</a:t>
            </a:r>
            <a:br>
              <a:rPr lang="ru-RU" sz="2400" b="1" strike="noStrike" spc="-1" dirty="0">
                <a:solidFill>
                  <a:srgbClr val="0D0D0D"/>
                </a:solidFill>
                <a:latin typeface="Liberation Serif" panose="02020603050405020304" pitchFamily="18" charset="0"/>
                <a:ea typeface="Liberation Serif" panose="02020603050405020304" pitchFamily="18" charset="0"/>
                <a:cs typeface="Liberation Serif" panose="02020603050405020304" pitchFamily="18" charset="0"/>
              </a:rPr>
            </a:br>
            <a:r>
              <a:rPr lang="ru-RU" sz="2400" b="1" strike="noStrike" spc="-1" dirty="0">
                <a:solidFill>
                  <a:srgbClr val="0D0D0D"/>
                </a:solidFill>
                <a:latin typeface="Liberation Serif" panose="02020603050405020304" pitchFamily="18" charset="0"/>
                <a:ea typeface="Liberation Serif" panose="02020603050405020304" pitchFamily="18" charset="0"/>
                <a:cs typeface="Liberation Serif" panose="02020603050405020304" pitchFamily="18" charset="0"/>
              </a:rPr>
              <a:t>и плановый период 20</a:t>
            </a:r>
            <a:r>
              <a:rPr lang="en-US" sz="2400" b="1" strike="noStrike" spc="-1" dirty="0">
                <a:solidFill>
                  <a:srgbClr val="0D0D0D"/>
                </a:solidFill>
                <a:latin typeface="Liberation Serif" panose="02020603050405020304" pitchFamily="18" charset="0"/>
                <a:ea typeface="Liberation Serif" panose="02020603050405020304" pitchFamily="18" charset="0"/>
                <a:cs typeface="Liberation Serif" panose="02020603050405020304" pitchFamily="18" charset="0"/>
              </a:rPr>
              <a:t>2</a:t>
            </a:r>
            <a:r>
              <a:rPr lang="ru-RU" altLang="en-US" sz="2400" b="1" strike="noStrike" spc="-1" dirty="0">
                <a:solidFill>
                  <a:srgbClr val="0D0D0D"/>
                </a:solidFill>
                <a:latin typeface="Liberation Serif" panose="02020603050405020304" pitchFamily="18" charset="0"/>
                <a:ea typeface="Liberation Serif" panose="02020603050405020304" pitchFamily="18" charset="0"/>
                <a:cs typeface="Liberation Serif" panose="02020603050405020304" pitchFamily="18" charset="0"/>
              </a:rPr>
              <a:t>5</a:t>
            </a:r>
            <a:r>
              <a:rPr lang="ru-RU" sz="2400" b="1" strike="noStrike" spc="-1" dirty="0">
                <a:solidFill>
                  <a:srgbClr val="0D0D0D"/>
                </a:solidFill>
                <a:latin typeface="Liberation Serif" panose="02020603050405020304" pitchFamily="18" charset="0"/>
                <a:ea typeface="Liberation Serif" panose="02020603050405020304" pitchFamily="18" charset="0"/>
                <a:cs typeface="Liberation Serif" panose="02020603050405020304" pitchFamily="18" charset="0"/>
              </a:rPr>
              <a:t> и 2026 годов</a:t>
            </a:r>
            <a:br>
              <a:rPr lang="ru-RU" sz="2400" b="1" strike="noStrike" spc="-1" dirty="0">
                <a:solidFill>
                  <a:srgbClr val="0D0D0D"/>
                </a:solidFill>
                <a:latin typeface="Liberation Serif" panose="02020603050405020304" pitchFamily="18" charset="0"/>
                <a:ea typeface="Liberation Serif" panose="02020603050405020304" pitchFamily="18" charset="0"/>
                <a:cs typeface="Liberation Serif" panose="02020603050405020304" pitchFamily="18" charset="0"/>
              </a:rPr>
            </a:br>
            <a:endParaRPr lang="ru-RU" sz="2400" b="1" strike="noStrike" spc="-1" dirty="0">
              <a:solidFill>
                <a:srgbClr val="0D0D0D"/>
              </a:solidFill>
              <a:latin typeface="Liberation Serif" panose="02020603050405020304" pitchFamily="18" charset="0"/>
              <a:ea typeface="Liberation Serif" panose="02020603050405020304" pitchFamily="18" charset="0"/>
              <a:cs typeface="Liberation Serif" panose="02020603050405020304" pitchFamily="18" charset="0"/>
            </a:endParaRPr>
          </a:p>
          <a:p>
            <a:pPr algn="ctr">
              <a:lnSpc>
                <a:spcPct val="100000"/>
              </a:lnSpc>
              <a:spcBef>
                <a:spcPts val="600"/>
              </a:spcBef>
              <a:tabLst>
                <a:tab pos="0" algn="l"/>
              </a:tabLst>
            </a:pPr>
            <a:endParaRPr lang="ru-RU" sz="2400" b="1" spc="-1" dirty="0">
              <a:solidFill>
                <a:srgbClr val="0D0D0D"/>
              </a:solidFill>
              <a:latin typeface="Liberation Serif" panose="02020603050405020304" pitchFamily="18" charset="0"/>
              <a:ea typeface="Liberation Serif" panose="02020603050405020304" pitchFamily="18" charset="0"/>
              <a:cs typeface="Liberation Serif" panose="02020603050405020304" pitchFamily="18" charset="0"/>
            </a:endParaRPr>
          </a:p>
          <a:p>
            <a:pPr algn="ctr">
              <a:lnSpc>
                <a:spcPct val="100000"/>
              </a:lnSpc>
              <a:spcBef>
                <a:spcPts val="600"/>
              </a:spcBef>
              <a:tabLst>
                <a:tab pos="0" algn="l"/>
              </a:tabLst>
            </a:pPr>
            <a:endParaRPr lang="ru-RU" sz="2400" b="1" strike="noStrike" spc="-1" dirty="0">
              <a:solidFill>
                <a:srgbClr val="0D0D0D"/>
              </a:solidFill>
              <a:latin typeface="Liberation Serif" panose="02020603050405020304" pitchFamily="18" charset="0"/>
              <a:ea typeface="Liberation Serif" panose="02020603050405020304" pitchFamily="18" charset="0"/>
              <a:cs typeface="Liberation Serif" panose="02020603050405020304" pitchFamily="18" charset="0"/>
            </a:endParaRPr>
          </a:p>
          <a:p>
            <a:pPr algn="ctr">
              <a:lnSpc>
                <a:spcPct val="100000"/>
              </a:lnSpc>
              <a:spcBef>
                <a:spcPts val="600"/>
              </a:spcBef>
              <a:tabLst>
                <a:tab pos="0" algn="l"/>
              </a:tabLst>
            </a:pPr>
            <a:endParaRPr lang="ru-RU" sz="2400" b="1" spc="-1" dirty="0">
              <a:solidFill>
                <a:srgbClr val="0D0D0D"/>
              </a:solidFill>
              <a:latin typeface="Liberation Serif" panose="02020603050405020304" pitchFamily="18" charset="0"/>
              <a:ea typeface="Liberation Serif" panose="02020603050405020304" pitchFamily="18" charset="0"/>
              <a:cs typeface="Liberation Serif" panose="02020603050405020304" pitchFamily="18" charset="0"/>
            </a:endParaRPr>
          </a:p>
          <a:p>
            <a:pPr algn="ctr">
              <a:lnSpc>
                <a:spcPct val="100000"/>
              </a:lnSpc>
              <a:spcBef>
                <a:spcPts val="600"/>
              </a:spcBef>
              <a:tabLst>
                <a:tab pos="0" algn="l"/>
              </a:tabLst>
            </a:pPr>
            <a:r>
              <a:rPr lang="ru-RU" sz="1200" b="1" spc="-1" dirty="0">
                <a:solidFill>
                  <a:srgbClr val="0D0D0D"/>
                </a:solidFill>
                <a:latin typeface="Liberation Serif" panose="02020603050405020304" pitchFamily="18" charset="0"/>
                <a:ea typeface="Liberation Serif" panose="02020603050405020304" pitchFamily="18" charset="0"/>
                <a:cs typeface="Liberation Serif" panose="02020603050405020304" pitchFamily="18" charset="0"/>
              </a:rPr>
              <a:t>Утвержденного решением Думы </a:t>
            </a:r>
            <a:r>
              <a:rPr lang="ru-RU" sz="1200" b="1" spc="-1" dirty="0" err="1">
                <a:solidFill>
                  <a:srgbClr val="0D0D0D"/>
                </a:solidFill>
                <a:latin typeface="Liberation Serif" panose="02020603050405020304" pitchFamily="18" charset="0"/>
                <a:ea typeface="Liberation Serif" panose="02020603050405020304" pitchFamily="18" charset="0"/>
                <a:cs typeface="Liberation Serif" panose="02020603050405020304" pitchFamily="18" charset="0"/>
              </a:rPr>
              <a:t>Слободо</a:t>
            </a:r>
            <a:r>
              <a:rPr lang="ru-RU" sz="1200" b="1" spc="-1" dirty="0">
                <a:solidFill>
                  <a:srgbClr val="0D0D0D"/>
                </a:solidFill>
                <a:latin typeface="Liberation Serif" panose="02020603050405020304" pitchFamily="18" charset="0"/>
                <a:ea typeface="Liberation Serif" panose="02020603050405020304" pitchFamily="18" charset="0"/>
                <a:cs typeface="Liberation Serif" panose="02020603050405020304" pitchFamily="18" charset="0"/>
              </a:rPr>
              <a:t>-Туринского муниципального района от 25.12.2023 № 282-НПА</a:t>
            </a:r>
            <a:endParaRPr lang="ru-RU" sz="1200" b="1" strike="noStrike" spc="-1" dirty="0">
              <a:solidFill>
                <a:srgbClr val="0D0D0D"/>
              </a:solidFill>
              <a:latin typeface="Liberation Serif" panose="02020603050405020304" pitchFamily="18" charset="0"/>
              <a:ea typeface="Liberation Serif" panose="02020603050405020304" pitchFamily="18" charset="0"/>
              <a:cs typeface="Liberation Serif" panose="02020603050405020304" pitchFamily="18" charset="0"/>
            </a:endParaRPr>
          </a:p>
          <a:p>
            <a:pPr algn="ctr">
              <a:lnSpc>
                <a:spcPct val="100000"/>
              </a:lnSpc>
              <a:spcBef>
                <a:spcPts val="600"/>
              </a:spcBef>
              <a:tabLst>
                <a:tab pos="0" algn="l"/>
              </a:tabLst>
            </a:pPr>
            <a:endParaRPr lang="ru-RU" sz="2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p>
            <a:pPr algn="ctr">
              <a:lnSpc>
                <a:spcPct val="100000"/>
              </a:lnSpc>
              <a:spcBef>
                <a:spcPts val="600"/>
              </a:spcBef>
              <a:tabLst>
                <a:tab pos="0" algn="l"/>
              </a:tabLst>
            </a:pPr>
            <a:br>
              <a:rPr dirty="0">
                <a:latin typeface="Liberation Serif" panose="02020603050405020304" pitchFamily="18" charset="0"/>
                <a:ea typeface="Liberation Serif" panose="02020603050405020304" pitchFamily="18" charset="0"/>
                <a:cs typeface="Liberation Serif" panose="02020603050405020304" pitchFamily="18" charset="0"/>
              </a:rPr>
            </a:br>
            <a:r>
              <a:rPr lang="ru-RU" sz="1400" b="0" strike="noStrike" spc="-1" dirty="0">
                <a:solidFill>
                  <a:srgbClr val="0D0D0D"/>
                </a:solidFill>
                <a:latin typeface="Liberation Serif" panose="02020603050405020304" pitchFamily="18" charset="0"/>
                <a:ea typeface="Liberation Serif" panose="02020603050405020304" pitchFamily="18" charset="0"/>
                <a:cs typeface="Liberation Serif" panose="02020603050405020304" pitchFamily="18" charset="0"/>
              </a:rPr>
              <a:t>2024 год</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1"/>
          <p:cNvSpPr/>
          <p:nvPr/>
        </p:nvSpPr>
        <p:spPr>
          <a:xfrm>
            <a:off x="657286" y="175347"/>
            <a:ext cx="10877427" cy="29878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US" b="0" strike="noStrike"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I.</a:t>
            </a:r>
            <a:r>
              <a:rPr lang="ru-RU" b="0" strike="noStrike"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 Вводная часть</a:t>
            </a:r>
          </a:p>
        </p:txBody>
      </p:sp>
      <p:sp>
        <p:nvSpPr>
          <p:cNvPr id="5" name="CustomShape 2"/>
          <p:cNvSpPr/>
          <p:nvPr/>
        </p:nvSpPr>
        <p:spPr>
          <a:xfrm>
            <a:off x="657287" y="474133"/>
            <a:ext cx="10877426" cy="5707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fontScale="62500" lnSpcReduction="20000"/>
          </a:bodyPr>
          <a:lstStyle/>
          <a:p>
            <a:pPr algn="ctr">
              <a:lnSpc>
                <a:spcPct val="100000"/>
              </a:lnSpc>
              <a:spcBef>
                <a:spcPts val="600"/>
              </a:spcBef>
              <a:tabLst>
                <a:tab pos="0" algn="l"/>
              </a:tabLst>
            </a:pPr>
            <a:r>
              <a:rPr lang="ru-RU" sz="3200" b="0" strike="noStrike" spc="-1" dirty="0">
                <a:solidFill>
                  <a:srgbClr val="000000"/>
                </a:solidFill>
                <a:latin typeface="Times New Roman" panose="02020603050405020304"/>
                <a:ea typeface="Times New Roman" panose="02020603050405020304"/>
              </a:rPr>
              <a:t>	</a:t>
            </a:r>
            <a:r>
              <a:rPr lang="ru-RU" sz="4600" b="0" strike="noStrike" spc="-1" dirty="0">
                <a:solidFill>
                  <a:srgbClr val="000000"/>
                </a:solidFill>
                <a:latin typeface="Times New Roman" panose="02020603050405020304"/>
                <a:ea typeface="Times New Roman" panose="02020603050405020304"/>
              </a:rPr>
              <a:t>Основные показатели социально-экономического развития района</a:t>
            </a:r>
            <a:endParaRPr lang="ru-RU" sz="4600" b="0" strike="noStrike" spc="-1" dirty="0">
              <a:latin typeface="Arial" panose="020B0604020202020204"/>
            </a:endParaRPr>
          </a:p>
          <a:p>
            <a:pPr algn="ctr">
              <a:lnSpc>
                <a:spcPct val="100000"/>
              </a:lnSpc>
              <a:spcBef>
                <a:spcPts val="600"/>
              </a:spcBef>
              <a:tabLst>
                <a:tab pos="0" algn="l"/>
              </a:tabLst>
            </a:pPr>
            <a:endParaRPr lang="ru-RU" sz="2400" b="0" strike="noStrike" spc="-1" dirty="0">
              <a:latin typeface="Arial" panose="020B0604020202020204"/>
            </a:endParaRPr>
          </a:p>
        </p:txBody>
      </p:sp>
      <p:graphicFrame>
        <p:nvGraphicFramePr>
          <p:cNvPr id="16" name="Таблица 16"/>
          <p:cNvGraphicFramePr>
            <a:graphicFrameLocks noGrp="1"/>
          </p:cNvGraphicFramePr>
          <p:nvPr/>
        </p:nvGraphicFramePr>
        <p:xfrm>
          <a:off x="657285" y="1343699"/>
          <a:ext cx="10877426" cy="1036320"/>
        </p:xfrm>
        <a:graphic>
          <a:graphicData uri="http://schemas.openxmlformats.org/drawingml/2006/table">
            <a:tbl>
              <a:tblPr firstRow="1" bandRow="1">
                <a:tableStyleId>{5C22544A-7EE6-4342-B048-85BDC9FD1C3A}</a:tableStyleId>
              </a:tblPr>
              <a:tblGrid>
                <a:gridCol w="5213676">
                  <a:extLst>
                    <a:ext uri="{9D8B030D-6E8A-4147-A177-3AD203B41FA5}">
                      <a16:colId xmlns:a16="http://schemas.microsoft.com/office/drawing/2014/main" val="20000"/>
                    </a:ext>
                  </a:extLst>
                </a:gridCol>
                <a:gridCol w="1247686">
                  <a:extLst>
                    <a:ext uri="{9D8B030D-6E8A-4147-A177-3AD203B41FA5}">
                      <a16:colId xmlns:a16="http://schemas.microsoft.com/office/drawing/2014/main" val="20001"/>
                    </a:ext>
                  </a:extLst>
                </a:gridCol>
                <a:gridCol w="905854">
                  <a:extLst>
                    <a:ext uri="{9D8B030D-6E8A-4147-A177-3AD203B41FA5}">
                      <a16:colId xmlns:a16="http://schemas.microsoft.com/office/drawing/2014/main" val="20002"/>
                    </a:ext>
                  </a:extLst>
                </a:gridCol>
                <a:gridCol w="880217">
                  <a:extLst>
                    <a:ext uri="{9D8B030D-6E8A-4147-A177-3AD203B41FA5}">
                      <a16:colId xmlns:a16="http://schemas.microsoft.com/office/drawing/2014/main" val="20003"/>
                    </a:ext>
                  </a:extLst>
                </a:gridCol>
                <a:gridCol w="880217">
                  <a:extLst>
                    <a:ext uri="{9D8B030D-6E8A-4147-A177-3AD203B41FA5}">
                      <a16:colId xmlns:a16="http://schemas.microsoft.com/office/drawing/2014/main" val="20004"/>
                    </a:ext>
                  </a:extLst>
                </a:gridCol>
                <a:gridCol w="863125">
                  <a:extLst>
                    <a:ext uri="{9D8B030D-6E8A-4147-A177-3AD203B41FA5}">
                      <a16:colId xmlns:a16="http://schemas.microsoft.com/office/drawing/2014/main" val="20005"/>
                    </a:ext>
                  </a:extLst>
                </a:gridCol>
                <a:gridCol w="886651">
                  <a:extLst>
                    <a:ext uri="{9D8B030D-6E8A-4147-A177-3AD203B41FA5}">
                      <a16:colId xmlns:a16="http://schemas.microsoft.com/office/drawing/2014/main" val="20006"/>
                    </a:ext>
                  </a:extLst>
                </a:gridCol>
              </a:tblGrid>
              <a:tr h="370840">
                <a:tc>
                  <a:txBody>
                    <a:bodyPr/>
                    <a:lstStyle/>
                    <a:p>
                      <a:pPr algn="ctr"/>
                      <a:r>
                        <a:rPr lang="ru-RU" sz="1400" dirty="0">
                          <a:latin typeface="Liberation Serif" panose="02020603050405020304" pitchFamily="18" charset="0"/>
                          <a:ea typeface="Liberation Serif" panose="02020603050405020304" pitchFamily="18" charset="0"/>
                          <a:cs typeface="Liberation Serif" panose="02020603050405020304" pitchFamily="18" charset="0"/>
                        </a:rPr>
                        <a:t>Наименование показателя</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defRPr/>
                      </a:pPr>
                      <a:r>
                        <a:rPr lang="ru-RU" sz="1400" b="1" strike="noStrike" spc="-1" dirty="0">
                          <a:solidFill>
                            <a:srgbClr val="FFFFFF"/>
                          </a:solidFill>
                          <a:latin typeface="Liberation Serif" panose="02020603050405020304" pitchFamily="18" charset="0"/>
                          <a:ea typeface="Liberation Serif" panose="02020603050405020304" pitchFamily="18" charset="0"/>
                          <a:cs typeface="Liberation Serif" panose="02020603050405020304" pitchFamily="18" charset="0"/>
                        </a:rPr>
                        <a:t>Ед. изм.</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p>
                      <a:pPr algn="ctr"/>
                      <a:endParaRPr lang="ru-RU" sz="1400"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defRPr/>
                      </a:pPr>
                      <a:r>
                        <a:rPr lang="ru-RU" sz="1400" b="1" strike="noStrike" spc="-1" dirty="0">
                          <a:solidFill>
                            <a:srgbClr val="FFFFFF"/>
                          </a:solidFill>
                          <a:latin typeface="Liberation Serif" panose="02020603050405020304" pitchFamily="18" charset="0"/>
                          <a:ea typeface="Liberation Serif" panose="02020603050405020304" pitchFamily="18" charset="0"/>
                          <a:cs typeface="Liberation Serif" panose="02020603050405020304" pitchFamily="18" charset="0"/>
                        </a:rPr>
                        <a:t>Отчет 2022 г.</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algn="ctr">
                        <a:lnSpc>
                          <a:spcPct val="100000"/>
                        </a:lnSpc>
                      </a:pPr>
                      <a:r>
                        <a:rPr lang="ru-RU" sz="1400" b="1" strike="noStrike" spc="-1" dirty="0">
                          <a:solidFill>
                            <a:srgbClr val="FFFFFF"/>
                          </a:solidFill>
                          <a:latin typeface="Liberation Serif" panose="02020603050405020304" pitchFamily="18" charset="0"/>
                          <a:ea typeface="Liberation Serif" panose="02020603050405020304" pitchFamily="18" charset="0"/>
                          <a:cs typeface="Liberation Serif" panose="02020603050405020304" pitchFamily="18" charset="0"/>
                        </a:rPr>
                        <a:t>Оценка</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p>
                      <a:pPr algn="ctr">
                        <a:lnSpc>
                          <a:spcPct val="100000"/>
                        </a:lnSpc>
                      </a:pPr>
                      <a:r>
                        <a:rPr lang="ru-RU" sz="1400" b="1" strike="noStrike" spc="-1" dirty="0">
                          <a:solidFill>
                            <a:srgbClr val="FFFFFF"/>
                          </a:solidFill>
                          <a:latin typeface="Liberation Serif" panose="02020603050405020304" pitchFamily="18" charset="0"/>
                          <a:ea typeface="Liberation Serif" panose="02020603050405020304" pitchFamily="18" charset="0"/>
                          <a:cs typeface="Liberation Serif" panose="02020603050405020304" pitchFamily="18" charset="0"/>
                        </a:rPr>
                        <a:t>2023 г.</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algn="ctr">
                        <a:lnSpc>
                          <a:spcPct val="100000"/>
                        </a:lnSpc>
                        <a:tabLst>
                          <a:tab pos="0" algn="l"/>
                        </a:tabLst>
                      </a:pPr>
                      <a:r>
                        <a:rPr lang="ru-RU" sz="1400" b="1" strike="noStrike" spc="-1" dirty="0">
                          <a:solidFill>
                            <a:srgbClr val="FFFFFF"/>
                          </a:solidFill>
                          <a:latin typeface="Liberation Serif" panose="02020603050405020304" pitchFamily="18" charset="0"/>
                          <a:ea typeface="Liberation Serif" panose="02020603050405020304" pitchFamily="18" charset="0"/>
                          <a:cs typeface="Liberation Serif" panose="02020603050405020304" pitchFamily="18" charset="0"/>
                        </a:rPr>
                        <a:t>Прогноз </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p>
                      <a:pPr algn="ctr">
                        <a:lnSpc>
                          <a:spcPct val="100000"/>
                        </a:lnSpc>
                        <a:tabLst>
                          <a:tab pos="0" algn="l"/>
                        </a:tabLst>
                      </a:pPr>
                      <a:r>
                        <a:rPr lang="ru-RU" sz="1400" b="1" strike="noStrike" spc="-1" dirty="0">
                          <a:solidFill>
                            <a:srgbClr val="FFFFFF"/>
                          </a:solidFill>
                          <a:latin typeface="Liberation Serif" panose="02020603050405020304" pitchFamily="18" charset="0"/>
                          <a:ea typeface="Liberation Serif" panose="02020603050405020304" pitchFamily="18" charset="0"/>
                          <a:cs typeface="Liberation Serif" panose="02020603050405020304" pitchFamily="18" charset="0"/>
                        </a:rPr>
                        <a:t>2024 г.</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algn="ctr">
                        <a:lnSpc>
                          <a:spcPct val="100000"/>
                        </a:lnSpc>
                        <a:tabLst>
                          <a:tab pos="0" algn="l"/>
                        </a:tabLst>
                      </a:pPr>
                      <a:r>
                        <a:rPr lang="ru-RU" sz="1400" b="1" strike="noStrike" spc="-1" dirty="0">
                          <a:solidFill>
                            <a:srgbClr val="FFFFFF"/>
                          </a:solidFill>
                          <a:latin typeface="Liberation Serif" panose="02020603050405020304" pitchFamily="18" charset="0"/>
                          <a:ea typeface="Liberation Serif" panose="02020603050405020304" pitchFamily="18" charset="0"/>
                          <a:cs typeface="Liberation Serif" panose="02020603050405020304" pitchFamily="18" charset="0"/>
                        </a:rPr>
                        <a:t>Прогноз </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p>
                      <a:pPr algn="ctr">
                        <a:lnSpc>
                          <a:spcPct val="100000"/>
                        </a:lnSpc>
                        <a:tabLst>
                          <a:tab pos="0" algn="l"/>
                        </a:tabLst>
                      </a:pPr>
                      <a:r>
                        <a:rPr lang="ru-RU" sz="1400" b="1" strike="noStrike" spc="-1" dirty="0">
                          <a:solidFill>
                            <a:srgbClr val="FFFFFF"/>
                          </a:solidFill>
                          <a:latin typeface="Liberation Serif" panose="02020603050405020304" pitchFamily="18" charset="0"/>
                          <a:ea typeface="Liberation Serif" panose="02020603050405020304" pitchFamily="18" charset="0"/>
                          <a:cs typeface="Liberation Serif" panose="02020603050405020304" pitchFamily="18" charset="0"/>
                        </a:rPr>
                        <a:t>20</a:t>
                      </a:r>
                      <a:r>
                        <a:rPr lang="en-US" sz="1400" b="1" strike="noStrike" spc="-1" dirty="0">
                          <a:solidFill>
                            <a:srgbClr val="FFFFFF"/>
                          </a:solidFill>
                          <a:latin typeface="Liberation Serif" panose="02020603050405020304" pitchFamily="18" charset="0"/>
                          <a:ea typeface="Liberation Serif" panose="02020603050405020304" pitchFamily="18" charset="0"/>
                          <a:cs typeface="Liberation Serif" panose="02020603050405020304" pitchFamily="18" charset="0"/>
                        </a:rPr>
                        <a:t>2</a:t>
                      </a:r>
                      <a:r>
                        <a:rPr lang="ru-RU" sz="1400" b="1" strike="noStrike" spc="-1" dirty="0">
                          <a:solidFill>
                            <a:srgbClr val="FFFFFF"/>
                          </a:solidFill>
                          <a:latin typeface="Liberation Serif" panose="02020603050405020304" pitchFamily="18" charset="0"/>
                          <a:ea typeface="Liberation Serif" panose="02020603050405020304" pitchFamily="18" charset="0"/>
                          <a:cs typeface="Liberation Serif" panose="02020603050405020304" pitchFamily="18" charset="0"/>
                        </a:rPr>
                        <a:t>5 г.</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defRPr/>
                      </a:pPr>
                      <a:r>
                        <a:rPr lang="ru-RU" sz="1400" b="1" strike="noStrike" spc="-1" dirty="0">
                          <a:solidFill>
                            <a:srgbClr val="FFFFFF"/>
                          </a:solidFill>
                          <a:latin typeface="Liberation Serif" panose="02020603050405020304" pitchFamily="18" charset="0"/>
                          <a:ea typeface="Liberation Serif" panose="02020603050405020304" pitchFamily="18" charset="0"/>
                          <a:cs typeface="Liberation Serif" panose="02020603050405020304" pitchFamily="18" charset="0"/>
                        </a:rPr>
                        <a:t>Прогноз 2026 г.</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extLst>
                  <a:ext uri="{0D108BD9-81ED-4DB2-BD59-A6C34878D82A}">
                    <a16:rowId xmlns:a16="http://schemas.microsoft.com/office/drawing/2014/main" val="10000"/>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defRPr/>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Оборот организаций (по полному кругу)</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defRPr/>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млн. рублей</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p>
                      <a:endParaRPr lang="ru-RU" sz="1400"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algn="r"/>
                      <a:r>
                        <a:rPr lang="en-US" sz="1400" dirty="0">
                          <a:latin typeface="Liberation Serif" panose="02020603050405020304" pitchFamily="18" charset="0"/>
                          <a:ea typeface="Liberation Serif" panose="02020603050405020304" pitchFamily="18" charset="0"/>
                          <a:cs typeface="Liberation Serif" panose="02020603050405020304" pitchFamily="18" charset="0"/>
                        </a:rPr>
                        <a:t>1 </a:t>
                      </a:r>
                      <a:r>
                        <a:rPr lang="ru-RU" sz="1400" dirty="0">
                          <a:latin typeface="Liberation Serif" panose="02020603050405020304" pitchFamily="18" charset="0"/>
                          <a:ea typeface="Liberation Serif" panose="02020603050405020304" pitchFamily="18" charset="0"/>
                          <a:cs typeface="Liberation Serif" panose="02020603050405020304" pitchFamily="18" charset="0"/>
                        </a:rPr>
                        <a:t>761</a:t>
                      </a:r>
                      <a:r>
                        <a:rPr lang="en-US" sz="1400" dirty="0">
                          <a:latin typeface="Liberation Serif" panose="02020603050405020304" pitchFamily="18" charset="0"/>
                          <a:ea typeface="Liberation Serif" panose="02020603050405020304" pitchFamily="18" charset="0"/>
                          <a:cs typeface="Liberation Serif" panose="02020603050405020304" pitchFamily="18" charset="0"/>
                        </a:rPr>
                        <a:t>,</a:t>
                      </a:r>
                      <a:r>
                        <a:rPr lang="ru-RU" sz="1400" dirty="0">
                          <a:latin typeface="Liberation Serif" panose="02020603050405020304" pitchFamily="18" charset="0"/>
                          <a:ea typeface="Liberation Serif" panose="02020603050405020304" pitchFamily="18" charset="0"/>
                          <a:cs typeface="Liberation Serif" panose="02020603050405020304" pitchFamily="18" charset="0"/>
                        </a:rPr>
                        <a:t>9</a:t>
                      </a:r>
                    </a:p>
                  </a:txBody>
                  <a:tcPr/>
                </a:tc>
                <a:tc>
                  <a:txBody>
                    <a:bodyPr/>
                    <a:lstStyle/>
                    <a:p>
                      <a:pPr marL="0" indent="0" algn="r"/>
                      <a:r>
                        <a:rPr lang="en-US" sz="1400" dirty="0">
                          <a:latin typeface="Liberation Serif" panose="02020603050405020304" pitchFamily="18" charset="0"/>
                          <a:ea typeface="Liberation Serif" panose="02020603050405020304" pitchFamily="18" charset="0"/>
                          <a:cs typeface="Liberation Serif" panose="02020603050405020304" pitchFamily="18" charset="0"/>
                        </a:rPr>
                        <a:t>1 </a:t>
                      </a:r>
                      <a:r>
                        <a:rPr lang="ru-RU" sz="1400" dirty="0">
                          <a:latin typeface="Liberation Serif" panose="02020603050405020304" pitchFamily="18" charset="0"/>
                          <a:ea typeface="Liberation Serif" panose="02020603050405020304" pitchFamily="18" charset="0"/>
                          <a:cs typeface="Liberation Serif" panose="02020603050405020304" pitchFamily="18" charset="0"/>
                        </a:rPr>
                        <a:t>864</a:t>
                      </a:r>
                      <a:r>
                        <a:rPr lang="en-US" sz="1400" dirty="0">
                          <a:latin typeface="Liberation Serif" panose="02020603050405020304" pitchFamily="18" charset="0"/>
                          <a:ea typeface="Liberation Serif" panose="02020603050405020304" pitchFamily="18" charset="0"/>
                          <a:cs typeface="Liberation Serif" panose="02020603050405020304" pitchFamily="18" charset="0"/>
                        </a:rPr>
                        <a:t>,</a:t>
                      </a:r>
                      <a:r>
                        <a:rPr lang="ru-RU" sz="1400" dirty="0">
                          <a:latin typeface="Liberation Serif" panose="02020603050405020304" pitchFamily="18" charset="0"/>
                          <a:ea typeface="Liberation Serif" panose="02020603050405020304" pitchFamily="18" charset="0"/>
                          <a:cs typeface="Liberation Serif" panose="02020603050405020304" pitchFamily="18" charset="0"/>
                        </a:rPr>
                        <a:t>9</a:t>
                      </a:r>
                    </a:p>
                  </a:txBody>
                  <a:tcPr/>
                </a:tc>
                <a:tc>
                  <a:txBody>
                    <a:bodyPr/>
                    <a:lstStyle/>
                    <a:p>
                      <a:pPr algn="r"/>
                      <a:r>
                        <a:rPr lang="en-US" sz="1400" dirty="0">
                          <a:latin typeface="Liberation Serif" panose="02020603050405020304" pitchFamily="18" charset="0"/>
                          <a:ea typeface="Liberation Serif" panose="02020603050405020304" pitchFamily="18" charset="0"/>
                          <a:cs typeface="Liberation Serif" panose="02020603050405020304" pitchFamily="18" charset="0"/>
                        </a:rPr>
                        <a:t>1 </a:t>
                      </a:r>
                      <a:r>
                        <a:rPr lang="ru-RU" sz="1400" dirty="0">
                          <a:latin typeface="Liberation Serif" panose="02020603050405020304" pitchFamily="18" charset="0"/>
                          <a:ea typeface="Liberation Serif" panose="02020603050405020304" pitchFamily="18" charset="0"/>
                          <a:cs typeface="Liberation Serif" panose="02020603050405020304" pitchFamily="18" charset="0"/>
                        </a:rPr>
                        <a:t>973</a:t>
                      </a:r>
                      <a:r>
                        <a:rPr lang="en-US" sz="1400" dirty="0">
                          <a:latin typeface="Liberation Serif" panose="02020603050405020304" pitchFamily="18" charset="0"/>
                          <a:ea typeface="Liberation Serif" panose="02020603050405020304" pitchFamily="18" charset="0"/>
                          <a:cs typeface="Liberation Serif" panose="02020603050405020304" pitchFamily="18" charset="0"/>
                        </a:rPr>
                        <a:t>,</a:t>
                      </a:r>
                      <a:r>
                        <a:rPr lang="ru-RU" sz="1400" dirty="0">
                          <a:latin typeface="Liberation Serif" panose="02020603050405020304" pitchFamily="18" charset="0"/>
                          <a:ea typeface="Liberation Serif" panose="02020603050405020304" pitchFamily="18" charset="0"/>
                          <a:cs typeface="Liberation Serif" panose="02020603050405020304" pitchFamily="18" charset="0"/>
                        </a:rPr>
                        <a:t>2</a:t>
                      </a:r>
                    </a:p>
                  </a:txBody>
                  <a:tcPr/>
                </a:tc>
                <a:tc>
                  <a:txBody>
                    <a:bodyPr/>
                    <a:lstStyle/>
                    <a:p>
                      <a:pPr algn="r"/>
                      <a:r>
                        <a:rPr lang="ru-RU" sz="1400" dirty="0">
                          <a:latin typeface="Liberation Serif" panose="02020603050405020304" pitchFamily="18" charset="0"/>
                          <a:ea typeface="Liberation Serif" panose="02020603050405020304" pitchFamily="18" charset="0"/>
                          <a:cs typeface="Liberation Serif" panose="02020603050405020304" pitchFamily="18" charset="0"/>
                        </a:rPr>
                        <a:t>2</a:t>
                      </a:r>
                      <a:r>
                        <a:rPr lang="en-US" sz="1400" dirty="0">
                          <a:latin typeface="Liberation Serif" panose="02020603050405020304" pitchFamily="18" charset="0"/>
                          <a:ea typeface="Liberation Serif" panose="02020603050405020304" pitchFamily="18" charset="0"/>
                          <a:cs typeface="Liberation Serif" panose="02020603050405020304" pitchFamily="18" charset="0"/>
                        </a:rPr>
                        <a:t> </a:t>
                      </a:r>
                      <a:r>
                        <a:rPr lang="ru-RU" sz="1400" dirty="0">
                          <a:latin typeface="Liberation Serif" panose="02020603050405020304" pitchFamily="18" charset="0"/>
                          <a:ea typeface="Liberation Serif" panose="02020603050405020304" pitchFamily="18" charset="0"/>
                          <a:cs typeface="Liberation Serif" panose="02020603050405020304" pitchFamily="18" charset="0"/>
                        </a:rPr>
                        <a:t>09</a:t>
                      </a:r>
                      <a:r>
                        <a:rPr lang="en-US" sz="1400" dirty="0">
                          <a:latin typeface="Liberation Serif" panose="02020603050405020304" pitchFamily="18" charset="0"/>
                          <a:ea typeface="Liberation Serif" panose="02020603050405020304" pitchFamily="18" charset="0"/>
                          <a:cs typeface="Liberation Serif" panose="02020603050405020304" pitchFamily="18" charset="0"/>
                        </a:rPr>
                        <a:t>7,</a:t>
                      </a:r>
                      <a:r>
                        <a:rPr lang="ru-RU" sz="1400" dirty="0">
                          <a:latin typeface="Liberation Serif" panose="02020603050405020304" pitchFamily="18" charset="0"/>
                          <a:ea typeface="Liberation Serif" panose="02020603050405020304" pitchFamily="18" charset="0"/>
                          <a:cs typeface="Liberation Serif" panose="02020603050405020304" pitchFamily="18" charset="0"/>
                        </a:rPr>
                        <a:t>2</a:t>
                      </a:r>
                    </a:p>
                  </a:txBody>
                  <a:tcPr/>
                </a:tc>
                <a:tc>
                  <a:txBody>
                    <a:bodyPr/>
                    <a:lstStyle/>
                    <a:p>
                      <a:pPr algn="r"/>
                      <a:r>
                        <a:rPr lang="ru-RU" sz="1400" dirty="0">
                          <a:latin typeface="Liberation Serif" panose="02020603050405020304" pitchFamily="18" charset="0"/>
                          <a:ea typeface="Liberation Serif" panose="02020603050405020304" pitchFamily="18" charset="0"/>
                          <a:cs typeface="Liberation Serif" panose="02020603050405020304" pitchFamily="18" charset="0"/>
                        </a:rPr>
                        <a:t>2</a:t>
                      </a:r>
                      <a:r>
                        <a:rPr lang="en-US" sz="1400" dirty="0">
                          <a:latin typeface="Liberation Serif" panose="02020603050405020304" pitchFamily="18" charset="0"/>
                          <a:ea typeface="Liberation Serif" panose="02020603050405020304" pitchFamily="18" charset="0"/>
                          <a:cs typeface="Liberation Serif" panose="02020603050405020304" pitchFamily="18" charset="0"/>
                        </a:rPr>
                        <a:t> </a:t>
                      </a:r>
                      <a:r>
                        <a:rPr lang="ru-RU" sz="1400" dirty="0">
                          <a:latin typeface="Liberation Serif" panose="02020603050405020304" pitchFamily="18" charset="0"/>
                          <a:ea typeface="Liberation Serif" panose="02020603050405020304" pitchFamily="18" charset="0"/>
                          <a:cs typeface="Liberation Serif" panose="02020603050405020304" pitchFamily="18" charset="0"/>
                        </a:rPr>
                        <a:t>224</a:t>
                      </a:r>
                      <a:r>
                        <a:rPr lang="en-US" sz="1400" dirty="0">
                          <a:latin typeface="Liberation Serif" panose="02020603050405020304" pitchFamily="18" charset="0"/>
                          <a:ea typeface="Liberation Serif" panose="02020603050405020304" pitchFamily="18" charset="0"/>
                          <a:cs typeface="Liberation Serif" panose="02020603050405020304" pitchFamily="18" charset="0"/>
                        </a:rPr>
                        <a:t>,</a:t>
                      </a:r>
                      <a:r>
                        <a:rPr lang="ru-RU" sz="1400" dirty="0">
                          <a:latin typeface="Liberation Serif" panose="02020603050405020304" pitchFamily="18" charset="0"/>
                          <a:ea typeface="Liberation Serif" panose="02020603050405020304" pitchFamily="18" charset="0"/>
                          <a:cs typeface="Liberation Serif" panose="02020603050405020304" pitchFamily="18" charset="0"/>
                        </a:rPr>
                        <a:t>8</a:t>
                      </a:r>
                    </a:p>
                  </a:txBody>
                  <a:tcPr/>
                </a:tc>
                <a:extLst>
                  <a:ext uri="{0D108BD9-81ED-4DB2-BD59-A6C34878D82A}">
                    <a16:rowId xmlns:a16="http://schemas.microsoft.com/office/drawing/2014/main" val="10001"/>
                  </a:ext>
                </a:extLst>
              </a:tr>
            </a:tbl>
          </a:graphicData>
        </a:graphic>
      </p:graphicFrame>
      <p:sp>
        <p:nvSpPr>
          <p:cNvPr id="17" name="CustomShape 4"/>
          <p:cNvSpPr/>
          <p:nvPr/>
        </p:nvSpPr>
        <p:spPr>
          <a:xfrm>
            <a:off x="657285" y="852007"/>
            <a:ext cx="10877425" cy="298786"/>
          </a:xfrm>
          <a:prstGeom prst="rect">
            <a:avLst/>
          </a:prstGeom>
          <a:noFill/>
          <a:ln w="0">
            <a:noFill/>
          </a:ln>
        </p:spPr>
        <p:style>
          <a:lnRef idx="2">
            <a:scrgbClr r="0" g="0" b="0"/>
          </a:lnRef>
          <a:fillRef idx="0">
            <a:scrgbClr r="0" g="0" b="0"/>
          </a:fillRef>
          <a:effectRef idx="0">
            <a:scrgbClr r="0" g="0" b="0"/>
          </a:effectRef>
          <a:fontRef idx="minor"/>
        </p:style>
        <p:txBody>
          <a:bodyPr lIns="90000" tIns="45000" rIns="90000" bIns="45000">
            <a:normAutofit lnSpcReduction="10000"/>
          </a:bodyPr>
          <a:lstStyle/>
          <a:p>
            <a:pPr algn="ctr">
              <a:lnSpc>
                <a:spcPct val="100000"/>
              </a:lnSpc>
              <a:spcBef>
                <a:spcPts val="600"/>
              </a:spcBef>
              <a:tabLst>
                <a:tab pos="0" algn="l"/>
              </a:tabLst>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Оценка темпов роста оборота предприятий характеризуется следующими показателями</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p>
            <a:pPr algn="ctr">
              <a:lnSpc>
                <a:spcPct val="100000"/>
              </a:lnSpc>
              <a:spcBef>
                <a:spcPts val="600"/>
              </a:spcBef>
              <a:tabLst>
                <a:tab pos="0" algn="l"/>
              </a:tabLst>
            </a:pPr>
            <a:endParaRPr lang="ru-RU" sz="1100" b="0" strike="noStrike" spc="-1" dirty="0">
              <a:latin typeface="Arial" panose="020B0604020202020204"/>
            </a:endParaRPr>
          </a:p>
        </p:txBody>
      </p:sp>
      <p:sp>
        <p:nvSpPr>
          <p:cNvPr id="18" name="CustomShape 5"/>
          <p:cNvSpPr/>
          <p:nvPr/>
        </p:nvSpPr>
        <p:spPr>
          <a:xfrm>
            <a:off x="657284" y="2572925"/>
            <a:ext cx="10877425" cy="25819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fontScale="92500" lnSpcReduction="20000"/>
          </a:bodyPr>
          <a:lstStyle/>
          <a:p>
            <a:pPr algn="ctr">
              <a:lnSpc>
                <a:spcPct val="100000"/>
              </a:lnSpc>
              <a:spcBef>
                <a:spcPts val="600"/>
              </a:spcBef>
              <a:tabLst>
                <a:tab pos="0" algn="l"/>
              </a:tabLst>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Оценка инвестиций в основной капитал выглядит следующим образом</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p>
            <a:pPr algn="ctr">
              <a:lnSpc>
                <a:spcPct val="100000"/>
              </a:lnSpc>
              <a:spcBef>
                <a:spcPts val="600"/>
              </a:spcBef>
              <a:tabLst>
                <a:tab pos="0" algn="l"/>
              </a:tabLst>
            </a:pPr>
            <a:endParaRPr lang="ru-RU" sz="1100" b="0" strike="noStrike" spc="-1" dirty="0">
              <a:latin typeface="Arial" panose="020B0604020202020204"/>
            </a:endParaRPr>
          </a:p>
        </p:txBody>
      </p:sp>
      <p:graphicFrame>
        <p:nvGraphicFramePr>
          <p:cNvPr id="19" name="Таблица 16"/>
          <p:cNvGraphicFramePr>
            <a:graphicFrameLocks noGrp="1"/>
          </p:cNvGraphicFramePr>
          <p:nvPr/>
        </p:nvGraphicFramePr>
        <p:xfrm>
          <a:off x="657284" y="3024029"/>
          <a:ext cx="10877426" cy="1036320"/>
        </p:xfrm>
        <a:graphic>
          <a:graphicData uri="http://schemas.openxmlformats.org/drawingml/2006/table">
            <a:tbl>
              <a:tblPr firstRow="1" bandRow="1">
                <a:tableStyleId>{5C22544A-7EE6-4342-B048-85BDC9FD1C3A}</a:tableStyleId>
              </a:tblPr>
              <a:tblGrid>
                <a:gridCol w="5213676">
                  <a:extLst>
                    <a:ext uri="{9D8B030D-6E8A-4147-A177-3AD203B41FA5}">
                      <a16:colId xmlns:a16="http://schemas.microsoft.com/office/drawing/2014/main" val="20000"/>
                    </a:ext>
                  </a:extLst>
                </a:gridCol>
                <a:gridCol w="1247686">
                  <a:extLst>
                    <a:ext uri="{9D8B030D-6E8A-4147-A177-3AD203B41FA5}">
                      <a16:colId xmlns:a16="http://schemas.microsoft.com/office/drawing/2014/main" val="20001"/>
                    </a:ext>
                  </a:extLst>
                </a:gridCol>
                <a:gridCol w="905854">
                  <a:extLst>
                    <a:ext uri="{9D8B030D-6E8A-4147-A177-3AD203B41FA5}">
                      <a16:colId xmlns:a16="http://schemas.microsoft.com/office/drawing/2014/main" val="20002"/>
                    </a:ext>
                  </a:extLst>
                </a:gridCol>
                <a:gridCol w="880217">
                  <a:extLst>
                    <a:ext uri="{9D8B030D-6E8A-4147-A177-3AD203B41FA5}">
                      <a16:colId xmlns:a16="http://schemas.microsoft.com/office/drawing/2014/main" val="20003"/>
                    </a:ext>
                  </a:extLst>
                </a:gridCol>
                <a:gridCol w="880217">
                  <a:extLst>
                    <a:ext uri="{9D8B030D-6E8A-4147-A177-3AD203B41FA5}">
                      <a16:colId xmlns:a16="http://schemas.microsoft.com/office/drawing/2014/main" val="20004"/>
                    </a:ext>
                  </a:extLst>
                </a:gridCol>
                <a:gridCol w="863125">
                  <a:extLst>
                    <a:ext uri="{9D8B030D-6E8A-4147-A177-3AD203B41FA5}">
                      <a16:colId xmlns:a16="http://schemas.microsoft.com/office/drawing/2014/main" val="20005"/>
                    </a:ext>
                  </a:extLst>
                </a:gridCol>
                <a:gridCol w="886651">
                  <a:extLst>
                    <a:ext uri="{9D8B030D-6E8A-4147-A177-3AD203B41FA5}">
                      <a16:colId xmlns:a16="http://schemas.microsoft.com/office/drawing/2014/main" val="20006"/>
                    </a:ext>
                  </a:extLst>
                </a:gridCol>
              </a:tblGrid>
              <a:tr h="370840">
                <a:tc>
                  <a:txBody>
                    <a:bodyPr/>
                    <a:lstStyle/>
                    <a:p>
                      <a:pPr algn="ctr">
                        <a:lnSpc>
                          <a:spcPct val="100000"/>
                        </a:lnSpc>
                      </a:pPr>
                      <a:r>
                        <a:rPr lang="ru-RU" sz="1400" b="1" strike="noStrike" spc="-1" dirty="0">
                          <a:solidFill>
                            <a:srgbClr val="FFFFFF"/>
                          </a:solidFill>
                          <a:latin typeface="Liberation Serif" panose="02020603050405020304" pitchFamily="18" charset="0"/>
                          <a:ea typeface="Liberation Serif" panose="02020603050405020304" pitchFamily="18" charset="0"/>
                          <a:cs typeface="Liberation Serif" panose="02020603050405020304" pitchFamily="18" charset="0"/>
                        </a:rPr>
                        <a:t>Наименование показателя</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algn="ctr">
                        <a:lnSpc>
                          <a:spcPct val="100000"/>
                        </a:lnSpc>
                      </a:pPr>
                      <a:r>
                        <a:rPr lang="ru-RU" sz="1400" b="1" strike="noStrike" spc="-1">
                          <a:solidFill>
                            <a:srgbClr val="FFFFFF"/>
                          </a:solidFill>
                          <a:latin typeface="Liberation Serif" panose="02020603050405020304" pitchFamily="18" charset="0"/>
                          <a:ea typeface="Liberation Serif" panose="02020603050405020304" pitchFamily="18" charset="0"/>
                          <a:cs typeface="Liberation Serif" panose="02020603050405020304" pitchFamily="18" charset="0"/>
                        </a:rPr>
                        <a:t>Ед. изм.</a:t>
                      </a:r>
                      <a:endParaRPr lang="ru-RU" sz="1400" b="0" strike="noStrike" spc="-1">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algn="ctr">
                        <a:lnSpc>
                          <a:spcPct val="100000"/>
                        </a:lnSpc>
                      </a:pPr>
                      <a:r>
                        <a:rPr lang="ru-RU" sz="1400" b="1" strike="noStrike" spc="-1" dirty="0">
                          <a:solidFill>
                            <a:srgbClr val="FFFFFF"/>
                          </a:solidFill>
                          <a:latin typeface="Liberation Serif" panose="02020603050405020304" pitchFamily="18" charset="0"/>
                          <a:ea typeface="Liberation Serif" panose="02020603050405020304" pitchFamily="18" charset="0"/>
                          <a:cs typeface="Liberation Serif" panose="02020603050405020304" pitchFamily="18" charset="0"/>
                        </a:rPr>
                        <a:t>Отчет 2022 г.</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algn="ctr">
                        <a:lnSpc>
                          <a:spcPct val="100000"/>
                        </a:lnSpc>
                      </a:pPr>
                      <a:r>
                        <a:rPr lang="ru-RU" sz="1400" b="1" strike="noStrike" spc="-1" dirty="0">
                          <a:solidFill>
                            <a:srgbClr val="FFFFFF"/>
                          </a:solidFill>
                          <a:latin typeface="Liberation Serif" panose="02020603050405020304" pitchFamily="18" charset="0"/>
                          <a:ea typeface="Liberation Serif" panose="02020603050405020304" pitchFamily="18" charset="0"/>
                          <a:cs typeface="Liberation Serif" panose="02020603050405020304" pitchFamily="18" charset="0"/>
                        </a:rPr>
                        <a:t>Оценка</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p>
                      <a:pPr algn="ctr">
                        <a:lnSpc>
                          <a:spcPct val="100000"/>
                        </a:lnSpc>
                      </a:pPr>
                      <a:r>
                        <a:rPr lang="ru-RU" sz="1400" b="1" strike="noStrike" spc="-1" dirty="0">
                          <a:solidFill>
                            <a:srgbClr val="FFFFFF"/>
                          </a:solidFill>
                          <a:latin typeface="Liberation Serif" panose="02020603050405020304" pitchFamily="18" charset="0"/>
                          <a:ea typeface="Liberation Serif" panose="02020603050405020304" pitchFamily="18" charset="0"/>
                          <a:cs typeface="Liberation Serif" panose="02020603050405020304" pitchFamily="18" charset="0"/>
                        </a:rPr>
                        <a:t>2023 г.</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algn="ctr">
                        <a:lnSpc>
                          <a:spcPct val="100000"/>
                        </a:lnSpc>
                        <a:tabLst>
                          <a:tab pos="0" algn="l"/>
                        </a:tabLst>
                      </a:pPr>
                      <a:r>
                        <a:rPr lang="ru-RU" sz="1400" b="1" strike="noStrike" spc="-1" dirty="0">
                          <a:solidFill>
                            <a:srgbClr val="FFFFFF"/>
                          </a:solidFill>
                          <a:latin typeface="Liberation Serif" panose="02020603050405020304" pitchFamily="18" charset="0"/>
                          <a:ea typeface="Liberation Serif" panose="02020603050405020304" pitchFamily="18" charset="0"/>
                          <a:cs typeface="Liberation Serif" panose="02020603050405020304" pitchFamily="18" charset="0"/>
                        </a:rPr>
                        <a:t>Прогноз </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p>
                      <a:pPr algn="ctr">
                        <a:lnSpc>
                          <a:spcPct val="100000"/>
                        </a:lnSpc>
                        <a:tabLst>
                          <a:tab pos="0" algn="l"/>
                        </a:tabLst>
                      </a:pPr>
                      <a:r>
                        <a:rPr lang="ru-RU" sz="1400" b="1" strike="noStrike" spc="-1" dirty="0">
                          <a:solidFill>
                            <a:srgbClr val="FFFFFF"/>
                          </a:solidFill>
                          <a:latin typeface="Liberation Serif" panose="02020603050405020304" pitchFamily="18" charset="0"/>
                          <a:ea typeface="Liberation Serif" panose="02020603050405020304" pitchFamily="18" charset="0"/>
                          <a:cs typeface="Liberation Serif" panose="02020603050405020304" pitchFamily="18" charset="0"/>
                        </a:rPr>
                        <a:t>2024 г.</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algn="ctr">
                        <a:lnSpc>
                          <a:spcPct val="100000"/>
                        </a:lnSpc>
                        <a:tabLst>
                          <a:tab pos="0" algn="l"/>
                        </a:tabLst>
                      </a:pPr>
                      <a:r>
                        <a:rPr lang="ru-RU" sz="1400" b="1" strike="noStrike" spc="-1" dirty="0">
                          <a:solidFill>
                            <a:srgbClr val="FFFFFF"/>
                          </a:solidFill>
                          <a:latin typeface="Liberation Serif" panose="02020603050405020304" pitchFamily="18" charset="0"/>
                          <a:ea typeface="Liberation Serif" panose="02020603050405020304" pitchFamily="18" charset="0"/>
                          <a:cs typeface="Liberation Serif" panose="02020603050405020304" pitchFamily="18" charset="0"/>
                        </a:rPr>
                        <a:t>Прогноз </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p>
                      <a:pPr algn="ctr">
                        <a:lnSpc>
                          <a:spcPct val="100000"/>
                        </a:lnSpc>
                        <a:tabLst>
                          <a:tab pos="0" algn="l"/>
                        </a:tabLst>
                      </a:pPr>
                      <a:r>
                        <a:rPr lang="ru-RU" sz="1400" b="1" strike="noStrike" spc="-1" dirty="0">
                          <a:solidFill>
                            <a:srgbClr val="FFFFFF"/>
                          </a:solidFill>
                          <a:latin typeface="Liberation Serif" panose="02020603050405020304" pitchFamily="18" charset="0"/>
                          <a:ea typeface="Liberation Serif" panose="02020603050405020304" pitchFamily="18" charset="0"/>
                          <a:cs typeface="Liberation Serif" panose="02020603050405020304" pitchFamily="18" charset="0"/>
                        </a:rPr>
                        <a:t>2025 г.</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algn="ctr">
                        <a:lnSpc>
                          <a:spcPct val="100000"/>
                        </a:lnSpc>
                      </a:pPr>
                      <a:r>
                        <a:rPr lang="ru-RU" sz="1400" b="1" strike="noStrike" spc="-1" dirty="0">
                          <a:solidFill>
                            <a:srgbClr val="FFFFFF"/>
                          </a:solidFill>
                          <a:latin typeface="Liberation Serif" panose="02020603050405020304" pitchFamily="18" charset="0"/>
                          <a:ea typeface="Liberation Serif" panose="02020603050405020304" pitchFamily="18" charset="0"/>
                          <a:cs typeface="Liberation Serif" panose="02020603050405020304" pitchFamily="18" charset="0"/>
                        </a:rPr>
                        <a:t>Прогноз 2026 г.</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extLst>
                  <a:ext uri="{0D108BD9-81ED-4DB2-BD59-A6C34878D82A}">
                    <a16:rowId xmlns:a16="http://schemas.microsoft.com/office/drawing/2014/main" val="10000"/>
                  </a:ext>
                </a:extLst>
              </a:tr>
              <a:tr h="0">
                <a:tc>
                  <a:txBody>
                    <a:bodyPr/>
                    <a:lstStyle/>
                    <a:p>
                      <a:pPr>
                        <a:lnSpc>
                          <a:spcPct val="10000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Объем инвестиций в основной капитал за счет всех источников финансирования</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algn="ctr">
                        <a:lnSpc>
                          <a:spcPct val="10000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млн. рублей</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algn="r">
                        <a:lnSpc>
                          <a:spcPct val="10000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36</a:t>
                      </a:r>
                      <a:r>
                        <a:rPr lang="en-US"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5,</a:t>
                      </a: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4</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algn="r">
                        <a:lnSpc>
                          <a:spcPct val="100000"/>
                        </a:lnSpc>
                      </a:pPr>
                      <a:r>
                        <a:rPr lang="en-US"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3</a:t>
                      </a: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5</a:t>
                      </a:r>
                      <a:r>
                        <a:rPr lang="en-US"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a:t>
                      </a: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algn="r">
                        <a:lnSpc>
                          <a:spcPct val="10000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47</a:t>
                      </a:r>
                      <a:r>
                        <a:rPr lang="en-US"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a:t>
                      </a: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5</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algn="r">
                        <a:lnSpc>
                          <a:spcPct val="10000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29</a:t>
                      </a:r>
                      <a:r>
                        <a:rPr lang="en-US"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a:t>
                      </a: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3</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algn="r">
                        <a:lnSpc>
                          <a:spcPct val="10000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2</a:t>
                      </a:r>
                      <a:r>
                        <a:rPr lang="en-US"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9,</a:t>
                      </a: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9</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extLst>
                  <a:ext uri="{0D108BD9-81ED-4DB2-BD59-A6C34878D82A}">
                    <a16:rowId xmlns:a16="http://schemas.microsoft.com/office/drawing/2014/main" val="10001"/>
                  </a:ext>
                </a:extLst>
              </a:tr>
            </a:tbl>
          </a:graphicData>
        </a:graphic>
      </p:graphicFrame>
      <p:sp>
        <p:nvSpPr>
          <p:cNvPr id="20" name="CustomShape 7"/>
          <p:cNvSpPr/>
          <p:nvPr/>
        </p:nvSpPr>
        <p:spPr>
          <a:xfrm>
            <a:off x="657281" y="4253255"/>
            <a:ext cx="10877427" cy="29878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lnSpcReduction="10000"/>
          </a:bodyPr>
          <a:lstStyle/>
          <a:p>
            <a:pPr algn="ctr">
              <a:lnSpc>
                <a:spcPct val="100000"/>
              </a:lnSpc>
              <a:spcBef>
                <a:spcPts val="600"/>
              </a:spcBef>
              <a:tabLst>
                <a:tab pos="0" algn="l"/>
              </a:tabLst>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Оценка оборота розничной торговли и общественного питания</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p>
            <a:pPr algn="ctr">
              <a:lnSpc>
                <a:spcPct val="100000"/>
              </a:lnSpc>
              <a:spcBef>
                <a:spcPts val="600"/>
              </a:spcBef>
              <a:tabLst>
                <a:tab pos="0" algn="l"/>
              </a:tabLst>
            </a:pPr>
            <a:endParaRPr lang="ru-RU" sz="1100" b="0" strike="noStrike" spc="-1" dirty="0">
              <a:latin typeface="Arial" panose="020B0604020202020204"/>
            </a:endParaRPr>
          </a:p>
        </p:txBody>
      </p:sp>
      <p:graphicFrame>
        <p:nvGraphicFramePr>
          <p:cNvPr id="21" name="Таблица 16"/>
          <p:cNvGraphicFramePr>
            <a:graphicFrameLocks noGrp="1"/>
          </p:cNvGraphicFramePr>
          <p:nvPr/>
        </p:nvGraphicFramePr>
        <p:xfrm>
          <a:off x="657281" y="4697973"/>
          <a:ext cx="10877426" cy="1127760"/>
        </p:xfrm>
        <a:graphic>
          <a:graphicData uri="http://schemas.openxmlformats.org/drawingml/2006/table">
            <a:tbl>
              <a:tblPr firstRow="1" bandRow="1">
                <a:tableStyleId>{5C22544A-7EE6-4342-B048-85BDC9FD1C3A}</a:tableStyleId>
              </a:tblPr>
              <a:tblGrid>
                <a:gridCol w="5213676">
                  <a:extLst>
                    <a:ext uri="{9D8B030D-6E8A-4147-A177-3AD203B41FA5}">
                      <a16:colId xmlns:a16="http://schemas.microsoft.com/office/drawing/2014/main" val="20000"/>
                    </a:ext>
                  </a:extLst>
                </a:gridCol>
                <a:gridCol w="1247686">
                  <a:extLst>
                    <a:ext uri="{9D8B030D-6E8A-4147-A177-3AD203B41FA5}">
                      <a16:colId xmlns:a16="http://schemas.microsoft.com/office/drawing/2014/main" val="20001"/>
                    </a:ext>
                  </a:extLst>
                </a:gridCol>
                <a:gridCol w="905854">
                  <a:extLst>
                    <a:ext uri="{9D8B030D-6E8A-4147-A177-3AD203B41FA5}">
                      <a16:colId xmlns:a16="http://schemas.microsoft.com/office/drawing/2014/main" val="20002"/>
                    </a:ext>
                  </a:extLst>
                </a:gridCol>
                <a:gridCol w="880217">
                  <a:extLst>
                    <a:ext uri="{9D8B030D-6E8A-4147-A177-3AD203B41FA5}">
                      <a16:colId xmlns:a16="http://schemas.microsoft.com/office/drawing/2014/main" val="20003"/>
                    </a:ext>
                  </a:extLst>
                </a:gridCol>
                <a:gridCol w="880217">
                  <a:extLst>
                    <a:ext uri="{9D8B030D-6E8A-4147-A177-3AD203B41FA5}">
                      <a16:colId xmlns:a16="http://schemas.microsoft.com/office/drawing/2014/main" val="20004"/>
                    </a:ext>
                  </a:extLst>
                </a:gridCol>
                <a:gridCol w="863125">
                  <a:extLst>
                    <a:ext uri="{9D8B030D-6E8A-4147-A177-3AD203B41FA5}">
                      <a16:colId xmlns:a16="http://schemas.microsoft.com/office/drawing/2014/main" val="20005"/>
                    </a:ext>
                  </a:extLst>
                </a:gridCol>
                <a:gridCol w="886651">
                  <a:extLst>
                    <a:ext uri="{9D8B030D-6E8A-4147-A177-3AD203B41FA5}">
                      <a16:colId xmlns:a16="http://schemas.microsoft.com/office/drawing/2014/main" val="20006"/>
                    </a:ext>
                  </a:extLst>
                </a:gridCol>
              </a:tblGrid>
              <a:tr h="370840">
                <a:tc>
                  <a:txBody>
                    <a:bodyPr/>
                    <a:lstStyle/>
                    <a:p>
                      <a:pPr algn="ctr">
                        <a:lnSpc>
                          <a:spcPct val="100000"/>
                        </a:lnSpc>
                      </a:pPr>
                      <a:r>
                        <a:rPr lang="ru-RU" sz="1400" b="1" strike="noStrike" spc="-1" dirty="0">
                          <a:solidFill>
                            <a:srgbClr val="FFFFFF"/>
                          </a:solidFill>
                          <a:latin typeface="Liberation Serif" panose="02020603050405020304" pitchFamily="18" charset="0"/>
                          <a:ea typeface="Liberation Serif" panose="02020603050405020304" pitchFamily="18" charset="0"/>
                          <a:cs typeface="Liberation Serif" panose="02020603050405020304" pitchFamily="18" charset="0"/>
                        </a:rPr>
                        <a:t>Наименование показателя</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algn="ctr">
                        <a:lnSpc>
                          <a:spcPct val="100000"/>
                        </a:lnSpc>
                      </a:pPr>
                      <a:r>
                        <a:rPr lang="ru-RU" sz="1400" b="1" strike="noStrike" spc="-1">
                          <a:solidFill>
                            <a:srgbClr val="FFFFFF"/>
                          </a:solidFill>
                          <a:latin typeface="Liberation Serif" panose="02020603050405020304" pitchFamily="18" charset="0"/>
                          <a:ea typeface="Liberation Serif" panose="02020603050405020304" pitchFamily="18" charset="0"/>
                          <a:cs typeface="Liberation Serif" panose="02020603050405020304" pitchFamily="18" charset="0"/>
                        </a:rPr>
                        <a:t>Ед. изм.</a:t>
                      </a:r>
                      <a:endParaRPr lang="ru-RU" sz="1400" b="0" strike="noStrike" spc="-1">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algn="ctr">
                        <a:lnSpc>
                          <a:spcPct val="100000"/>
                        </a:lnSpc>
                      </a:pPr>
                      <a:r>
                        <a:rPr lang="ru-RU" sz="1400" b="1" strike="noStrike" spc="-1" dirty="0">
                          <a:solidFill>
                            <a:srgbClr val="FFFFFF"/>
                          </a:solidFill>
                          <a:latin typeface="Liberation Serif" panose="02020603050405020304" pitchFamily="18" charset="0"/>
                          <a:ea typeface="Liberation Serif" panose="02020603050405020304" pitchFamily="18" charset="0"/>
                          <a:cs typeface="Liberation Serif" panose="02020603050405020304" pitchFamily="18" charset="0"/>
                        </a:rPr>
                        <a:t>Отчет 2022 г.</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algn="ctr">
                        <a:lnSpc>
                          <a:spcPct val="100000"/>
                        </a:lnSpc>
                      </a:pPr>
                      <a:r>
                        <a:rPr lang="ru-RU" sz="1400" b="1" strike="noStrike" spc="-1" dirty="0">
                          <a:solidFill>
                            <a:srgbClr val="FFFFFF"/>
                          </a:solidFill>
                          <a:latin typeface="Liberation Serif" panose="02020603050405020304" pitchFamily="18" charset="0"/>
                          <a:ea typeface="Liberation Serif" panose="02020603050405020304" pitchFamily="18" charset="0"/>
                          <a:cs typeface="Liberation Serif" panose="02020603050405020304" pitchFamily="18" charset="0"/>
                        </a:rPr>
                        <a:t>Оценка</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p>
                      <a:pPr algn="ctr">
                        <a:lnSpc>
                          <a:spcPct val="100000"/>
                        </a:lnSpc>
                      </a:pPr>
                      <a:r>
                        <a:rPr lang="ru-RU" sz="1400" b="1" strike="noStrike" spc="-1" dirty="0">
                          <a:solidFill>
                            <a:srgbClr val="FFFFFF"/>
                          </a:solidFill>
                          <a:latin typeface="Liberation Serif" panose="02020603050405020304" pitchFamily="18" charset="0"/>
                          <a:ea typeface="Liberation Serif" panose="02020603050405020304" pitchFamily="18" charset="0"/>
                          <a:cs typeface="Liberation Serif" panose="02020603050405020304" pitchFamily="18" charset="0"/>
                        </a:rPr>
                        <a:t>2023 г.</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algn="ctr">
                        <a:lnSpc>
                          <a:spcPct val="100000"/>
                        </a:lnSpc>
                        <a:tabLst>
                          <a:tab pos="0" algn="l"/>
                        </a:tabLst>
                      </a:pPr>
                      <a:r>
                        <a:rPr lang="ru-RU" sz="1400" b="1" strike="noStrike" spc="-1" dirty="0">
                          <a:solidFill>
                            <a:srgbClr val="FFFFFF"/>
                          </a:solidFill>
                          <a:latin typeface="Liberation Serif" panose="02020603050405020304" pitchFamily="18" charset="0"/>
                          <a:ea typeface="Liberation Serif" panose="02020603050405020304" pitchFamily="18" charset="0"/>
                          <a:cs typeface="Liberation Serif" panose="02020603050405020304" pitchFamily="18" charset="0"/>
                        </a:rPr>
                        <a:t>Прогноз </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p>
                      <a:pPr algn="ctr">
                        <a:lnSpc>
                          <a:spcPct val="100000"/>
                        </a:lnSpc>
                        <a:tabLst>
                          <a:tab pos="0" algn="l"/>
                        </a:tabLst>
                      </a:pPr>
                      <a:r>
                        <a:rPr lang="ru-RU" sz="1400" b="1" strike="noStrike" spc="-1" dirty="0">
                          <a:solidFill>
                            <a:srgbClr val="FFFFFF"/>
                          </a:solidFill>
                          <a:latin typeface="Liberation Serif" panose="02020603050405020304" pitchFamily="18" charset="0"/>
                          <a:ea typeface="Liberation Serif" panose="02020603050405020304" pitchFamily="18" charset="0"/>
                          <a:cs typeface="Liberation Serif" panose="02020603050405020304" pitchFamily="18" charset="0"/>
                        </a:rPr>
                        <a:t>2024 г.</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algn="ctr">
                        <a:lnSpc>
                          <a:spcPct val="100000"/>
                        </a:lnSpc>
                        <a:tabLst>
                          <a:tab pos="0" algn="l"/>
                        </a:tabLst>
                      </a:pPr>
                      <a:r>
                        <a:rPr lang="ru-RU" sz="1400" b="1" strike="noStrike" spc="-1" dirty="0">
                          <a:solidFill>
                            <a:srgbClr val="FFFFFF"/>
                          </a:solidFill>
                          <a:latin typeface="Liberation Serif" panose="02020603050405020304" pitchFamily="18" charset="0"/>
                          <a:ea typeface="Liberation Serif" panose="02020603050405020304" pitchFamily="18" charset="0"/>
                          <a:cs typeface="Liberation Serif" panose="02020603050405020304" pitchFamily="18" charset="0"/>
                        </a:rPr>
                        <a:t>Прогноз </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p>
                      <a:pPr algn="ctr">
                        <a:lnSpc>
                          <a:spcPct val="100000"/>
                        </a:lnSpc>
                        <a:tabLst>
                          <a:tab pos="0" algn="l"/>
                        </a:tabLst>
                      </a:pPr>
                      <a:r>
                        <a:rPr lang="ru-RU" sz="1400" b="1" strike="noStrike" spc="-1" dirty="0">
                          <a:solidFill>
                            <a:srgbClr val="FFFFFF"/>
                          </a:solidFill>
                          <a:latin typeface="Liberation Serif" panose="02020603050405020304" pitchFamily="18" charset="0"/>
                          <a:ea typeface="Liberation Serif" panose="02020603050405020304" pitchFamily="18" charset="0"/>
                          <a:cs typeface="Liberation Serif" panose="02020603050405020304" pitchFamily="18" charset="0"/>
                        </a:rPr>
                        <a:t>2025 г.</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algn="ctr">
                        <a:lnSpc>
                          <a:spcPct val="100000"/>
                        </a:lnSpc>
                      </a:pPr>
                      <a:r>
                        <a:rPr lang="ru-RU" sz="1400" b="1" strike="noStrike" spc="-1" dirty="0">
                          <a:solidFill>
                            <a:srgbClr val="FFFFFF"/>
                          </a:solidFill>
                          <a:latin typeface="Liberation Serif" panose="02020603050405020304" pitchFamily="18" charset="0"/>
                          <a:ea typeface="Liberation Serif" panose="02020603050405020304" pitchFamily="18" charset="0"/>
                          <a:cs typeface="Liberation Serif" panose="02020603050405020304" pitchFamily="18" charset="0"/>
                        </a:rPr>
                        <a:t>Прогноз 2026 г.</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extLst>
                  <a:ext uri="{0D108BD9-81ED-4DB2-BD59-A6C34878D82A}">
                    <a16:rowId xmlns:a16="http://schemas.microsoft.com/office/drawing/2014/main" val="10000"/>
                  </a:ext>
                </a:extLst>
              </a:tr>
              <a:tr h="0">
                <a:tc>
                  <a:txBody>
                    <a:bodyPr/>
                    <a:lstStyle/>
                    <a:p>
                      <a:pPr>
                        <a:lnSpc>
                          <a:spcPct val="10000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Оборот розничной торговли в ценах соответствующего периода</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algn="ctr">
                        <a:lnSpc>
                          <a:spcPct val="10000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млн. рублей</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algn="r">
                        <a:lnSpc>
                          <a:spcPct val="100000"/>
                        </a:lnSpc>
                      </a:pPr>
                      <a:r>
                        <a:rPr lang="en-US"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9</a:t>
                      </a: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78</a:t>
                      </a:r>
                      <a:r>
                        <a:rPr lang="en-US"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a:t>
                      </a: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8</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algn="r">
                        <a:lnSpc>
                          <a:spcPct val="100000"/>
                        </a:lnSpc>
                      </a:pPr>
                      <a:r>
                        <a:rPr lang="en-US"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1 04</a:t>
                      </a: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5</a:t>
                      </a:r>
                      <a:r>
                        <a:rPr lang="en-US"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a:t>
                      </a: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4</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algn="r">
                        <a:lnSpc>
                          <a:spcPct val="100000"/>
                        </a:lnSpc>
                      </a:pPr>
                      <a:r>
                        <a:rPr lang="en-US"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 </a:t>
                      </a: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121</a:t>
                      </a:r>
                      <a:r>
                        <a:rPr lang="en-US"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a:t>
                      </a: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6</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algn="r">
                        <a:lnSpc>
                          <a:spcPct val="100000"/>
                        </a:lnSpc>
                      </a:pPr>
                      <a:r>
                        <a:rPr lang="en-US"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1 19</a:t>
                      </a: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7</a:t>
                      </a:r>
                      <a:r>
                        <a:rPr lang="en-US"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a:t>
                      </a: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0</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algn="r">
                        <a:lnSpc>
                          <a:spcPct val="100000"/>
                        </a:lnSpc>
                      </a:pPr>
                      <a:r>
                        <a:rPr lang="en-US"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1 27</a:t>
                      </a: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8</a:t>
                      </a:r>
                      <a:r>
                        <a:rPr lang="en-US"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a:t>
                      </a: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2</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extLst>
                  <a:ext uri="{0D108BD9-81ED-4DB2-BD59-A6C34878D82A}">
                    <a16:rowId xmlns:a16="http://schemas.microsoft.com/office/drawing/2014/main" val="10001"/>
                  </a:ext>
                </a:extLst>
              </a:tr>
              <a:tr h="0">
                <a:tc>
                  <a:txBody>
                    <a:bodyPr/>
                    <a:lstStyle/>
                    <a:p>
                      <a:pPr>
                        <a:lnSpc>
                          <a:spcPct val="100000"/>
                        </a:lnSpc>
                      </a:pPr>
                      <a:r>
                        <a:rPr lang="ru-RU" sz="1400" b="0" strike="noStrike" spc="-1">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Оборот общественного питания</a:t>
                      </a:r>
                      <a:endParaRPr lang="ru-RU" sz="1400" b="0" strike="noStrike" spc="-1">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algn="ctr">
                        <a:lnSpc>
                          <a:spcPct val="10000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млн. рублей</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algn="r">
                        <a:lnSpc>
                          <a:spcPct val="100000"/>
                        </a:lnSpc>
                      </a:pPr>
                      <a:r>
                        <a:rPr lang="en-US"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2</a:t>
                      </a: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6</a:t>
                      </a:r>
                      <a:r>
                        <a:rPr lang="en-US"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a:t>
                      </a: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2</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algn="r">
                        <a:lnSpc>
                          <a:spcPct val="100000"/>
                        </a:lnSpc>
                      </a:pPr>
                      <a:r>
                        <a:rPr lang="en-US"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2</a:t>
                      </a: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8</a:t>
                      </a:r>
                      <a:r>
                        <a:rPr lang="en-US"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,0</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algn="r">
                        <a:lnSpc>
                          <a:spcPct val="100000"/>
                        </a:lnSpc>
                      </a:pPr>
                      <a:r>
                        <a:rPr lang="en-US"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3</a:t>
                      </a: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0,1</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algn="r">
                        <a:lnSpc>
                          <a:spcPct val="100000"/>
                        </a:lnSpc>
                      </a:pPr>
                      <a:r>
                        <a:rPr lang="en-US"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3</a:t>
                      </a: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2</a:t>
                      </a:r>
                      <a:r>
                        <a:rPr lang="en-US"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a:t>
                      </a: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algn="r">
                        <a:lnSpc>
                          <a:spcPct val="100000"/>
                        </a:lnSpc>
                      </a:pPr>
                      <a:r>
                        <a:rPr lang="en-US"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3</a:t>
                      </a: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4</a:t>
                      </a:r>
                      <a:r>
                        <a:rPr lang="en-US"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a:t>
                      </a: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2</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1"/>
          <p:cNvSpPr/>
          <p:nvPr/>
        </p:nvSpPr>
        <p:spPr>
          <a:xfrm>
            <a:off x="657286" y="175347"/>
            <a:ext cx="10877427" cy="29878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US" b="0" strike="noStrike"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I.</a:t>
            </a:r>
            <a:r>
              <a:rPr lang="ru-RU" b="0" strike="noStrike"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 Вводная часть</a:t>
            </a:r>
          </a:p>
        </p:txBody>
      </p:sp>
      <p:sp>
        <p:nvSpPr>
          <p:cNvPr id="5" name="CustomShape 2"/>
          <p:cNvSpPr/>
          <p:nvPr/>
        </p:nvSpPr>
        <p:spPr>
          <a:xfrm>
            <a:off x="657286" y="474134"/>
            <a:ext cx="10877427" cy="29878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spcBef>
                <a:spcPts val="600"/>
              </a:spcBef>
              <a:tabLst>
                <a:tab pos="0" algn="l"/>
              </a:tabLst>
            </a:pPr>
            <a:r>
              <a:rPr lang="ru-RU" sz="16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Основные показатели социально-экономического развития района</a:t>
            </a:r>
            <a:endParaRPr lang="ru-RU" sz="16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p:txBody>
      </p:sp>
      <p:sp>
        <p:nvSpPr>
          <p:cNvPr id="6" name="CustomShape 4"/>
          <p:cNvSpPr/>
          <p:nvPr/>
        </p:nvSpPr>
        <p:spPr>
          <a:xfrm>
            <a:off x="657286" y="772920"/>
            <a:ext cx="10877426" cy="29878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lnSpcReduction="10000"/>
          </a:bodyPr>
          <a:lstStyle/>
          <a:p>
            <a:pPr algn="ctr">
              <a:lnSpc>
                <a:spcPct val="100000"/>
              </a:lnSpc>
              <a:spcBef>
                <a:spcPts val="600"/>
              </a:spcBef>
              <a:tabLst>
                <a:tab pos="0" algn="l"/>
              </a:tabLst>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Прогноз численности и состава населения</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p>
            <a:pPr algn="ctr">
              <a:lnSpc>
                <a:spcPct val="100000"/>
              </a:lnSpc>
              <a:spcBef>
                <a:spcPts val="600"/>
              </a:spcBef>
              <a:tabLst>
                <a:tab pos="0" algn="l"/>
              </a:tabLst>
            </a:pPr>
            <a:endParaRPr lang="ru-RU" sz="1400" b="0" strike="noStrike" spc="-1" dirty="0">
              <a:latin typeface="Arial" panose="020B0604020202020204"/>
            </a:endParaRPr>
          </a:p>
        </p:txBody>
      </p:sp>
      <p:graphicFrame>
        <p:nvGraphicFramePr>
          <p:cNvPr id="7" name="Таблица 7"/>
          <p:cNvGraphicFramePr>
            <a:graphicFrameLocks noGrp="1"/>
          </p:cNvGraphicFramePr>
          <p:nvPr/>
        </p:nvGraphicFramePr>
        <p:xfrm>
          <a:off x="657286" y="1080252"/>
          <a:ext cx="10877426" cy="5312160"/>
        </p:xfrm>
        <a:graphic>
          <a:graphicData uri="http://schemas.openxmlformats.org/drawingml/2006/table">
            <a:tbl>
              <a:tblPr firstRow="1" bandRow="1">
                <a:tableStyleId>{5C22544A-7EE6-4342-B048-85BDC9FD1C3A}</a:tableStyleId>
              </a:tblPr>
              <a:tblGrid>
                <a:gridCol w="4658198">
                  <a:extLst>
                    <a:ext uri="{9D8B030D-6E8A-4147-A177-3AD203B41FA5}">
                      <a16:colId xmlns:a16="http://schemas.microsoft.com/office/drawing/2014/main" val="20000"/>
                    </a:ext>
                  </a:extLst>
                </a:gridCol>
                <a:gridCol w="880217">
                  <a:extLst>
                    <a:ext uri="{9D8B030D-6E8A-4147-A177-3AD203B41FA5}">
                      <a16:colId xmlns:a16="http://schemas.microsoft.com/office/drawing/2014/main" val="20001"/>
                    </a:ext>
                  </a:extLst>
                </a:gridCol>
                <a:gridCol w="1034041">
                  <a:extLst>
                    <a:ext uri="{9D8B030D-6E8A-4147-A177-3AD203B41FA5}">
                      <a16:colId xmlns:a16="http://schemas.microsoft.com/office/drawing/2014/main" val="20002"/>
                    </a:ext>
                  </a:extLst>
                </a:gridCol>
                <a:gridCol w="1076770">
                  <a:extLst>
                    <a:ext uri="{9D8B030D-6E8A-4147-A177-3AD203B41FA5}">
                      <a16:colId xmlns:a16="http://schemas.microsoft.com/office/drawing/2014/main" val="20003"/>
                    </a:ext>
                  </a:extLst>
                </a:gridCol>
                <a:gridCol w="1102408">
                  <a:extLst>
                    <a:ext uri="{9D8B030D-6E8A-4147-A177-3AD203B41FA5}">
                      <a16:colId xmlns:a16="http://schemas.microsoft.com/office/drawing/2014/main" val="20004"/>
                    </a:ext>
                  </a:extLst>
                </a:gridCol>
                <a:gridCol w="1085316">
                  <a:extLst>
                    <a:ext uri="{9D8B030D-6E8A-4147-A177-3AD203B41FA5}">
                      <a16:colId xmlns:a16="http://schemas.microsoft.com/office/drawing/2014/main" val="20005"/>
                    </a:ext>
                  </a:extLst>
                </a:gridCol>
                <a:gridCol w="1040476">
                  <a:extLst>
                    <a:ext uri="{9D8B030D-6E8A-4147-A177-3AD203B41FA5}">
                      <a16:colId xmlns:a16="http://schemas.microsoft.com/office/drawing/2014/main" val="20006"/>
                    </a:ext>
                  </a:extLst>
                </a:gridCol>
              </a:tblGrid>
              <a:tr h="590240">
                <a:tc>
                  <a:txBody>
                    <a:bodyPr/>
                    <a:lstStyle/>
                    <a:p>
                      <a:pPr algn="ctr">
                        <a:lnSpc>
                          <a:spcPct val="100000"/>
                        </a:lnSpc>
                      </a:pPr>
                      <a:r>
                        <a:rPr lang="ru-RU" sz="1400" b="1" strike="noStrike" spc="-1" dirty="0">
                          <a:solidFill>
                            <a:srgbClr val="FFFFFF"/>
                          </a:solidFill>
                          <a:latin typeface="Liberation Serif" panose="02020603050405020304" pitchFamily="18" charset="0"/>
                          <a:ea typeface="Liberation Serif" panose="02020603050405020304" pitchFamily="18" charset="0"/>
                          <a:cs typeface="Liberation Serif" panose="02020603050405020304" pitchFamily="18" charset="0"/>
                        </a:rPr>
                        <a:t>Наименование показателя</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algn="ctr">
                        <a:lnSpc>
                          <a:spcPct val="100000"/>
                        </a:lnSpc>
                      </a:pPr>
                      <a:r>
                        <a:rPr lang="ru-RU" sz="1400" b="1" strike="noStrike" spc="-1" dirty="0">
                          <a:solidFill>
                            <a:srgbClr val="FFFFFF"/>
                          </a:solidFill>
                          <a:latin typeface="Liberation Serif" panose="02020603050405020304" pitchFamily="18" charset="0"/>
                          <a:ea typeface="Liberation Serif" panose="02020603050405020304" pitchFamily="18" charset="0"/>
                          <a:cs typeface="Liberation Serif" panose="02020603050405020304" pitchFamily="18" charset="0"/>
                        </a:rPr>
                        <a:t>Ед. изм.</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algn="ctr">
                        <a:lnSpc>
                          <a:spcPct val="100000"/>
                        </a:lnSpc>
                      </a:pPr>
                      <a:r>
                        <a:rPr lang="ru-RU" sz="1400" b="1" strike="noStrike" spc="-1" dirty="0">
                          <a:solidFill>
                            <a:srgbClr val="FFFFFF"/>
                          </a:solidFill>
                          <a:latin typeface="Liberation Serif" panose="02020603050405020304" pitchFamily="18" charset="0"/>
                          <a:ea typeface="Liberation Serif" panose="02020603050405020304" pitchFamily="18" charset="0"/>
                          <a:cs typeface="Liberation Serif" panose="02020603050405020304" pitchFamily="18" charset="0"/>
                        </a:rPr>
                        <a:t>Отчет 2022 г.</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algn="ctr">
                        <a:lnSpc>
                          <a:spcPct val="100000"/>
                        </a:lnSpc>
                      </a:pPr>
                      <a:r>
                        <a:rPr lang="ru-RU" sz="1400" b="1" strike="noStrike" spc="-1" dirty="0">
                          <a:solidFill>
                            <a:srgbClr val="FFFFFF"/>
                          </a:solidFill>
                          <a:latin typeface="Liberation Serif" panose="02020603050405020304" pitchFamily="18" charset="0"/>
                          <a:ea typeface="Liberation Serif" panose="02020603050405020304" pitchFamily="18" charset="0"/>
                          <a:cs typeface="Liberation Serif" panose="02020603050405020304" pitchFamily="18" charset="0"/>
                        </a:rPr>
                        <a:t>Оценка</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p>
                      <a:pPr algn="ctr">
                        <a:lnSpc>
                          <a:spcPct val="100000"/>
                        </a:lnSpc>
                      </a:pPr>
                      <a:r>
                        <a:rPr lang="ru-RU" sz="1400" b="1" strike="noStrike" spc="-1" dirty="0">
                          <a:solidFill>
                            <a:srgbClr val="FFFFFF"/>
                          </a:solidFill>
                          <a:latin typeface="Liberation Serif" panose="02020603050405020304" pitchFamily="18" charset="0"/>
                          <a:ea typeface="Liberation Serif" panose="02020603050405020304" pitchFamily="18" charset="0"/>
                          <a:cs typeface="Liberation Serif" panose="02020603050405020304" pitchFamily="18" charset="0"/>
                        </a:rPr>
                        <a:t>2023г.</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algn="ctr">
                        <a:lnSpc>
                          <a:spcPct val="100000"/>
                        </a:lnSpc>
                        <a:tabLst>
                          <a:tab pos="0" algn="l"/>
                        </a:tabLst>
                      </a:pPr>
                      <a:r>
                        <a:rPr lang="ru-RU" sz="1400" b="1" strike="noStrike" spc="-1" dirty="0">
                          <a:solidFill>
                            <a:srgbClr val="FFFFFF"/>
                          </a:solidFill>
                          <a:latin typeface="Liberation Serif" panose="02020603050405020304" pitchFamily="18" charset="0"/>
                          <a:ea typeface="Liberation Serif" panose="02020603050405020304" pitchFamily="18" charset="0"/>
                          <a:cs typeface="Liberation Serif" panose="02020603050405020304" pitchFamily="18" charset="0"/>
                        </a:rPr>
                        <a:t>Прогноз </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p>
                      <a:pPr algn="ctr">
                        <a:lnSpc>
                          <a:spcPct val="100000"/>
                        </a:lnSpc>
                        <a:tabLst>
                          <a:tab pos="0" algn="l"/>
                        </a:tabLst>
                      </a:pPr>
                      <a:r>
                        <a:rPr lang="ru-RU" sz="1400" b="1" strike="noStrike" spc="-1" dirty="0">
                          <a:solidFill>
                            <a:srgbClr val="FFFFFF"/>
                          </a:solidFill>
                          <a:latin typeface="Liberation Serif" panose="02020603050405020304" pitchFamily="18" charset="0"/>
                          <a:ea typeface="Liberation Serif" panose="02020603050405020304" pitchFamily="18" charset="0"/>
                          <a:cs typeface="Liberation Serif" panose="02020603050405020304" pitchFamily="18" charset="0"/>
                        </a:rPr>
                        <a:t>2024г.</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algn="ctr">
                        <a:lnSpc>
                          <a:spcPct val="100000"/>
                        </a:lnSpc>
                        <a:tabLst>
                          <a:tab pos="0" algn="l"/>
                        </a:tabLst>
                      </a:pPr>
                      <a:r>
                        <a:rPr lang="ru-RU" sz="1400" b="1" strike="noStrike" spc="-1" dirty="0">
                          <a:solidFill>
                            <a:srgbClr val="FFFFFF"/>
                          </a:solidFill>
                          <a:latin typeface="Liberation Serif" panose="02020603050405020304" pitchFamily="18" charset="0"/>
                          <a:ea typeface="Liberation Serif" panose="02020603050405020304" pitchFamily="18" charset="0"/>
                          <a:cs typeface="Liberation Serif" panose="02020603050405020304" pitchFamily="18" charset="0"/>
                        </a:rPr>
                        <a:t>Прогноз </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p>
                      <a:pPr algn="ctr">
                        <a:lnSpc>
                          <a:spcPct val="100000"/>
                        </a:lnSpc>
                        <a:tabLst>
                          <a:tab pos="0" algn="l"/>
                        </a:tabLst>
                      </a:pPr>
                      <a:r>
                        <a:rPr lang="ru-RU" sz="1400" b="1" strike="noStrike" spc="-1" dirty="0">
                          <a:solidFill>
                            <a:srgbClr val="FFFFFF"/>
                          </a:solidFill>
                          <a:latin typeface="Liberation Serif" panose="02020603050405020304" pitchFamily="18" charset="0"/>
                          <a:ea typeface="Liberation Serif" panose="02020603050405020304" pitchFamily="18" charset="0"/>
                          <a:cs typeface="Liberation Serif" panose="02020603050405020304" pitchFamily="18" charset="0"/>
                        </a:rPr>
                        <a:t>2025 г.</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algn="ctr">
                        <a:lnSpc>
                          <a:spcPct val="100000"/>
                        </a:lnSpc>
                      </a:pPr>
                      <a:r>
                        <a:rPr lang="ru-RU" sz="1400" b="1" strike="noStrike" spc="-1" dirty="0">
                          <a:solidFill>
                            <a:srgbClr val="FFFFFF"/>
                          </a:solidFill>
                          <a:latin typeface="Liberation Serif" panose="02020603050405020304" pitchFamily="18" charset="0"/>
                          <a:ea typeface="Liberation Serif" panose="02020603050405020304" pitchFamily="18" charset="0"/>
                          <a:cs typeface="Liberation Serif" panose="02020603050405020304" pitchFamily="18" charset="0"/>
                        </a:rPr>
                        <a:t>Прогноз 2026 г.</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extLst>
                  <a:ext uri="{0D108BD9-81ED-4DB2-BD59-A6C34878D82A}">
                    <a16:rowId xmlns:a16="http://schemas.microsoft.com/office/drawing/2014/main" val="10000"/>
                  </a:ext>
                </a:extLst>
              </a:tr>
              <a:tr h="590240">
                <a:tc>
                  <a:txBody>
                    <a:bodyPr/>
                    <a:lstStyle/>
                    <a:p>
                      <a:pPr>
                        <a:lnSpc>
                          <a:spcPct val="10000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Численность постоянного населения муниципального образования</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algn="ctr">
                        <a:lnSpc>
                          <a:spcPct val="10000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чел.</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algn="r">
                        <a:lnSpc>
                          <a:spcPct val="100000"/>
                        </a:lnSpc>
                      </a:pPr>
                      <a:r>
                        <a:rPr lang="en-US"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a:t>
                      </a: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a:t>
                      </a:r>
                      <a:r>
                        <a:rPr lang="en-US"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 9</a:t>
                      </a: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25</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algn="r">
                        <a:lnSpc>
                          <a:spcPct val="100000"/>
                        </a:lnSpc>
                      </a:pPr>
                      <a:r>
                        <a:rPr lang="en-US"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a:t>
                      </a: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a:t>
                      </a:r>
                      <a:r>
                        <a:rPr lang="en-US"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 </a:t>
                      </a: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7</a:t>
                      </a:r>
                      <a:r>
                        <a:rPr lang="en-US"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5</a:t>
                      </a: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5</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algn="r">
                        <a:lnSpc>
                          <a:spcPct val="100000"/>
                        </a:lnSpc>
                      </a:pPr>
                      <a:r>
                        <a:rPr lang="en-US"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a:t>
                      </a: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a:t>
                      </a:r>
                      <a:r>
                        <a:rPr lang="en-US"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 </a:t>
                      </a: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5</a:t>
                      </a:r>
                      <a:r>
                        <a:rPr lang="en-US"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5</a:t>
                      </a: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0</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algn="r">
                        <a:lnSpc>
                          <a:spcPct val="100000"/>
                        </a:lnSpc>
                      </a:pPr>
                      <a:r>
                        <a:rPr lang="en-US"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a:t>
                      </a: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a:t>
                      </a:r>
                      <a:r>
                        <a:rPr lang="en-US"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 </a:t>
                      </a: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3</a:t>
                      </a:r>
                      <a:r>
                        <a:rPr lang="en-US"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5</a:t>
                      </a: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0</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algn="r">
                        <a:lnSpc>
                          <a:spcPct val="100000"/>
                        </a:lnSpc>
                      </a:pPr>
                      <a:r>
                        <a:rPr lang="en-US"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a:t>
                      </a: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a:t>
                      </a:r>
                      <a:r>
                        <a:rPr lang="en-US"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 </a:t>
                      </a: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20</a:t>
                      </a:r>
                      <a:r>
                        <a:rPr lang="en-US"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0</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extLst>
                  <a:ext uri="{0D108BD9-81ED-4DB2-BD59-A6C34878D82A}">
                    <a16:rowId xmlns:a16="http://schemas.microsoft.com/office/drawing/2014/main" val="10001"/>
                  </a:ext>
                </a:extLst>
              </a:tr>
              <a:tr h="590240">
                <a:tc>
                  <a:txBody>
                    <a:bodyPr/>
                    <a:lstStyle/>
                    <a:p>
                      <a:pPr>
                        <a:lnSpc>
                          <a:spcPct val="10000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Среднегодовая численность населения муниципального образования</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algn="ctr">
                        <a:lnSpc>
                          <a:spcPct val="10000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чел.</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algn="r">
                        <a:lnSpc>
                          <a:spcPct val="100000"/>
                        </a:lnSpc>
                      </a:pPr>
                      <a:r>
                        <a:rPr lang="en-US"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a:t>
                      </a: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a:t>
                      </a:r>
                      <a:r>
                        <a:rPr lang="en-US"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 </a:t>
                      </a: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840</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algn="r">
                        <a:lnSpc>
                          <a:spcPct val="100000"/>
                        </a:lnSpc>
                      </a:pPr>
                      <a:r>
                        <a:rPr lang="en-US"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a:t>
                      </a: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a:t>
                      </a:r>
                      <a:r>
                        <a:rPr lang="en-US"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 </a:t>
                      </a: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876</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algn="r">
                        <a:lnSpc>
                          <a:spcPct val="100000"/>
                        </a:lnSpc>
                      </a:pPr>
                      <a:r>
                        <a:rPr lang="en-US"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a:t>
                      </a: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a:t>
                      </a:r>
                      <a:r>
                        <a:rPr lang="en-US"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 </a:t>
                      </a: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65</a:t>
                      </a:r>
                      <a:r>
                        <a:rPr lang="en-US"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2</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algn="r">
                        <a:lnSpc>
                          <a:spcPct val="100000"/>
                        </a:lnSpc>
                      </a:pPr>
                      <a:r>
                        <a:rPr lang="en-US"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a:t>
                      </a: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a:t>
                      </a:r>
                      <a:r>
                        <a:rPr lang="en-US"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 </a:t>
                      </a: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450</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algn="r">
                        <a:lnSpc>
                          <a:spcPct val="100000"/>
                        </a:lnSpc>
                      </a:pPr>
                      <a:r>
                        <a:rPr lang="en-US"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a:t>
                      </a: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a:t>
                      </a:r>
                      <a:r>
                        <a:rPr lang="en-US"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 </a:t>
                      </a: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275</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extLst>
                  <a:ext uri="{0D108BD9-81ED-4DB2-BD59-A6C34878D82A}">
                    <a16:rowId xmlns:a16="http://schemas.microsoft.com/office/drawing/2014/main" val="10002"/>
                  </a:ext>
                </a:extLst>
              </a:tr>
              <a:tr h="590240">
                <a:tc>
                  <a:txBody>
                    <a:bodyPr/>
                    <a:lstStyle/>
                    <a:p>
                      <a:pPr>
                        <a:lnSpc>
                          <a:spcPct val="10000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Численность детей в возрасте 3-7 лет</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algn="ctr">
                        <a:lnSpc>
                          <a:spcPct val="10000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чел.</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algn="r">
                        <a:lnSpc>
                          <a:spcPct val="100000"/>
                        </a:lnSpc>
                      </a:pPr>
                      <a:r>
                        <a:rPr lang="en-US"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1 0</a:t>
                      </a: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01</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algn="r">
                        <a:lnSpc>
                          <a:spcPct val="100000"/>
                        </a:lnSpc>
                      </a:pPr>
                      <a:r>
                        <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rPr>
                        <a:t>947</a:t>
                      </a:r>
                    </a:p>
                  </a:txBody>
                  <a:tcPr/>
                </a:tc>
                <a:tc>
                  <a:txBody>
                    <a:bodyPr/>
                    <a:lstStyle/>
                    <a:p>
                      <a:pPr algn="r">
                        <a:lnSpc>
                          <a:spcPct val="100000"/>
                        </a:lnSpc>
                      </a:pPr>
                      <a:r>
                        <a:rPr lang="en-US"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92</a:t>
                      </a: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5</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algn="r">
                        <a:lnSpc>
                          <a:spcPct val="100000"/>
                        </a:lnSpc>
                      </a:pPr>
                      <a:r>
                        <a:rPr lang="en-US"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9</a:t>
                      </a: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10</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algn="r">
                        <a:lnSpc>
                          <a:spcPct val="100000"/>
                        </a:lnSpc>
                      </a:pPr>
                      <a:r>
                        <a:rPr lang="en-US"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9</a:t>
                      </a: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00</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extLst>
                  <a:ext uri="{0D108BD9-81ED-4DB2-BD59-A6C34878D82A}">
                    <a16:rowId xmlns:a16="http://schemas.microsoft.com/office/drawing/2014/main" val="10003"/>
                  </a:ext>
                </a:extLst>
              </a:tr>
              <a:tr h="590240">
                <a:tc>
                  <a:txBody>
                    <a:bodyPr/>
                    <a:lstStyle/>
                    <a:p>
                      <a:pPr>
                        <a:lnSpc>
                          <a:spcPct val="10000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Численность детей и подростков в возрасте 8-17 лет</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algn="ctr">
                        <a:lnSpc>
                          <a:spcPct val="10000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чел.</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algn="r">
                        <a:lnSpc>
                          <a:spcPct val="100000"/>
                        </a:lnSpc>
                      </a:pPr>
                      <a:r>
                        <a:rPr lang="en-US"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1 76</a:t>
                      </a: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5</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algn="r">
                        <a:lnSpc>
                          <a:spcPct val="100000"/>
                        </a:lnSpc>
                      </a:pPr>
                      <a:r>
                        <a:rPr lang="en-US"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1 85</a:t>
                      </a: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algn="r">
                        <a:lnSpc>
                          <a:spcPct val="100000"/>
                        </a:lnSpc>
                      </a:pPr>
                      <a:r>
                        <a:rPr lang="en-US"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 </a:t>
                      </a: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9</a:t>
                      </a:r>
                      <a:r>
                        <a:rPr lang="en-US"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0</a:t>
                      </a: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0</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algn="r">
                        <a:lnSpc>
                          <a:spcPct val="100000"/>
                        </a:lnSpc>
                      </a:pPr>
                      <a:r>
                        <a:rPr lang="en-US"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1 9</a:t>
                      </a: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47</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algn="r">
                        <a:lnSpc>
                          <a:spcPct val="100000"/>
                        </a:lnSpc>
                      </a:pPr>
                      <a:r>
                        <a:rPr lang="en-US"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 </a:t>
                      </a: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932</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extLst>
                  <a:ext uri="{0D108BD9-81ED-4DB2-BD59-A6C34878D82A}">
                    <a16:rowId xmlns:a16="http://schemas.microsoft.com/office/drawing/2014/main" val="10004"/>
                  </a:ext>
                </a:extLst>
              </a:tr>
              <a:tr h="590240">
                <a:tc>
                  <a:txBody>
                    <a:bodyPr/>
                    <a:lstStyle/>
                    <a:p>
                      <a:pPr>
                        <a:lnSpc>
                          <a:spcPct val="10000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Численность населения в трудоспособном возрасте</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algn="ctr">
                        <a:lnSpc>
                          <a:spcPct val="10000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чел.</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algn="r">
                        <a:lnSpc>
                          <a:spcPct val="100000"/>
                        </a:lnSpc>
                      </a:pPr>
                      <a:r>
                        <a:rPr lang="en-US"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6 2</a:t>
                      </a: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4</a:t>
                      </a:r>
                      <a:r>
                        <a:rPr lang="en-US"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0</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algn="r">
                        <a:lnSpc>
                          <a:spcPct val="100000"/>
                        </a:lnSpc>
                      </a:pPr>
                      <a:r>
                        <a:rPr lang="en-US"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6 </a:t>
                      </a: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27</a:t>
                      </a:r>
                      <a:r>
                        <a:rPr lang="en-US"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0</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algn="r">
                        <a:lnSpc>
                          <a:spcPct val="100000"/>
                        </a:lnSpc>
                      </a:pPr>
                      <a:r>
                        <a:rPr lang="en-US"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6 </a:t>
                      </a: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305</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algn="r">
                        <a:lnSpc>
                          <a:spcPct val="100000"/>
                        </a:lnSpc>
                      </a:pPr>
                      <a:r>
                        <a:rPr lang="en-US"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6 3</a:t>
                      </a: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10</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algn="r">
                        <a:lnSpc>
                          <a:spcPct val="100000"/>
                        </a:lnSpc>
                      </a:pPr>
                      <a:r>
                        <a:rPr lang="en-US" sz="1400" b="0" strike="noStrike" spc="-1" dirty="0">
                          <a:latin typeface="Liberation Serif" panose="02020603050405020304" pitchFamily="18" charset="0"/>
                          <a:ea typeface="Liberation Serif" panose="02020603050405020304" pitchFamily="18" charset="0"/>
                          <a:cs typeface="Liberation Serif" panose="02020603050405020304" pitchFamily="18" charset="0"/>
                        </a:rPr>
                        <a:t>6 </a:t>
                      </a:r>
                      <a:r>
                        <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rPr>
                        <a:t>32</a:t>
                      </a:r>
                      <a:r>
                        <a:rPr lang="en-US" sz="1400" b="0" strike="noStrike" spc="-1" dirty="0">
                          <a:latin typeface="Liberation Serif" panose="02020603050405020304" pitchFamily="18" charset="0"/>
                          <a:ea typeface="Liberation Serif" panose="02020603050405020304" pitchFamily="18" charset="0"/>
                          <a:cs typeface="Liberation Serif" panose="02020603050405020304" pitchFamily="18" charset="0"/>
                        </a:rPr>
                        <a:t>0</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extLst>
                  <a:ext uri="{0D108BD9-81ED-4DB2-BD59-A6C34878D82A}">
                    <a16:rowId xmlns:a16="http://schemas.microsoft.com/office/drawing/2014/main" val="10005"/>
                  </a:ext>
                </a:extLst>
              </a:tr>
              <a:tr h="590240">
                <a:tc>
                  <a:txBody>
                    <a:bodyPr/>
                    <a:lstStyle/>
                    <a:p>
                      <a:pPr>
                        <a:lnSpc>
                          <a:spcPct val="10000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Численность населения старше трудоспособного возраста</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algn="ctr">
                        <a:lnSpc>
                          <a:spcPct val="10000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чел.</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algn="r">
                        <a:lnSpc>
                          <a:spcPct val="100000"/>
                        </a:lnSpc>
                      </a:pPr>
                      <a:r>
                        <a:rPr lang="en-US"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3 2</a:t>
                      </a: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58</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algn="r">
                        <a:lnSpc>
                          <a:spcPct val="100000"/>
                        </a:lnSpc>
                      </a:pPr>
                      <a:r>
                        <a:rPr lang="en-US"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3 </a:t>
                      </a: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216</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algn="r">
                        <a:lnSpc>
                          <a:spcPct val="100000"/>
                        </a:lnSpc>
                      </a:pPr>
                      <a:r>
                        <a:rPr lang="en-US"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3 </a:t>
                      </a: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170</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algn="r">
                        <a:lnSpc>
                          <a:spcPct val="100000"/>
                        </a:lnSpc>
                      </a:pPr>
                      <a:r>
                        <a:rPr lang="en-US"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3 1</a:t>
                      </a: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30</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algn="r">
                        <a:lnSpc>
                          <a:spcPct val="100000"/>
                        </a:lnSpc>
                      </a:pPr>
                      <a:r>
                        <a:rPr lang="en-US"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3 1</a:t>
                      </a: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00</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extLst>
                  <a:ext uri="{0D108BD9-81ED-4DB2-BD59-A6C34878D82A}">
                    <a16:rowId xmlns:a16="http://schemas.microsoft.com/office/drawing/2014/main" val="10006"/>
                  </a:ext>
                </a:extLst>
              </a:tr>
              <a:tr h="590240">
                <a:tc>
                  <a:txBody>
                    <a:bodyPr/>
                    <a:lstStyle/>
                    <a:p>
                      <a:pPr>
                        <a:lnSpc>
                          <a:spcPct val="10000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Число родившихся</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algn="ctr">
                        <a:lnSpc>
                          <a:spcPct val="10000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чел.</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algn="r">
                        <a:lnSpc>
                          <a:spcPct val="100000"/>
                        </a:lnSpc>
                      </a:pPr>
                      <a:r>
                        <a:rPr lang="en-US"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a:t>
                      </a: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33</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algn="r">
                        <a:lnSpc>
                          <a:spcPct val="100000"/>
                        </a:lnSpc>
                      </a:pPr>
                      <a:r>
                        <a:rPr lang="en-US"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a:t>
                      </a: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3</a:t>
                      </a:r>
                      <a:r>
                        <a:rPr lang="en-US"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5</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algn="r">
                        <a:lnSpc>
                          <a:spcPct val="100000"/>
                        </a:lnSpc>
                      </a:pPr>
                      <a:r>
                        <a:rPr lang="en-US"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a:t>
                      </a: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37</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algn="r">
                        <a:lnSpc>
                          <a:spcPct val="100000"/>
                        </a:lnSpc>
                      </a:pPr>
                      <a:r>
                        <a:rPr lang="en-US"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a:t>
                      </a: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38</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algn="r">
                        <a:lnSpc>
                          <a:spcPct val="100000"/>
                        </a:lnSpc>
                      </a:pPr>
                      <a:r>
                        <a:rPr lang="en-US"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a:t>
                      </a: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40</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extLst>
                  <a:ext uri="{0D108BD9-81ED-4DB2-BD59-A6C34878D82A}">
                    <a16:rowId xmlns:a16="http://schemas.microsoft.com/office/drawing/2014/main" val="10007"/>
                  </a:ext>
                </a:extLst>
              </a:tr>
              <a:tr h="590240">
                <a:tc>
                  <a:txBody>
                    <a:bodyPr/>
                    <a:lstStyle/>
                    <a:p>
                      <a:pPr>
                        <a:lnSpc>
                          <a:spcPct val="10000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Число умерших</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algn="ctr">
                        <a:lnSpc>
                          <a:spcPct val="10000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чел.</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algn="r">
                        <a:lnSpc>
                          <a:spcPct val="100000"/>
                        </a:lnSpc>
                      </a:pPr>
                      <a:r>
                        <a:rPr lang="en-US"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2</a:t>
                      </a: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17</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algn="r">
                        <a:lnSpc>
                          <a:spcPct val="10000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215</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algn="r">
                        <a:lnSpc>
                          <a:spcPct val="100000"/>
                        </a:lnSpc>
                      </a:pPr>
                      <a:r>
                        <a:rPr lang="en-US"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2</a:t>
                      </a: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11</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algn="r">
                        <a:lnSpc>
                          <a:spcPct val="10000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2</a:t>
                      </a:r>
                      <a:r>
                        <a:rPr lang="en-US"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0</a:t>
                      </a: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7</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algn="r">
                        <a:lnSpc>
                          <a:spcPct val="100000"/>
                        </a:lnSpc>
                      </a:pPr>
                      <a:r>
                        <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rPr>
                        <a:t>203</a:t>
                      </a:r>
                    </a:p>
                  </a:txBody>
                  <a:tcPr/>
                </a:tc>
                <a:extLst>
                  <a:ext uri="{0D108BD9-81ED-4DB2-BD59-A6C34878D82A}">
                    <a16:rowId xmlns:a16="http://schemas.microsoft.com/office/drawing/2014/main" val="10008"/>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stomShape 1"/>
          <p:cNvSpPr/>
          <p:nvPr/>
        </p:nvSpPr>
        <p:spPr>
          <a:xfrm>
            <a:off x="657286" y="175347"/>
            <a:ext cx="10877427" cy="29878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US" b="0" strike="noStrike"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I</a:t>
            </a:r>
            <a:r>
              <a:rPr lang="en-US"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I</a:t>
            </a:r>
            <a:r>
              <a:rPr lang="en-US" b="0" strike="noStrike"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a:t>
            </a:r>
            <a:r>
              <a:rPr lang="ru-RU" b="0" strike="noStrike"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 Общие характеристики бюджета</a:t>
            </a:r>
          </a:p>
        </p:txBody>
      </p:sp>
      <p:sp>
        <p:nvSpPr>
          <p:cNvPr id="6" name="CustomShape 2"/>
          <p:cNvSpPr/>
          <p:nvPr/>
        </p:nvSpPr>
        <p:spPr>
          <a:xfrm>
            <a:off x="657286" y="474134"/>
            <a:ext cx="10877427" cy="56335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ru-RU" sz="1600" b="0" strike="noStrike" spc="-1" dirty="0">
                <a:solidFill>
                  <a:srgbClr val="572314"/>
                </a:solidFill>
                <a:latin typeface="Times New Roman" panose="02020603050405020304"/>
                <a:ea typeface="Times New Roman" panose="02020603050405020304"/>
              </a:rPr>
              <a:t>Проект бюджета Слободо-Туринского муниципального района на 2024 год формирован с соблюдением программно-целевого принципа</a:t>
            </a:r>
            <a:endParaRPr lang="ru-RU" sz="1600" b="0" strike="noStrike" spc="-1" dirty="0">
              <a:latin typeface="Arial" panose="020B0604020202020204"/>
            </a:endParaRPr>
          </a:p>
        </p:txBody>
      </p:sp>
      <p:graphicFrame>
        <p:nvGraphicFramePr>
          <p:cNvPr id="10" name="Объект 9"/>
          <p:cNvGraphicFramePr>
            <a:graphicFrameLocks noGrp="1"/>
          </p:cNvGraphicFramePr>
          <p:nvPr>
            <p:ph idx="1"/>
          </p:nvPr>
        </p:nvGraphicFramePr>
        <p:xfrm>
          <a:off x="657284" y="1600848"/>
          <a:ext cx="10877426" cy="47830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CustomShape 2"/>
          <p:cNvSpPr/>
          <p:nvPr/>
        </p:nvSpPr>
        <p:spPr>
          <a:xfrm>
            <a:off x="657285" y="1037491"/>
            <a:ext cx="10877427" cy="563357"/>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marL="365760" indent="-281305" algn="ctr">
              <a:lnSpc>
                <a:spcPct val="100000"/>
              </a:lnSpc>
              <a:spcBef>
                <a:spcPts val="600"/>
              </a:spcBef>
              <a:tabLst>
                <a:tab pos="0" algn="l"/>
              </a:tabLst>
            </a:pPr>
            <a:r>
              <a:rPr lang="ru-RU" sz="2000" b="1"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Составление проекта бюджета основывалось на</a:t>
            </a:r>
            <a:endParaRPr lang="ru-RU" sz="20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6"/>
          <p:cNvGraphicFramePr>
            <a:graphicFrameLocks noGrp="1"/>
          </p:cNvGraphicFramePr>
          <p:nvPr>
            <p:ph idx="1"/>
          </p:nvPr>
        </p:nvGraphicFramePr>
        <p:xfrm>
          <a:off x="657285" y="2054062"/>
          <a:ext cx="10877426" cy="3010596"/>
        </p:xfrm>
        <a:graphic>
          <a:graphicData uri="http://schemas.openxmlformats.org/drawingml/2006/table">
            <a:tbl>
              <a:tblPr firstRow="1" bandRow="1">
                <a:tableStyleId>{5C22544A-7EE6-4342-B048-85BDC9FD1C3A}</a:tableStyleId>
              </a:tblPr>
              <a:tblGrid>
                <a:gridCol w="661560">
                  <a:extLst>
                    <a:ext uri="{9D8B030D-6E8A-4147-A177-3AD203B41FA5}">
                      <a16:colId xmlns:a16="http://schemas.microsoft.com/office/drawing/2014/main" val="20000"/>
                    </a:ext>
                  </a:extLst>
                </a:gridCol>
                <a:gridCol w="3499340">
                  <a:extLst>
                    <a:ext uri="{9D8B030D-6E8A-4147-A177-3AD203B41FA5}">
                      <a16:colId xmlns:a16="http://schemas.microsoft.com/office/drawing/2014/main" val="20001"/>
                    </a:ext>
                  </a:extLst>
                </a:gridCol>
                <a:gridCol w="1292469">
                  <a:extLst>
                    <a:ext uri="{9D8B030D-6E8A-4147-A177-3AD203B41FA5}">
                      <a16:colId xmlns:a16="http://schemas.microsoft.com/office/drawing/2014/main" val="20002"/>
                    </a:ext>
                  </a:extLst>
                </a:gridCol>
                <a:gridCol w="1406769">
                  <a:extLst>
                    <a:ext uri="{9D8B030D-6E8A-4147-A177-3AD203B41FA5}">
                      <a16:colId xmlns:a16="http://schemas.microsoft.com/office/drawing/2014/main" val="20003"/>
                    </a:ext>
                  </a:extLst>
                </a:gridCol>
                <a:gridCol w="1397977">
                  <a:extLst>
                    <a:ext uri="{9D8B030D-6E8A-4147-A177-3AD203B41FA5}">
                      <a16:colId xmlns:a16="http://schemas.microsoft.com/office/drawing/2014/main" val="20004"/>
                    </a:ext>
                  </a:extLst>
                </a:gridCol>
                <a:gridCol w="1204546">
                  <a:extLst>
                    <a:ext uri="{9D8B030D-6E8A-4147-A177-3AD203B41FA5}">
                      <a16:colId xmlns:a16="http://schemas.microsoft.com/office/drawing/2014/main" val="20005"/>
                    </a:ext>
                  </a:extLst>
                </a:gridCol>
                <a:gridCol w="1414765">
                  <a:extLst>
                    <a:ext uri="{9D8B030D-6E8A-4147-A177-3AD203B41FA5}">
                      <a16:colId xmlns:a16="http://schemas.microsoft.com/office/drawing/2014/main" val="20006"/>
                    </a:ext>
                  </a:extLst>
                </a:gridCol>
              </a:tblGrid>
              <a:tr h="679829">
                <a:tc>
                  <a:txBody>
                    <a:bodyPr/>
                    <a:lstStyle/>
                    <a:p>
                      <a:pPr algn="ctr">
                        <a:lnSpc>
                          <a:spcPct val="100000"/>
                        </a:lnSpc>
                      </a:pPr>
                      <a:r>
                        <a:rPr lang="ru-RU" sz="2000" b="1" strike="noStrike" spc="-1" dirty="0">
                          <a:solidFill>
                            <a:srgbClr val="FFFFFF"/>
                          </a:solidFill>
                          <a:latin typeface="Liberation Serif" panose="02020603050405020304" pitchFamily="18" charset="0"/>
                          <a:ea typeface="Liberation Serif" panose="02020603050405020304" pitchFamily="18" charset="0"/>
                          <a:cs typeface="Liberation Serif" panose="02020603050405020304" pitchFamily="18" charset="0"/>
                        </a:rPr>
                        <a:t>№ п/п</a:t>
                      </a:r>
                      <a:endParaRPr lang="ru-RU" sz="20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algn="ctr">
                        <a:lnSpc>
                          <a:spcPct val="100000"/>
                        </a:lnSpc>
                      </a:pPr>
                      <a:r>
                        <a:rPr lang="ru-RU" sz="2000" b="1" strike="noStrike" spc="-1" dirty="0">
                          <a:solidFill>
                            <a:srgbClr val="FFFFFF"/>
                          </a:solidFill>
                          <a:latin typeface="Liberation Serif" panose="02020603050405020304" pitchFamily="18" charset="0"/>
                          <a:ea typeface="Liberation Serif" panose="02020603050405020304" pitchFamily="18" charset="0"/>
                          <a:cs typeface="Liberation Serif" panose="02020603050405020304" pitchFamily="18" charset="0"/>
                        </a:rPr>
                        <a:t>Показатель</a:t>
                      </a:r>
                      <a:endParaRPr lang="ru-RU" sz="20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algn="ctr">
                        <a:lnSpc>
                          <a:spcPct val="100000"/>
                        </a:lnSpc>
                      </a:pPr>
                      <a:r>
                        <a:rPr lang="ru-RU" sz="2000" b="1" strike="noStrike" spc="-1" dirty="0">
                          <a:solidFill>
                            <a:srgbClr val="FFFFFF"/>
                          </a:solidFill>
                          <a:latin typeface="Liberation Serif" panose="02020603050405020304" pitchFamily="18" charset="0"/>
                          <a:ea typeface="Liberation Serif" panose="02020603050405020304" pitchFamily="18" charset="0"/>
                          <a:cs typeface="Liberation Serif" panose="02020603050405020304" pitchFamily="18" charset="0"/>
                        </a:rPr>
                        <a:t>2022 год</a:t>
                      </a:r>
                      <a:endParaRPr lang="ru-RU" sz="20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algn="ctr">
                        <a:lnSpc>
                          <a:spcPct val="100000"/>
                        </a:lnSpc>
                      </a:pPr>
                      <a:r>
                        <a:rPr lang="ru-RU" sz="2000" b="1" strike="noStrike" spc="-1" dirty="0">
                          <a:solidFill>
                            <a:srgbClr val="FFFFFF"/>
                          </a:solidFill>
                          <a:latin typeface="Liberation Serif" panose="02020603050405020304" pitchFamily="18" charset="0"/>
                          <a:ea typeface="Liberation Serif" panose="02020603050405020304" pitchFamily="18" charset="0"/>
                          <a:cs typeface="Liberation Serif" panose="02020603050405020304" pitchFamily="18" charset="0"/>
                        </a:rPr>
                        <a:t>2023 год</a:t>
                      </a:r>
                      <a:endParaRPr lang="ru-RU" sz="20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algn="ctr">
                        <a:lnSpc>
                          <a:spcPct val="100000"/>
                        </a:lnSpc>
                      </a:pPr>
                      <a:r>
                        <a:rPr lang="ru-RU" sz="2000" b="1" strike="noStrike" spc="-1" dirty="0">
                          <a:solidFill>
                            <a:srgbClr val="FFFFFF"/>
                          </a:solidFill>
                          <a:latin typeface="Liberation Serif" panose="02020603050405020304" pitchFamily="18" charset="0"/>
                          <a:ea typeface="Liberation Serif" panose="02020603050405020304" pitchFamily="18" charset="0"/>
                          <a:cs typeface="Liberation Serif" panose="02020603050405020304" pitchFamily="18" charset="0"/>
                        </a:rPr>
                        <a:t>2024 год</a:t>
                      </a:r>
                      <a:endParaRPr lang="ru-RU" sz="20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algn="ctr">
                        <a:lnSpc>
                          <a:spcPct val="100000"/>
                        </a:lnSpc>
                      </a:pPr>
                      <a:r>
                        <a:rPr lang="en-US" sz="2000" b="1" strike="noStrike" spc="-1" dirty="0">
                          <a:solidFill>
                            <a:srgbClr val="FFFFFF"/>
                          </a:solidFill>
                          <a:latin typeface="Liberation Serif" panose="02020603050405020304" pitchFamily="18" charset="0"/>
                          <a:ea typeface="Liberation Serif" panose="02020603050405020304" pitchFamily="18" charset="0"/>
                          <a:cs typeface="Liberation Serif" panose="02020603050405020304" pitchFamily="18" charset="0"/>
                        </a:rPr>
                        <a:t>20</a:t>
                      </a:r>
                      <a:r>
                        <a:rPr lang="ru-RU" sz="2000" b="1" strike="noStrike" spc="-1" dirty="0">
                          <a:solidFill>
                            <a:srgbClr val="FFFFFF"/>
                          </a:solidFill>
                          <a:latin typeface="Liberation Serif" panose="02020603050405020304" pitchFamily="18" charset="0"/>
                          <a:ea typeface="Liberation Serif" panose="02020603050405020304" pitchFamily="18" charset="0"/>
                          <a:cs typeface="Liberation Serif" panose="02020603050405020304" pitchFamily="18" charset="0"/>
                        </a:rPr>
                        <a:t>25</a:t>
                      </a:r>
                      <a:r>
                        <a:rPr lang="en-US" sz="2000" b="1" strike="noStrike" spc="-1" dirty="0">
                          <a:solidFill>
                            <a:srgbClr val="FFFFFF"/>
                          </a:solidFill>
                          <a:latin typeface="Liberation Serif" panose="02020603050405020304" pitchFamily="18" charset="0"/>
                          <a:ea typeface="Liberation Serif" panose="02020603050405020304" pitchFamily="18" charset="0"/>
                          <a:cs typeface="Liberation Serif" panose="02020603050405020304" pitchFamily="18" charset="0"/>
                        </a:rPr>
                        <a:t> </a:t>
                      </a:r>
                      <a:r>
                        <a:rPr lang="ru-RU" sz="2000" b="1" strike="noStrike" spc="-1" dirty="0">
                          <a:solidFill>
                            <a:srgbClr val="FFFFFF"/>
                          </a:solidFill>
                          <a:latin typeface="Liberation Serif" panose="02020603050405020304" pitchFamily="18" charset="0"/>
                          <a:ea typeface="Liberation Serif" panose="02020603050405020304" pitchFamily="18" charset="0"/>
                          <a:cs typeface="Liberation Serif" panose="02020603050405020304" pitchFamily="18" charset="0"/>
                        </a:rPr>
                        <a:t>год</a:t>
                      </a:r>
                      <a:endParaRPr lang="ru-RU" sz="20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algn="ctr">
                        <a:lnSpc>
                          <a:spcPct val="100000"/>
                        </a:lnSpc>
                      </a:pPr>
                      <a:r>
                        <a:rPr lang="ru-RU" sz="2000" b="1" strike="noStrike" spc="-1" dirty="0">
                          <a:solidFill>
                            <a:srgbClr val="FFFFFF"/>
                          </a:solidFill>
                          <a:latin typeface="Liberation Serif" panose="02020603050405020304" pitchFamily="18" charset="0"/>
                          <a:ea typeface="Liberation Serif" panose="02020603050405020304" pitchFamily="18" charset="0"/>
                          <a:cs typeface="Liberation Serif" panose="02020603050405020304" pitchFamily="18" charset="0"/>
                        </a:rPr>
                        <a:t>2026 год</a:t>
                      </a:r>
                      <a:endParaRPr lang="ru-RU" sz="20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extLst>
                  <a:ext uri="{0D108BD9-81ED-4DB2-BD59-A6C34878D82A}">
                    <a16:rowId xmlns:a16="http://schemas.microsoft.com/office/drawing/2014/main" val="10000"/>
                  </a:ext>
                </a:extLst>
              </a:tr>
              <a:tr h="679829">
                <a:tc>
                  <a:txBody>
                    <a:bodyPr/>
                    <a:lstStyle/>
                    <a:p>
                      <a:pPr>
                        <a:lnSpc>
                          <a:spcPct val="100000"/>
                        </a:lnSpc>
                      </a:pPr>
                      <a:r>
                        <a:rPr lang="ru-RU" sz="20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a:t>
                      </a:r>
                      <a:endParaRPr lang="ru-RU" sz="20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a:lnSpc>
                          <a:spcPct val="100000"/>
                        </a:lnSpc>
                      </a:pPr>
                      <a:r>
                        <a:rPr lang="ru-RU" sz="2000" b="0" strike="noStrike" spc="-1" dirty="0">
                          <a:latin typeface="Liberation Serif" panose="02020603050405020304" pitchFamily="18" charset="0"/>
                          <a:ea typeface="Liberation Serif" panose="02020603050405020304" pitchFamily="18" charset="0"/>
                          <a:cs typeface="Liberation Serif" panose="02020603050405020304" pitchFamily="18" charset="0"/>
                        </a:rPr>
                        <a:t>ДОХОДЫ</a:t>
                      </a:r>
                    </a:p>
                  </a:txBody>
                  <a:tcPr/>
                </a:tc>
                <a:tc>
                  <a:txBody>
                    <a:bodyPr/>
                    <a:lstStyle/>
                    <a:p>
                      <a:pPr algn="ctr">
                        <a:lnSpc>
                          <a:spcPct val="100000"/>
                        </a:lnSpc>
                      </a:pPr>
                      <a:r>
                        <a:rPr lang="en-US" sz="20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979 565,2</a:t>
                      </a:r>
                      <a:endParaRPr lang="ru-RU" sz="20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algn="ctr"/>
                      <a:r>
                        <a:rPr lang="en-US" sz="2000" dirty="0">
                          <a:latin typeface="Liberation Serif" panose="02020603050405020304" pitchFamily="18" charset="0"/>
                          <a:ea typeface="Liberation Serif" panose="02020603050405020304" pitchFamily="18" charset="0"/>
                          <a:cs typeface="Liberation Serif" panose="02020603050405020304" pitchFamily="18" charset="0"/>
                        </a:rPr>
                        <a:t>1 103 710,2</a:t>
                      </a:r>
                      <a:endParaRPr lang="ru-RU" sz="2000"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algn="ctr">
                        <a:lnSpc>
                          <a:spcPct val="100000"/>
                        </a:lnSpc>
                      </a:pPr>
                      <a:r>
                        <a:rPr lang="ru-RU" sz="2000" b="0" strike="noStrike" spc="-1" dirty="0">
                          <a:latin typeface="Liberation Serif" panose="02020603050405020304" pitchFamily="18" charset="0"/>
                          <a:ea typeface="Liberation Serif" panose="02020603050405020304" pitchFamily="18" charset="0"/>
                          <a:cs typeface="Liberation Serif" panose="02020603050405020304" pitchFamily="18" charset="0"/>
                        </a:rPr>
                        <a:t>1</a:t>
                      </a:r>
                      <a:r>
                        <a:rPr lang="en-US" sz="2000" b="0" strike="noStrike" spc="-1" dirty="0">
                          <a:latin typeface="Liberation Serif" panose="02020603050405020304" pitchFamily="18" charset="0"/>
                          <a:ea typeface="Liberation Serif" panose="02020603050405020304" pitchFamily="18" charset="0"/>
                          <a:cs typeface="Liberation Serif" panose="02020603050405020304" pitchFamily="18" charset="0"/>
                        </a:rPr>
                        <a:t> </a:t>
                      </a:r>
                      <a:r>
                        <a:rPr lang="ru-RU" sz="2000" b="0" strike="noStrike" spc="-1" dirty="0">
                          <a:latin typeface="Liberation Serif" panose="02020603050405020304" pitchFamily="18" charset="0"/>
                          <a:ea typeface="Liberation Serif" panose="02020603050405020304" pitchFamily="18" charset="0"/>
                          <a:cs typeface="Liberation Serif" panose="02020603050405020304" pitchFamily="18" charset="0"/>
                        </a:rPr>
                        <a:t>426</a:t>
                      </a:r>
                      <a:r>
                        <a:rPr lang="en-US" sz="2000" b="0" strike="noStrike" spc="-1" dirty="0">
                          <a:latin typeface="Liberation Serif" panose="02020603050405020304" pitchFamily="18" charset="0"/>
                          <a:ea typeface="Liberation Serif" panose="02020603050405020304" pitchFamily="18" charset="0"/>
                          <a:cs typeface="Liberation Serif" panose="02020603050405020304" pitchFamily="18" charset="0"/>
                        </a:rPr>
                        <a:t> </a:t>
                      </a:r>
                      <a:r>
                        <a:rPr lang="ru-RU" altLang="en-US" sz="2000" b="0" strike="noStrike" spc="-1" dirty="0">
                          <a:latin typeface="Liberation Serif" panose="02020603050405020304" pitchFamily="18" charset="0"/>
                          <a:ea typeface="Liberation Serif" panose="02020603050405020304" pitchFamily="18" charset="0"/>
                          <a:cs typeface="Liberation Serif" panose="02020603050405020304" pitchFamily="18" charset="0"/>
                        </a:rPr>
                        <a:t>547</a:t>
                      </a:r>
                      <a:r>
                        <a:rPr lang="ru-RU" sz="2000" b="0" strike="noStrike" spc="-1" dirty="0">
                          <a:latin typeface="Liberation Serif" panose="02020603050405020304" pitchFamily="18" charset="0"/>
                          <a:ea typeface="Liberation Serif" panose="02020603050405020304" pitchFamily="18" charset="0"/>
                          <a:cs typeface="Liberation Serif" panose="02020603050405020304" pitchFamily="18" charset="0"/>
                        </a:rPr>
                        <a:t>,7</a:t>
                      </a:r>
                    </a:p>
                  </a:txBody>
                  <a:tcPr/>
                </a:tc>
                <a:tc>
                  <a:txBody>
                    <a:bodyPr/>
                    <a:lstStyle/>
                    <a:p>
                      <a:pPr algn="ctr">
                        <a:lnSpc>
                          <a:spcPct val="100000"/>
                        </a:lnSpc>
                      </a:pPr>
                      <a:r>
                        <a:rPr lang="ru-RU" sz="2000" b="0" strike="noStrike" spc="-1" dirty="0">
                          <a:latin typeface="Liberation Serif" panose="02020603050405020304" pitchFamily="18" charset="0"/>
                          <a:ea typeface="Liberation Serif" panose="02020603050405020304" pitchFamily="18" charset="0"/>
                          <a:cs typeface="Liberation Serif" panose="02020603050405020304" pitchFamily="18" charset="0"/>
                        </a:rPr>
                        <a:t>1</a:t>
                      </a:r>
                      <a:r>
                        <a:rPr lang="en-US" sz="2000" b="0" strike="noStrike" spc="-1" dirty="0">
                          <a:latin typeface="Liberation Serif" panose="02020603050405020304" pitchFamily="18" charset="0"/>
                          <a:ea typeface="Liberation Serif" panose="02020603050405020304" pitchFamily="18" charset="0"/>
                          <a:cs typeface="Liberation Serif" panose="02020603050405020304" pitchFamily="18" charset="0"/>
                        </a:rPr>
                        <a:t> </a:t>
                      </a:r>
                      <a:r>
                        <a:rPr lang="ru-RU" sz="2000" b="0" strike="noStrike" spc="-1" dirty="0">
                          <a:latin typeface="Liberation Serif" panose="02020603050405020304" pitchFamily="18" charset="0"/>
                          <a:ea typeface="Liberation Serif" panose="02020603050405020304" pitchFamily="18" charset="0"/>
                          <a:cs typeface="Liberation Serif" panose="02020603050405020304" pitchFamily="18" charset="0"/>
                        </a:rPr>
                        <a:t>431</a:t>
                      </a:r>
                      <a:r>
                        <a:rPr lang="en-US" sz="2000" b="0" strike="noStrike" spc="-1" dirty="0">
                          <a:latin typeface="Liberation Serif" panose="02020603050405020304" pitchFamily="18" charset="0"/>
                          <a:ea typeface="Liberation Serif" panose="02020603050405020304" pitchFamily="18" charset="0"/>
                          <a:cs typeface="Liberation Serif" panose="02020603050405020304" pitchFamily="18" charset="0"/>
                        </a:rPr>
                        <a:t> </a:t>
                      </a:r>
                      <a:r>
                        <a:rPr lang="ru-RU" altLang="en-US" sz="2000" b="0" strike="noStrike" spc="-1" dirty="0">
                          <a:latin typeface="Liberation Serif" panose="02020603050405020304" pitchFamily="18" charset="0"/>
                          <a:ea typeface="Liberation Serif" panose="02020603050405020304" pitchFamily="18" charset="0"/>
                          <a:cs typeface="Liberation Serif" panose="02020603050405020304" pitchFamily="18" charset="0"/>
                        </a:rPr>
                        <a:t>457</a:t>
                      </a:r>
                    </a:p>
                  </a:txBody>
                  <a:tcPr/>
                </a:tc>
                <a:tc>
                  <a:txBody>
                    <a:bodyPr/>
                    <a:lstStyle/>
                    <a:p>
                      <a:r>
                        <a:rPr lang="ru-RU" sz="2000" dirty="0">
                          <a:latin typeface="Liberation Serif" panose="02020603050405020304" pitchFamily="18" charset="0"/>
                          <a:ea typeface="Liberation Serif" panose="02020603050405020304" pitchFamily="18" charset="0"/>
                          <a:cs typeface="Liberation Serif" panose="02020603050405020304" pitchFamily="18" charset="0"/>
                        </a:rPr>
                        <a:t>1</a:t>
                      </a:r>
                      <a:r>
                        <a:rPr lang="en-US" sz="2000" dirty="0">
                          <a:latin typeface="Liberation Serif" panose="02020603050405020304" pitchFamily="18" charset="0"/>
                          <a:ea typeface="Liberation Serif" panose="02020603050405020304" pitchFamily="18" charset="0"/>
                          <a:cs typeface="Liberation Serif" panose="02020603050405020304" pitchFamily="18" charset="0"/>
                        </a:rPr>
                        <a:t> </a:t>
                      </a:r>
                      <a:r>
                        <a:rPr lang="ru-RU" sz="2000" dirty="0">
                          <a:latin typeface="Liberation Serif" panose="02020603050405020304" pitchFamily="18" charset="0"/>
                          <a:ea typeface="Liberation Serif" panose="02020603050405020304" pitchFamily="18" charset="0"/>
                          <a:cs typeface="Liberation Serif" panose="02020603050405020304" pitchFamily="18" charset="0"/>
                        </a:rPr>
                        <a:t>454</a:t>
                      </a:r>
                      <a:r>
                        <a:rPr lang="en-US" sz="2000" dirty="0">
                          <a:latin typeface="Liberation Serif" panose="02020603050405020304" pitchFamily="18" charset="0"/>
                          <a:ea typeface="Liberation Serif" panose="02020603050405020304" pitchFamily="18" charset="0"/>
                          <a:cs typeface="Liberation Serif" panose="02020603050405020304" pitchFamily="18" charset="0"/>
                        </a:rPr>
                        <a:t> </a:t>
                      </a:r>
                      <a:r>
                        <a:rPr lang="ru-RU" sz="2000" dirty="0">
                          <a:latin typeface="Liberation Serif" panose="02020603050405020304" pitchFamily="18" charset="0"/>
                          <a:ea typeface="Liberation Serif" panose="02020603050405020304" pitchFamily="18" charset="0"/>
                          <a:cs typeface="Liberation Serif" panose="02020603050405020304" pitchFamily="18" charset="0"/>
                        </a:rPr>
                        <a:t>240,2</a:t>
                      </a:r>
                    </a:p>
                  </a:txBody>
                  <a:tcPr/>
                </a:tc>
                <a:extLst>
                  <a:ext uri="{0D108BD9-81ED-4DB2-BD59-A6C34878D82A}">
                    <a16:rowId xmlns:a16="http://schemas.microsoft.com/office/drawing/2014/main" val="10001"/>
                  </a:ext>
                </a:extLst>
              </a:tr>
              <a:tr h="679829">
                <a:tc>
                  <a:txBody>
                    <a:bodyPr/>
                    <a:lstStyle/>
                    <a:p>
                      <a:pPr>
                        <a:lnSpc>
                          <a:spcPct val="100000"/>
                        </a:lnSpc>
                      </a:pPr>
                      <a:r>
                        <a:rPr lang="ru-RU" sz="20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2.</a:t>
                      </a:r>
                      <a:endParaRPr lang="ru-RU" sz="20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a:lnSpc>
                          <a:spcPct val="100000"/>
                        </a:lnSpc>
                      </a:pPr>
                      <a:r>
                        <a:rPr lang="ru-RU" sz="2000" b="1"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РАСХОДЫ</a:t>
                      </a:r>
                      <a:endParaRPr lang="ru-RU" sz="20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algn="ctr">
                        <a:lnSpc>
                          <a:spcPct val="100000"/>
                        </a:lnSpc>
                      </a:pPr>
                      <a:r>
                        <a:rPr lang="ru-RU" sz="20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981 965,2</a:t>
                      </a:r>
                      <a:endParaRPr lang="ru-RU" sz="20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algn="ctr"/>
                      <a:r>
                        <a:rPr lang="ru-RU" sz="2000" dirty="0">
                          <a:latin typeface="Liberation Serif" panose="02020603050405020304" pitchFamily="18" charset="0"/>
                          <a:ea typeface="Liberation Serif" panose="02020603050405020304" pitchFamily="18" charset="0"/>
                          <a:cs typeface="Liberation Serif" panose="02020603050405020304" pitchFamily="18" charset="0"/>
                        </a:rPr>
                        <a:t>1 104 710,2</a:t>
                      </a:r>
                    </a:p>
                  </a:txBody>
                  <a:tcPr/>
                </a:tc>
                <a:tc>
                  <a:txBody>
                    <a:bodyPr/>
                    <a:lstStyle/>
                    <a:p>
                      <a:pPr algn="ctr">
                        <a:lnSpc>
                          <a:spcPct val="100000"/>
                        </a:lnSpc>
                      </a:pPr>
                      <a:r>
                        <a:rPr lang="ru-RU" sz="20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a:t>
                      </a:r>
                      <a:r>
                        <a:rPr lang="en-US" sz="20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 </a:t>
                      </a:r>
                      <a:r>
                        <a:rPr lang="ru-RU" sz="20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426</a:t>
                      </a:r>
                      <a:r>
                        <a:rPr lang="en-US" sz="20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 </a:t>
                      </a:r>
                      <a:r>
                        <a:rPr lang="ru-RU" altLang="en-US" sz="20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547</a:t>
                      </a:r>
                      <a:r>
                        <a:rPr lang="ru-RU" sz="20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,7</a:t>
                      </a:r>
                    </a:p>
                  </a:txBody>
                  <a:tcPr/>
                </a:tc>
                <a:tc>
                  <a:txBody>
                    <a:bodyPr/>
                    <a:lstStyle/>
                    <a:p>
                      <a:pPr algn="ctr">
                        <a:lnSpc>
                          <a:spcPct val="100000"/>
                        </a:lnSpc>
                      </a:pPr>
                      <a:r>
                        <a:rPr lang="ru-RU" sz="2000" b="0" strike="noStrike" spc="-1" dirty="0">
                          <a:latin typeface="Liberation Serif" panose="02020603050405020304" pitchFamily="18" charset="0"/>
                          <a:ea typeface="Liberation Serif" panose="02020603050405020304" pitchFamily="18" charset="0"/>
                          <a:cs typeface="Liberation Serif" panose="02020603050405020304" pitchFamily="18" charset="0"/>
                        </a:rPr>
                        <a:t>1</a:t>
                      </a:r>
                      <a:r>
                        <a:rPr lang="en-US" sz="2000" b="0" strike="noStrike" spc="-1" dirty="0">
                          <a:latin typeface="Liberation Serif" panose="02020603050405020304" pitchFamily="18" charset="0"/>
                          <a:ea typeface="Liberation Serif" panose="02020603050405020304" pitchFamily="18" charset="0"/>
                          <a:cs typeface="Liberation Serif" panose="02020603050405020304" pitchFamily="18" charset="0"/>
                        </a:rPr>
                        <a:t> </a:t>
                      </a:r>
                      <a:r>
                        <a:rPr lang="ru-RU" sz="2000" b="0" strike="noStrike" spc="-1" dirty="0">
                          <a:latin typeface="Liberation Serif" panose="02020603050405020304" pitchFamily="18" charset="0"/>
                          <a:ea typeface="Liberation Serif" panose="02020603050405020304" pitchFamily="18" charset="0"/>
                          <a:cs typeface="Liberation Serif" panose="02020603050405020304" pitchFamily="18" charset="0"/>
                        </a:rPr>
                        <a:t>431</a:t>
                      </a:r>
                      <a:r>
                        <a:rPr lang="en-US" sz="2000" b="0" strike="noStrike" spc="-1" dirty="0">
                          <a:latin typeface="Liberation Serif" panose="02020603050405020304" pitchFamily="18" charset="0"/>
                          <a:ea typeface="Liberation Serif" panose="02020603050405020304" pitchFamily="18" charset="0"/>
                          <a:cs typeface="Liberation Serif" panose="02020603050405020304" pitchFamily="18" charset="0"/>
                        </a:rPr>
                        <a:t> </a:t>
                      </a:r>
                      <a:r>
                        <a:rPr lang="ru-RU" sz="2000" b="0" strike="noStrike" spc="-1" dirty="0">
                          <a:latin typeface="Liberation Serif" panose="02020603050405020304" pitchFamily="18" charset="0"/>
                          <a:ea typeface="Liberation Serif" panose="02020603050405020304" pitchFamily="18" charset="0"/>
                          <a:cs typeface="Liberation Serif" panose="02020603050405020304" pitchFamily="18" charset="0"/>
                        </a:rPr>
                        <a:t>457</a:t>
                      </a:r>
                    </a:p>
                  </a:txBody>
                  <a:tcPr/>
                </a:tc>
                <a:tc>
                  <a:txBody>
                    <a:bodyPr/>
                    <a:lstStyle/>
                    <a:p>
                      <a:r>
                        <a:rPr lang="ru-RU" sz="2000" dirty="0">
                          <a:latin typeface="Liberation Serif" panose="02020603050405020304" pitchFamily="18" charset="0"/>
                          <a:ea typeface="Liberation Serif" panose="02020603050405020304" pitchFamily="18" charset="0"/>
                          <a:cs typeface="Liberation Serif" panose="02020603050405020304" pitchFamily="18" charset="0"/>
                        </a:rPr>
                        <a:t>1</a:t>
                      </a:r>
                      <a:r>
                        <a:rPr lang="en-US" sz="2000" dirty="0">
                          <a:latin typeface="Liberation Serif" panose="02020603050405020304" pitchFamily="18" charset="0"/>
                          <a:ea typeface="Liberation Serif" panose="02020603050405020304" pitchFamily="18" charset="0"/>
                          <a:cs typeface="Liberation Serif" panose="02020603050405020304" pitchFamily="18" charset="0"/>
                        </a:rPr>
                        <a:t> </a:t>
                      </a:r>
                      <a:r>
                        <a:rPr lang="ru-RU" sz="2000" dirty="0">
                          <a:latin typeface="Liberation Serif" panose="02020603050405020304" pitchFamily="18" charset="0"/>
                          <a:ea typeface="Liberation Serif" panose="02020603050405020304" pitchFamily="18" charset="0"/>
                          <a:cs typeface="Liberation Serif" panose="02020603050405020304" pitchFamily="18" charset="0"/>
                        </a:rPr>
                        <a:t>454</a:t>
                      </a:r>
                      <a:r>
                        <a:rPr lang="en-US" sz="2000" dirty="0">
                          <a:latin typeface="Liberation Serif" panose="02020603050405020304" pitchFamily="18" charset="0"/>
                          <a:ea typeface="Liberation Serif" panose="02020603050405020304" pitchFamily="18" charset="0"/>
                          <a:cs typeface="Liberation Serif" panose="02020603050405020304" pitchFamily="18" charset="0"/>
                        </a:rPr>
                        <a:t> </a:t>
                      </a:r>
                      <a:r>
                        <a:rPr lang="ru-RU" sz="2000" dirty="0">
                          <a:latin typeface="Liberation Serif" panose="02020603050405020304" pitchFamily="18" charset="0"/>
                          <a:ea typeface="Liberation Serif" panose="02020603050405020304" pitchFamily="18" charset="0"/>
                          <a:cs typeface="Liberation Serif" panose="02020603050405020304" pitchFamily="18" charset="0"/>
                        </a:rPr>
                        <a:t>240,2</a:t>
                      </a:r>
                    </a:p>
                  </a:txBody>
                  <a:tcPr/>
                </a:tc>
                <a:extLst>
                  <a:ext uri="{0D108BD9-81ED-4DB2-BD59-A6C34878D82A}">
                    <a16:rowId xmlns:a16="http://schemas.microsoft.com/office/drawing/2014/main" val="10002"/>
                  </a:ext>
                </a:extLst>
              </a:tr>
              <a:tr h="949898">
                <a:tc>
                  <a:txBody>
                    <a:bodyPr/>
                    <a:lstStyle/>
                    <a:p>
                      <a:pPr>
                        <a:lnSpc>
                          <a:spcPct val="100000"/>
                        </a:lnSpc>
                      </a:pPr>
                      <a:r>
                        <a:rPr lang="ru-RU" sz="20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3.</a:t>
                      </a:r>
                      <a:endParaRPr lang="ru-RU" sz="20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a:lnSpc>
                          <a:spcPct val="100000"/>
                        </a:lnSpc>
                      </a:pPr>
                      <a:r>
                        <a:rPr lang="ru-RU" sz="2000" b="1"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МУНИЦИПАЛЬНЫЙ ДОЛГ</a:t>
                      </a:r>
                      <a:endParaRPr lang="ru-RU" sz="20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algn="ctr">
                        <a:lnSpc>
                          <a:spcPct val="100000"/>
                        </a:lnSpc>
                      </a:pPr>
                      <a:r>
                        <a:rPr lang="ru-RU" sz="20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11 075,6</a:t>
                      </a:r>
                      <a:endParaRPr lang="ru-RU" sz="20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marL="0" marR="0" indent="0" algn="ctr" defTabSz="342900" rtl="0" eaLnBrk="1" fontAlgn="auto" latinLnBrk="0" hangingPunct="1">
                        <a:lnSpc>
                          <a:spcPct val="100000"/>
                        </a:lnSpc>
                        <a:spcBef>
                          <a:spcPts val="0"/>
                        </a:spcBef>
                        <a:spcAft>
                          <a:spcPts val="0"/>
                        </a:spcAft>
                        <a:buClrTx/>
                        <a:buSzTx/>
                        <a:buFontTx/>
                        <a:buNone/>
                        <a:defRPr/>
                      </a:pPr>
                      <a:r>
                        <a:rPr lang="ru-RU" sz="20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9 930,2</a:t>
                      </a:r>
                      <a:endParaRPr lang="ru-RU" sz="20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algn="ctr">
                        <a:lnSpc>
                          <a:spcPct val="100000"/>
                        </a:lnSpc>
                      </a:pPr>
                      <a:r>
                        <a:rPr lang="ru-RU" sz="20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10 820</a:t>
                      </a:r>
                      <a:endParaRPr lang="ru-RU" sz="20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algn="ctr">
                        <a:lnSpc>
                          <a:spcPct val="100000"/>
                        </a:lnSpc>
                      </a:pPr>
                      <a:r>
                        <a:rPr lang="ru-RU" sz="20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8 730</a:t>
                      </a:r>
                      <a:endParaRPr lang="ru-RU" sz="20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algn="ctr"/>
                      <a:r>
                        <a:rPr lang="ru-RU" sz="2000" dirty="0">
                          <a:latin typeface="Liberation Serif" panose="02020603050405020304" pitchFamily="18" charset="0"/>
                          <a:ea typeface="Liberation Serif" panose="02020603050405020304" pitchFamily="18" charset="0"/>
                          <a:cs typeface="Liberation Serif" panose="02020603050405020304" pitchFamily="18" charset="0"/>
                        </a:rPr>
                        <a:t>7 240</a:t>
                      </a:r>
                    </a:p>
                  </a:txBody>
                  <a:tcPr/>
                </a:tc>
                <a:extLst>
                  <a:ext uri="{0D108BD9-81ED-4DB2-BD59-A6C34878D82A}">
                    <a16:rowId xmlns:a16="http://schemas.microsoft.com/office/drawing/2014/main" val="10003"/>
                  </a:ext>
                </a:extLst>
              </a:tr>
            </a:tbl>
          </a:graphicData>
        </a:graphic>
      </p:graphicFrame>
      <p:sp>
        <p:nvSpPr>
          <p:cNvPr id="4" name="CustomShape 1"/>
          <p:cNvSpPr/>
          <p:nvPr/>
        </p:nvSpPr>
        <p:spPr>
          <a:xfrm>
            <a:off x="657286" y="175347"/>
            <a:ext cx="10877427" cy="29878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US" b="0" strike="noStrike"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I</a:t>
            </a:r>
            <a:r>
              <a:rPr lang="en-US"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I</a:t>
            </a:r>
            <a:r>
              <a:rPr lang="en-US" b="0" strike="noStrike"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a:t>
            </a:r>
            <a:r>
              <a:rPr lang="ru-RU" b="0" strike="noStrike"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 Общие характеристики бюджета</a:t>
            </a:r>
          </a:p>
        </p:txBody>
      </p:sp>
      <p:sp>
        <p:nvSpPr>
          <p:cNvPr id="5" name="CustomShape 2"/>
          <p:cNvSpPr/>
          <p:nvPr/>
        </p:nvSpPr>
        <p:spPr>
          <a:xfrm>
            <a:off x="657286" y="474134"/>
            <a:ext cx="10877427" cy="157992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marL="365760" indent="-281305" algn="ctr">
              <a:lnSpc>
                <a:spcPct val="100000"/>
              </a:lnSpc>
              <a:spcBef>
                <a:spcPts val="600"/>
              </a:spcBef>
              <a:tabLst>
                <a:tab pos="0" algn="l"/>
              </a:tabLst>
            </a:pPr>
            <a:r>
              <a:rPr lang="ru-RU" sz="2400" strike="noStrike" spc="-1" dirty="0">
                <a:solidFill>
                  <a:schemeClr val="accent4">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ОСНОВНЫЕ ХАРАКТЕРИСТИКИ БЮДЖЕТА СЛОБОДО-ТУРИНСКОГО МУНИЦИПАЛЬНОГО РАЙОНА НА 2024 ГОД И ПЛАНОВЫЙ ПЕРИОД 2025 И 2026 ГОДОВ</a:t>
            </a:r>
            <a:endParaRPr lang="en-US" sz="2400" strike="noStrike" spc="-1" dirty="0">
              <a:solidFill>
                <a:schemeClr val="accent4">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endParaRPr>
          </a:p>
          <a:p>
            <a:pPr marL="365760" indent="-281305" algn="ctr">
              <a:lnSpc>
                <a:spcPct val="100000"/>
              </a:lnSpc>
              <a:spcBef>
                <a:spcPts val="600"/>
              </a:spcBef>
              <a:tabLst>
                <a:tab pos="0" algn="l"/>
              </a:tabLst>
            </a:pPr>
            <a:r>
              <a:rPr lang="en-US" sz="1600" spc="-1" dirty="0">
                <a:solidFill>
                  <a:schemeClr val="accent4">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																			</a:t>
            </a:r>
            <a:r>
              <a:rPr lang="ru-RU" sz="1600" spc="-1" dirty="0">
                <a:solidFill>
                  <a:schemeClr val="accent4">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тыс. рублей</a:t>
            </a:r>
          </a:p>
        </p:txBody>
      </p:sp>
      <p:sp>
        <p:nvSpPr>
          <p:cNvPr id="7" name="CustomShape 2"/>
          <p:cNvSpPr/>
          <p:nvPr/>
        </p:nvSpPr>
        <p:spPr>
          <a:xfrm>
            <a:off x="657283" y="5125618"/>
            <a:ext cx="10877427" cy="89746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marL="365760" indent="-281305">
              <a:lnSpc>
                <a:spcPct val="100000"/>
              </a:lnSpc>
              <a:spcBef>
                <a:spcPts val="600"/>
              </a:spcBef>
              <a:tabLst>
                <a:tab pos="0" algn="l"/>
              </a:tabLst>
            </a:pPr>
            <a:r>
              <a:rPr lang="ru-RU" sz="28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			Источником покрытия дефицита бюджета являются остатки средств бюджета района предыдущего периода.</a:t>
            </a:r>
            <a:endParaRPr lang="ru-RU" sz="28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1"/>
          <p:cNvSpPr/>
          <p:nvPr/>
        </p:nvSpPr>
        <p:spPr>
          <a:xfrm>
            <a:off x="657286" y="175347"/>
            <a:ext cx="10877427" cy="29878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US" b="0" strike="noStrike"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I</a:t>
            </a:r>
            <a:r>
              <a:rPr lang="en-US"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I</a:t>
            </a:r>
            <a:r>
              <a:rPr lang="en-US" b="0" strike="noStrike"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a:t>
            </a:r>
            <a:r>
              <a:rPr lang="ru-RU" b="0" strike="noStrike"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 Общие характеристики бюджета</a:t>
            </a:r>
          </a:p>
        </p:txBody>
      </p:sp>
      <p:sp>
        <p:nvSpPr>
          <p:cNvPr id="5" name="CustomShape 2"/>
          <p:cNvSpPr/>
          <p:nvPr/>
        </p:nvSpPr>
        <p:spPr>
          <a:xfrm>
            <a:off x="657286" y="474133"/>
            <a:ext cx="10877427" cy="6208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fontScale="97000" lnSpcReduction="10000"/>
          </a:bodyPr>
          <a:lstStyle/>
          <a:p>
            <a:pPr marL="365760" indent="-281305" algn="ctr">
              <a:lnSpc>
                <a:spcPct val="100000"/>
              </a:lnSpc>
              <a:spcBef>
                <a:spcPts val="600"/>
              </a:spcBef>
              <a:tabLst>
                <a:tab pos="0" algn="l"/>
              </a:tabLst>
            </a:pPr>
            <a:r>
              <a:rPr lang="ru-RU" sz="28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Бюджетная политика в области расходов на 2024 год и плановый период 2025 и 2026 годов</a:t>
            </a:r>
            <a:endParaRPr lang="ru-RU" sz="28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p>
            <a:pPr marL="365760" indent="-281305" algn="just">
              <a:lnSpc>
                <a:spcPct val="100000"/>
              </a:lnSpc>
              <a:spcBef>
                <a:spcPts val="600"/>
              </a:spcBef>
              <a:tabLst>
                <a:tab pos="0" algn="l"/>
              </a:tabLst>
            </a:pPr>
            <a:r>
              <a:rPr lang="ru-RU" sz="16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	Главная задача – формирование такого объема расходов, который бы соответствовал реальному прогнозу налоговых доходов и объему поступлений от других уровней бюджетов.</a:t>
            </a:r>
            <a:endParaRPr lang="ru-RU" sz="16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p>
            <a:pPr marL="365760" indent="-281305" algn="ctr">
              <a:lnSpc>
                <a:spcPct val="100000"/>
              </a:lnSpc>
              <a:spcBef>
                <a:spcPts val="600"/>
              </a:spcBef>
              <a:tabLst>
                <a:tab pos="0" algn="l"/>
              </a:tabLst>
            </a:pPr>
            <a:r>
              <a:rPr lang="ru-RU" sz="2100" b="1"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Основные направления работы:</a:t>
            </a:r>
            <a:endParaRPr lang="ru-RU" sz="21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p>
            <a:pPr marL="365760" indent="-281305" algn="just">
              <a:lnSpc>
                <a:spcPct val="100000"/>
              </a:lnSpc>
              <a:spcBef>
                <a:spcPts val="600"/>
              </a:spcBef>
              <a:buClr>
                <a:srgbClr val="3891A7"/>
              </a:buClr>
              <a:buSzPct val="80000"/>
              <a:buFont typeface="Wingdings" panose="05000000000000000000" pitchFamily="2" charset="2"/>
              <a:buChar char=""/>
              <a:tabLst>
                <a:tab pos="0" algn="l"/>
              </a:tabLst>
            </a:pPr>
            <a:r>
              <a:rPr lang="ru-RU" sz="15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Создание условий для оказания качественных муниципальных услуг;</a:t>
            </a:r>
            <a:endParaRPr lang="ru-RU" sz="15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p>
            <a:pPr marL="365760" indent="-281305" algn="just">
              <a:lnSpc>
                <a:spcPct val="100000"/>
              </a:lnSpc>
              <a:spcBef>
                <a:spcPts val="600"/>
              </a:spcBef>
              <a:buClr>
                <a:srgbClr val="3891A7"/>
              </a:buClr>
              <a:buSzPct val="80000"/>
              <a:buFont typeface="Wingdings" panose="05000000000000000000" pitchFamily="2" charset="2"/>
              <a:buChar char=""/>
              <a:tabLst>
                <a:tab pos="0" algn="l"/>
              </a:tabLst>
            </a:pPr>
            <a:r>
              <a:rPr lang="ru-RU" sz="15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Обеспечение прозрачности и открытости бюджетного процесса;</a:t>
            </a:r>
            <a:endParaRPr lang="ru-RU" sz="15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p>
            <a:pPr marL="365760" indent="-281305" algn="just">
              <a:lnSpc>
                <a:spcPct val="100000"/>
              </a:lnSpc>
              <a:spcBef>
                <a:spcPts val="600"/>
              </a:spcBef>
              <a:buClr>
                <a:srgbClr val="3891A7"/>
              </a:buClr>
              <a:buSzPct val="80000"/>
              <a:buFont typeface="Wingdings" panose="05000000000000000000" pitchFamily="2" charset="2"/>
              <a:buChar char=""/>
              <a:tabLst>
                <a:tab pos="0" algn="l"/>
              </a:tabLst>
            </a:pPr>
            <a:r>
              <a:rPr lang="ru-RU" sz="15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Не допускать образования кредиторской задолженности по принятым обязательствам, не принимать бюджетные обязательства при отсутствии доведенных лимитов бюджетных обязательств и объемов финансирования;</a:t>
            </a:r>
            <a:endParaRPr lang="ru-RU" sz="15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p>
            <a:pPr marL="365760" indent="-281305" algn="just">
              <a:lnSpc>
                <a:spcPct val="100000"/>
              </a:lnSpc>
              <a:spcBef>
                <a:spcPts val="600"/>
              </a:spcBef>
              <a:buClr>
                <a:srgbClr val="3891A7"/>
              </a:buClr>
              <a:buSzPct val="80000"/>
              <a:buFont typeface="Wingdings" panose="05000000000000000000" pitchFamily="2" charset="2"/>
              <a:buChar char=""/>
              <a:tabLst>
                <a:tab pos="0" algn="l"/>
              </a:tabLst>
            </a:pPr>
            <a:r>
              <a:rPr lang="ru-RU" sz="15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Не допускать образования задолженности по заработной плате и социальным выплатам;</a:t>
            </a:r>
            <a:endParaRPr lang="ru-RU" sz="15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p>
            <a:pPr marL="365760" indent="-281305" algn="just">
              <a:lnSpc>
                <a:spcPct val="100000"/>
              </a:lnSpc>
              <a:spcBef>
                <a:spcPts val="600"/>
              </a:spcBef>
              <a:buClr>
                <a:srgbClr val="3891A7"/>
              </a:buClr>
              <a:buSzPct val="80000"/>
              <a:buFont typeface="Wingdings" panose="05000000000000000000" pitchFamily="2" charset="2"/>
              <a:buChar char=""/>
              <a:tabLst>
                <a:tab pos="0" algn="l"/>
              </a:tabLst>
            </a:pPr>
            <a:r>
              <a:rPr lang="ru-RU" sz="15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Принятие решений о сокращении расходов, носящих необязательный характер;</a:t>
            </a:r>
            <a:endParaRPr lang="ru-RU" sz="15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p>
            <a:pPr marL="365760" indent="-281305" algn="just">
              <a:lnSpc>
                <a:spcPct val="100000"/>
              </a:lnSpc>
              <a:spcBef>
                <a:spcPts val="600"/>
              </a:spcBef>
              <a:buClr>
                <a:srgbClr val="3891A7"/>
              </a:buClr>
              <a:buSzPct val="80000"/>
              <a:buFont typeface="Wingdings" panose="05000000000000000000" pitchFamily="2" charset="2"/>
              <a:buChar char=""/>
              <a:tabLst>
                <a:tab pos="0" algn="l"/>
              </a:tabLst>
            </a:pPr>
            <a:r>
              <a:rPr lang="ru-RU" sz="15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Обеспечение максимально эффективного и прозрачного использования бюджетных средств для достижения конечных, измеримых, общественно значимых результатов;</a:t>
            </a:r>
            <a:endParaRPr lang="ru-RU" sz="15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p>
            <a:pPr marL="365760" indent="-281305" algn="just">
              <a:lnSpc>
                <a:spcPct val="100000"/>
              </a:lnSpc>
              <a:spcBef>
                <a:spcPts val="600"/>
              </a:spcBef>
              <a:buClr>
                <a:srgbClr val="3891A7"/>
              </a:buClr>
              <a:buSzPct val="80000"/>
              <a:buFont typeface="Wingdings" panose="05000000000000000000" pitchFamily="2" charset="2"/>
              <a:buChar char=""/>
              <a:tabLst>
                <a:tab pos="0" algn="l"/>
              </a:tabLst>
            </a:pPr>
            <a:r>
              <a:rPr lang="ru-RU" sz="15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Принятие новых расходных обязательств в зависимости от оценки финансовых возможностей бюджета района и оценки ожидаемой эффективности;</a:t>
            </a:r>
            <a:endParaRPr lang="ru-RU" sz="15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p>
            <a:pPr marL="365760" indent="-281305" algn="just">
              <a:lnSpc>
                <a:spcPct val="100000"/>
              </a:lnSpc>
              <a:spcBef>
                <a:spcPts val="600"/>
              </a:spcBef>
              <a:buClr>
                <a:srgbClr val="3891A7"/>
              </a:buClr>
              <a:buSzPct val="80000"/>
              <a:buFont typeface="Wingdings" panose="05000000000000000000" pitchFamily="2" charset="2"/>
              <a:buChar char=""/>
              <a:tabLst>
                <a:tab pos="0" algn="l"/>
              </a:tabLst>
            </a:pPr>
            <a:r>
              <a:rPr lang="ru-RU" sz="15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Ведение реестра расходных обязательств с целью учета действующих расходных обязательств и оценки объема средств районного бюджета, необходимых для их использования на трехлетнюю перспективу;</a:t>
            </a:r>
            <a:endParaRPr lang="ru-RU" sz="15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p>
            <a:pPr marL="365760" indent="-281305" algn="just">
              <a:lnSpc>
                <a:spcPct val="100000"/>
              </a:lnSpc>
              <a:spcBef>
                <a:spcPts val="600"/>
              </a:spcBef>
              <a:buClr>
                <a:srgbClr val="3891A7"/>
              </a:buClr>
              <a:buSzPct val="80000"/>
              <a:buFont typeface="Wingdings" panose="05000000000000000000" pitchFamily="2" charset="2"/>
              <a:buChar char=""/>
              <a:tabLst>
                <a:tab pos="0" algn="l"/>
              </a:tabLst>
            </a:pPr>
            <a:r>
              <a:rPr lang="ru-RU" sz="15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Установление взаимосвязи между затраченными бюджетными ресурсами и полученными результатами, оценка экономической и социальной эффективности тех или иных видов деятельности финансируемых из районного бюджета;</a:t>
            </a:r>
            <a:endParaRPr lang="ru-RU" sz="15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p>
            <a:pPr marL="365760" indent="-281305" algn="just">
              <a:lnSpc>
                <a:spcPct val="100000"/>
              </a:lnSpc>
              <a:spcBef>
                <a:spcPts val="600"/>
              </a:spcBef>
              <a:buClr>
                <a:srgbClr val="3891A7"/>
              </a:buClr>
              <a:buSzPct val="80000"/>
              <a:buFont typeface="Wingdings" panose="05000000000000000000" pitchFamily="2" charset="2"/>
              <a:buChar char=""/>
              <a:tabLst>
                <a:tab pos="0" algn="l"/>
              </a:tabLst>
            </a:pPr>
            <a:r>
              <a:rPr lang="ru-RU" sz="15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Обеспечение жесткого контроля со стороны главных распорядителей бюджетных средств за обязательствами, принимаемыми подведомственными бюджетными учреждениями. Расходные обязательства должны основываться на принципах эффективности и экономии.</a:t>
            </a:r>
            <a:endParaRPr lang="ru-RU" sz="15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1"/>
          <p:cNvSpPr/>
          <p:nvPr/>
        </p:nvSpPr>
        <p:spPr>
          <a:xfrm>
            <a:off x="657286" y="175347"/>
            <a:ext cx="10877427" cy="29878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US" b="0" strike="noStrike"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I</a:t>
            </a:r>
            <a:r>
              <a:rPr lang="en-US"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II</a:t>
            </a:r>
            <a:r>
              <a:rPr lang="en-US" b="0" strike="noStrike"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 </a:t>
            </a:r>
            <a:r>
              <a:rPr lang="ru-RU" b="0" strike="noStrike"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Доходы бюджета</a:t>
            </a:r>
          </a:p>
        </p:txBody>
      </p:sp>
      <p:sp>
        <p:nvSpPr>
          <p:cNvPr id="6" name="TextBox 5"/>
          <p:cNvSpPr txBox="1"/>
          <p:nvPr/>
        </p:nvSpPr>
        <p:spPr>
          <a:xfrm>
            <a:off x="657286" y="724584"/>
            <a:ext cx="10877426" cy="461665"/>
          </a:xfrm>
          <a:prstGeom prst="rect">
            <a:avLst/>
          </a:prstGeom>
          <a:noFill/>
        </p:spPr>
        <p:txBody>
          <a:bodyPr wrap="square">
            <a:spAutoFit/>
          </a:bodyPr>
          <a:lstStyle/>
          <a:p>
            <a:pPr marL="365760" indent="-281305" algn="ctr">
              <a:lnSpc>
                <a:spcPct val="100000"/>
              </a:lnSpc>
              <a:spcBef>
                <a:spcPts val="600"/>
              </a:spcBef>
              <a:tabLst>
                <a:tab pos="0" algn="l"/>
              </a:tabLst>
            </a:pPr>
            <a:r>
              <a:rPr lang="ru-RU" sz="2400" b="1" strike="noStrike" spc="-1" dirty="0">
                <a:solidFill>
                  <a:schemeClr val="accent4">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Доходы бюджета Слободо-Туринского муниципального района</a:t>
            </a:r>
          </a:p>
        </p:txBody>
      </p:sp>
      <p:graphicFrame>
        <p:nvGraphicFramePr>
          <p:cNvPr id="10" name="Diagram5"/>
          <p:cNvGraphicFramePr/>
          <p:nvPr/>
        </p:nvGraphicFramePr>
        <p:xfrm>
          <a:off x="657286" y="1186248"/>
          <a:ext cx="10877426" cy="49471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Объект 9"/>
          <p:cNvPicPr>
            <a:picLocks noGrp="1" noChangeAspect="1"/>
          </p:cNvPicPr>
          <p:nvPr>
            <p:ph idx="1"/>
          </p:nvPr>
        </p:nvPicPr>
        <p:blipFill>
          <a:blip r:embed="rId2"/>
          <a:stretch>
            <a:fillRect/>
          </a:stretch>
        </p:blipFill>
        <p:spPr>
          <a:xfrm>
            <a:off x="6837828" y="1337213"/>
            <a:ext cx="2804403" cy="493819"/>
          </a:xfrm>
          <a:prstGeom prst="rect">
            <a:avLst/>
          </a:prstGeom>
        </p:spPr>
      </p:pic>
      <p:sp>
        <p:nvSpPr>
          <p:cNvPr id="4" name="CustomShape 1"/>
          <p:cNvSpPr/>
          <p:nvPr/>
        </p:nvSpPr>
        <p:spPr>
          <a:xfrm>
            <a:off x="657286" y="175347"/>
            <a:ext cx="10877427" cy="29878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US" b="0" strike="noStrike"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I</a:t>
            </a:r>
            <a:r>
              <a:rPr lang="en-US"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II</a:t>
            </a:r>
            <a:r>
              <a:rPr lang="en-US" b="0" strike="noStrike"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 </a:t>
            </a:r>
            <a:r>
              <a:rPr lang="ru-RU" b="0" strike="noStrike"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Доходы бюджета</a:t>
            </a:r>
          </a:p>
        </p:txBody>
      </p:sp>
      <p:sp>
        <p:nvSpPr>
          <p:cNvPr id="6" name="TextBox 5"/>
          <p:cNvSpPr txBox="1"/>
          <p:nvPr/>
        </p:nvSpPr>
        <p:spPr>
          <a:xfrm>
            <a:off x="657285" y="675379"/>
            <a:ext cx="10877427" cy="460375"/>
          </a:xfrm>
          <a:prstGeom prst="rect">
            <a:avLst/>
          </a:prstGeom>
          <a:noFill/>
        </p:spPr>
        <p:txBody>
          <a:bodyPr wrap="square">
            <a:spAutoFit/>
          </a:bodyPr>
          <a:lstStyle/>
          <a:p>
            <a:pPr marL="365760" indent="-281305" algn="ctr">
              <a:lnSpc>
                <a:spcPct val="100000"/>
              </a:lnSpc>
              <a:spcBef>
                <a:spcPts val="600"/>
              </a:spcBef>
              <a:tabLst>
                <a:tab pos="0" algn="l"/>
              </a:tabLst>
            </a:pPr>
            <a:r>
              <a:rPr lang="ru-RU" sz="2400" b="1"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Основные налоговые доходы местного бюджета на 2024-2026 годы</a:t>
            </a:r>
            <a:endParaRPr lang="ru-RU" sz="2400" b="1"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p:txBody>
      </p:sp>
      <p:sp>
        <p:nvSpPr>
          <p:cNvPr id="7" name="Стрелка: вниз 6"/>
          <p:cNvSpPr/>
          <p:nvPr/>
        </p:nvSpPr>
        <p:spPr>
          <a:xfrm>
            <a:off x="2549769" y="1337213"/>
            <a:ext cx="2549769" cy="461665"/>
          </a:xfrm>
          <a:prstGeom prst="down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ru-RU"/>
          </a:p>
        </p:txBody>
      </p:sp>
      <p:sp>
        <p:nvSpPr>
          <p:cNvPr id="14" name="TextBox 13"/>
          <p:cNvSpPr txBox="1"/>
          <p:nvPr/>
        </p:nvSpPr>
        <p:spPr>
          <a:xfrm>
            <a:off x="1125415" y="1842661"/>
            <a:ext cx="4800600" cy="4030980"/>
          </a:xfrm>
          <a:prstGeom prst="rect">
            <a:avLst/>
          </a:prstGeom>
          <a:noFill/>
        </p:spPr>
        <p:txBody>
          <a:bodyPr wrap="square">
            <a:spAutoFit/>
          </a:bodyPr>
          <a:lstStyle/>
          <a:p>
            <a:pPr algn="ctr">
              <a:lnSpc>
                <a:spcPct val="100000"/>
              </a:lnSpc>
            </a:pPr>
            <a:r>
              <a:rPr lang="ru-RU" sz="1600" b="1"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Налоговая ставка по налогу на доходы физических лиц </a:t>
            </a:r>
            <a:r>
              <a:rPr lang="ru-RU" sz="16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установлена 13% при доходах до 5 млн. руб. включительно и 15 %  при доходе более 5 </a:t>
            </a:r>
            <a:r>
              <a:rPr lang="ru-RU" sz="1600" b="0" strike="noStrike" spc="-1" dirty="0" err="1">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мнн</a:t>
            </a:r>
            <a:r>
              <a:rPr lang="ru-RU" sz="16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 руб.</a:t>
            </a:r>
            <a:endParaRPr lang="ru-RU" sz="16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p>
            <a:pPr algn="ctr">
              <a:lnSpc>
                <a:spcPct val="100000"/>
              </a:lnSpc>
            </a:pPr>
            <a:endParaRPr lang="ru-RU" sz="16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p>
            <a:pPr algn="ctr">
              <a:lnSpc>
                <a:spcPct val="100000"/>
              </a:lnSpc>
            </a:pPr>
            <a:r>
              <a:rPr lang="ru-RU" sz="16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35% - в отношении стоимости выигрышей и призов,  суммы экономии на процентах при получении </a:t>
            </a:r>
            <a:r>
              <a:rPr lang="ru-RU" sz="1600" b="0" strike="noStrike" spc="-1" dirty="0" err="1">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кредитных</a:t>
            </a:r>
            <a:r>
              <a:rPr lang="ru-RU" sz="16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 средств, платы за использование денежных средств членов кредитного потреб. кооператива</a:t>
            </a:r>
            <a:endParaRPr lang="ru-RU" sz="16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p>
            <a:pPr algn="ctr">
              <a:lnSpc>
                <a:spcPct val="100000"/>
              </a:lnSpc>
            </a:pPr>
            <a:endParaRPr lang="ru-RU" sz="16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endParaRPr>
          </a:p>
          <a:p>
            <a:pPr algn="ctr">
              <a:lnSpc>
                <a:spcPct val="100000"/>
              </a:lnSpc>
            </a:pPr>
            <a:r>
              <a:rPr lang="ru-RU" sz="16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Зачисляется в размере 97% в бюджет МР (согласно Бюджетного кодекса-13%;</a:t>
            </a:r>
            <a:endParaRPr lang="ru-RU" sz="16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p>
            <a:pPr algn="ctr">
              <a:lnSpc>
                <a:spcPct val="100000"/>
              </a:lnSpc>
            </a:pPr>
            <a:r>
              <a:rPr lang="ru-RU" sz="16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Единый норматив, установленный Областным законом СО -1%;</a:t>
            </a:r>
            <a:endParaRPr lang="ru-RU" sz="16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p>
            <a:pPr algn="ctr">
              <a:lnSpc>
                <a:spcPct val="100000"/>
              </a:lnSpc>
            </a:pPr>
            <a:r>
              <a:rPr lang="ru-RU" sz="16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дополнительный норматив в 2024-2026 гг. -83%)</a:t>
            </a:r>
            <a:endParaRPr lang="ru-RU" sz="16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p:txBody>
      </p:sp>
      <p:sp>
        <p:nvSpPr>
          <p:cNvPr id="16" name="TextBox 15"/>
          <p:cNvSpPr txBox="1"/>
          <p:nvPr/>
        </p:nvSpPr>
        <p:spPr>
          <a:xfrm>
            <a:off x="6265984" y="2136338"/>
            <a:ext cx="4800600" cy="2553335"/>
          </a:xfrm>
          <a:prstGeom prst="rect">
            <a:avLst/>
          </a:prstGeom>
          <a:noFill/>
        </p:spPr>
        <p:txBody>
          <a:bodyPr wrap="square">
            <a:spAutoFit/>
          </a:bodyPr>
          <a:lstStyle/>
          <a:p>
            <a:pPr algn="ctr">
              <a:lnSpc>
                <a:spcPct val="100000"/>
              </a:lnSpc>
            </a:pPr>
            <a:r>
              <a:rPr lang="ru-RU" sz="1600" b="1"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Упрощенная система налогообложения-</a:t>
            </a:r>
            <a:endParaRPr lang="ru-RU" sz="16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p>
            <a:pPr algn="ctr">
              <a:lnSpc>
                <a:spcPct val="100000"/>
              </a:lnSpc>
            </a:pPr>
            <a:r>
              <a:rPr lang="ru-RU" sz="16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ставка 6% - объект налогообложения  «доходы» (з</a:t>
            </a:r>
            <a:r>
              <a:rPr lang="ru-RU" sz="1600"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sym typeface="+mn-ea"/>
              </a:rPr>
              <a:t>аконами субъектов Российской Федерации могут быть установлены налоговые ставки в пределах от 1%-6%),</a:t>
            </a:r>
            <a:endParaRPr lang="ru-RU" sz="16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p>
            <a:pPr algn="ctr">
              <a:lnSpc>
                <a:spcPct val="100000"/>
              </a:lnSpc>
            </a:pPr>
            <a:r>
              <a:rPr lang="ru-RU" sz="16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ставка 15% - объект налогообложения </a:t>
            </a:r>
            <a:endParaRPr lang="ru-RU" sz="16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p>
            <a:pPr algn="ctr">
              <a:lnSpc>
                <a:spcPct val="100000"/>
              </a:lnSpc>
            </a:pPr>
            <a:r>
              <a:rPr lang="ru-RU" sz="16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«доходы-расходы» (з</a:t>
            </a:r>
            <a:r>
              <a:rPr lang="ru-RU" sz="1600"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sym typeface="+mn-ea"/>
              </a:rPr>
              <a:t>аконами субъектов Российской Федерации могут быть установлены налоговые ставки в пределах от 5%-15%).</a:t>
            </a:r>
            <a:r>
              <a:rPr lang="ru-RU" sz="16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 </a:t>
            </a:r>
          </a:p>
          <a:p>
            <a:pPr algn="ctr">
              <a:lnSpc>
                <a:spcPct val="100000"/>
              </a:lnSpc>
            </a:pPr>
            <a:r>
              <a:rPr lang="ru-RU" sz="16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В районный бюджет зачисляется 85,3%.</a:t>
            </a:r>
            <a:endParaRPr lang="ru-RU" sz="1600" dirty="0">
              <a:latin typeface="Liberation Serif" panose="02020603050405020304" pitchFamily="18" charset="0"/>
              <a:ea typeface="Liberation Serif" panose="02020603050405020304" pitchFamily="18" charset="0"/>
              <a:cs typeface="Liberation Serif"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1"/>
          <p:cNvSpPr/>
          <p:nvPr/>
        </p:nvSpPr>
        <p:spPr>
          <a:xfrm>
            <a:off x="657286" y="175347"/>
            <a:ext cx="10877427" cy="29878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US" b="0" strike="noStrike"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I</a:t>
            </a:r>
            <a:r>
              <a:rPr lang="en-US"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II</a:t>
            </a:r>
            <a:r>
              <a:rPr lang="en-US" b="0" strike="noStrike"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 </a:t>
            </a:r>
            <a:r>
              <a:rPr lang="ru-RU" b="0" strike="noStrike"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Доходы бюджета</a:t>
            </a:r>
          </a:p>
        </p:txBody>
      </p:sp>
      <p:sp>
        <p:nvSpPr>
          <p:cNvPr id="5" name="TextBox 4"/>
          <p:cNvSpPr txBox="1"/>
          <p:nvPr/>
        </p:nvSpPr>
        <p:spPr>
          <a:xfrm>
            <a:off x="657285" y="675379"/>
            <a:ext cx="10877427" cy="829945"/>
          </a:xfrm>
          <a:prstGeom prst="rect">
            <a:avLst/>
          </a:prstGeom>
          <a:noFill/>
        </p:spPr>
        <p:txBody>
          <a:bodyPr wrap="square">
            <a:spAutoFit/>
          </a:bodyPr>
          <a:lstStyle/>
          <a:p>
            <a:pPr marL="365760" indent="-281305" algn="ctr">
              <a:lnSpc>
                <a:spcPct val="100000"/>
              </a:lnSpc>
              <a:spcBef>
                <a:spcPts val="600"/>
              </a:spcBef>
              <a:tabLst>
                <a:tab pos="0" algn="l"/>
              </a:tabLst>
            </a:pPr>
            <a:r>
              <a:rPr lang="ru-RU" sz="2400" b="1"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Основные доходные источники бюджета Слободо-Туринского муниципального района на 2024-2026 годы</a:t>
            </a:r>
            <a:endParaRPr lang="ru-RU" sz="2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p:txBody>
      </p:sp>
      <p:graphicFrame>
        <p:nvGraphicFramePr>
          <p:cNvPr id="6" name="Table 3"/>
          <p:cNvGraphicFramePr/>
          <p:nvPr/>
        </p:nvGraphicFramePr>
        <p:xfrm>
          <a:off x="657285" y="1508399"/>
          <a:ext cx="10877425" cy="4674027"/>
        </p:xfrm>
        <a:graphic>
          <a:graphicData uri="http://schemas.openxmlformats.org/drawingml/2006/table">
            <a:tbl>
              <a:tblPr/>
              <a:tblGrid>
                <a:gridCol w="410939">
                  <a:extLst>
                    <a:ext uri="{9D8B030D-6E8A-4147-A177-3AD203B41FA5}">
                      <a16:colId xmlns:a16="http://schemas.microsoft.com/office/drawing/2014/main" val="20000"/>
                    </a:ext>
                  </a:extLst>
                </a:gridCol>
                <a:gridCol w="1401394">
                  <a:extLst>
                    <a:ext uri="{9D8B030D-6E8A-4147-A177-3AD203B41FA5}">
                      <a16:colId xmlns:a16="http://schemas.microsoft.com/office/drawing/2014/main" val="20001"/>
                    </a:ext>
                  </a:extLst>
                </a:gridCol>
                <a:gridCol w="906411">
                  <a:extLst>
                    <a:ext uri="{9D8B030D-6E8A-4147-A177-3AD203B41FA5}">
                      <a16:colId xmlns:a16="http://schemas.microsoft.com/office/drawing/2014/main" val="20002"/>
                    </a:ext>
                  </a:extLst>
                </a:gridCol>
                <a:gridCol w="906411">
                  <a:extLst>
                    <a:ext uri="{9D8B030D-6E8A-4147-A177-3AD203B41FA5}">
                      <a16:colId xmlns:a16="http://schemas.microsoft.com/office/drawing/2014/main" val="20003"/>
                    </a:ext>
                  </a:extLst>
                </a:gridCol>
                <a:gridCol w="906411">
                  <a:extLst>
                    <a:ext uri="{9D8B030D-6E8A-4147-A177-3AD203B41FA5}">
                      <a16:colId xmlns:a16="http://schemas.microsoft.com/office/drawing/2014/main" val="20004"/>
                    </a:ext>
                  </a:extLst>
                </a:gridCol>
                <a:gridCol w="905690">
                  <a:extLst>
                    <a:ext uri="{9D8B030D-6E8A-4147-A177-3AD203B41FA5}">
                      <a16:colId xmlns:a16="http://schemas.microsoft.com/office/drawing/2014/main" val="20005"/>
                    </a:ext>
                  </a:extLst>
                </a:gridCol>
                <a:gridCol w="907132">
                  <a:extLst>
                    <a:ext uri="{9D8B030D-6E8A-4147-A177-3AD203B41FA5}">
                      <a16:colId xmlns:a16="http://schemas.microsoft.com/office/drawing/2014/main" val="20006"/>
                    </a:ext>
                  </a:extLst>
                </a:gridCol>
                <a:gridCol w="906411">
                  <a:extLst>
                    <a:ext uri="{9D8B030D-6E8A-4147-A177-3AD203B41FA5}">
                      <a16:colId xmlns:a16="http://schemas.microsoft.com/office/drawing/2014/main" val="20007"/>
                    </a:ext>
                  </a:extLst>
                </a:gridCol>
                <a:gridCol w="906411">
                  <a:extLst>
                    <a:ext uri="{9D8B030D-6E8A-4147-A177-3AD203B41FA5}">
                      <a16:colId xmlns:a16="http://schemas.microsoft.com/office/drawing/2014/main" val="20008"/>
                    </a:ext>
                  </a:extLst>
                </a:gridCol>
                <a:gridCol w="906411">
                  <a:extLst>
                    <a:ext uri="{9D8B030D-6E8A-4147-A177-3AD203B41FA5}">
                      <a16:colId xmlns:a16="http://schemas.microsoft.com/office/drawing/2014/main" val="20009"/>
                    </a:ext>
                  </a:extLst>
                </a:gridCol>
                <a:gridCol w="906411">
                  <a:extLst>
                    <a:ext uri="{9D8B030D-6E8A-4147-A177-3AD203B41FA5}">
                      <a16:colId xmlns:a16="http://schemas.microsoft.com/office/drawing/2014/main" val="20010"/>
                    </a:ext>
                  </a:extLst>
                </a:gridCol>
                <a:gridCol w="907393">
                  <a:extLst>
                    <a:ext uri="{9D8B030D-6E8A-4147-A177-3AD203B41FA5}">
                      <a16:colId xmlns:a16="http://schemas.microsoft.com/office/drawing/2014/main" val="20011"/>
                    </a:ext>
                  </a:extLst>
                </a:gridCol>
              </a:tblGrid>
              <a:tr h="368300">
                <a:tc rowSpan="2">
                  <a:txBody>
                    <a:bodyPr/>
                    <a:lstStyle/>
                    <a:p>
                      <a:pPr marL="101600">
                        <a:lnSpc>
                          <a:spcPts val="850"/>
                        </a:lnSpc>
                      </a:pPr>
                      <a:r>
                        <a:rPr lang="ru-RU" sz="1400" b="0" strike="noStrike" spc="4"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 п/п</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L="6120" marR="6120">
                    <a:lnL w="12240">
                      <a:solidFill>
                        <a:srgbClr val="FFFFFF"/>
                      </a:solidFill>
                    </a:lnL>
                    <a:lnR w="12240">
                      <a:solidFill>
                        <a:srgbClr val="FFFFFF"/>
                      </a:solidFill>
                    </a:lnR>
                    <a:lnT w="12240">
                      <a:solidFill>
                        <a:srgbClr val="FFFFFF"/>
                      </a:solidFill>
                    </a:lnT>
                    <a:lnB w="38160">
                      <a:solidFill>
                        <a:srgbClr val="FFFFFF"/>
                      </a:solidFill>
                    </a:lnB>
                    <a:solidFill>
                      <a:schemeClr val="accent2">
                        <a:lumMod val="20000"/>
                        <a:lumOff val="80000"/>
                      </a:schemeClr>
                    </a:solidFill>
                  </a:tcPr>
                </a:tc>
                <a:tc rowSpan="2">
                  <a:txBody>
                    <a:bodyPr/>
                    <a:lstStyle/>
                    <a:p>
                      <a:pPr algn="ctr">
                        <a:lnSpc>
                          <a:spcPts val="850"/>
                        </a:lnSpc>
                      </a:pPr>
                      <a:r>
                        <a:rPr lang="ru-RU" sz="1400" b="0" strike="noStrike" spc="4"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Наименование</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L="6120" marR="6120">
                    <a:lnL w="12240">
                      <a:solidFill>
                        <a:srgbClr val="FFFFFF"/>
                      </a:solidFill>
                    </a:lnL>
                    <a:lnR w="12240">
                      <a:solidFill>
                        <a:srgbClr val="FFFFFF"/>
                      </a:solidFill>
                    </a:lnR>
                    <a:lnT w="12240">
                      <a:solidFill>
                        <a:srgbClr val="FFFFFF"/>
                      </a:solidFill>
                    </a:lnT>
                    <a:lnB w="38160">
                      <a:solidFill>
                        <a:srgbClr val="FFFFFF"/>
                      </a:solidFill>
                    </a:lnB>
                    <a:solidFill>
                      <a:schemeClr val="accent2">
                        <a:lumMod val="20000"/>
                        <a:lumOff val="80000"/>
                      </a:schemeClr>
                    </a:solidFill>
                  </a:tcPr>
                </a:tc>
                <a:tc rowSpan="2">
                  <a:txBody>
                    <a:bodyPr/>
                    <a:lstStyle/>
                    <a:p>
                      <a:pPr algn="ctr">
                        <a:lnSpc>
                          <a:spcPts val="1130"/>
                        </a:lnSpc>
                      </a:pPr>
                      <a:r>
                        <a:rPr lang="ru-RU" sz="1400" b="0" strike="noStrike" spc="4"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2023 год (первоначальное Решение Думы), сумма, тыс. руб.</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L="6120" marR="6120">
                    <a:lnL w="12240">
                      <a:solidFill>
                        <a:srgbClr val="FFFFFF"/>
                      </a:solidFill>
                    </a:lnL>
                    <a:lnR w="12240">
                      <a:solidFill>
                        <a:srgbClr val="FFFFFF"/>
                      </a:solidFill>
                    </a:lnR>
                    <a:lnT w="12240">
                      <a:solidFill>
                        <a:srgbClr val="FFFFFF"/>
                      </a:solidFill>
                    </a:lnT>
                    <a:lnB w="38160">
                      <a:solidFill>
                        <a:srgbClr val="FFFFFF"/>
                      </a:solidFill>
                    </a:lnB>
                    <a:solidFill>
                      <a:schemeClr val="accent2">
                        <a:lumMod val="20000"/>
                        <a:lumOff val="80000"/>
                      </a:schemeClr>
                    </a:solidFill>
                  </a:tcPr>
                </a:tc>
                <a:tc rowSpan="2">
                  <a:txBody>
                    <a:bodyPr/>
                    <a:lstStyle/>
                    <a:p>
                      <a:pPr algn="ctr">
                        <a:lnSpc>
                          <a:spcPts val="1130"/>
                        </a:lnSpc>
                      </a:pPr>
                      <a:r>
                        <a:rPr lang="ru-RU" sz="1400" b="0" strike="noStrike" spc="4"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2024 год (первоначальное Решение Думы), сумма, тыс. руб.</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L="6120" marR="6120">
                    <a:lnL w="12240">
                      <a:solidFill>
                        <a:srgbClr val="FFFFFF"/>
                      </a:solidFill>
                    </a:lnL>
                    <a:lnR w="12240">
                      <a:solidFill>
                        <a:srgbClr val="FFFFFF"/>
                      </a:solidFill>
                    </a:lnR>
                    <a:lnT w="12240">
                      <a:solidFill>
                        <a:srgbClr val="FFFFFF"/>
                      </a:solidFill>
                    </a:lnT>
                    <a:lnB w="38160">
                      <a:solidFill>
                        <a:srgbClr val="FFFFFF"/>
                      </a:solidFill>
                    </a:lnB>
                    <a:solidFill>
                      <a:schemeClr val="accent2">
                        <a:lumMod val="20000"/>
                        <a:lumOff val="80000"/>
                      </a:schemeClr>
                    </a:solidFill>
                  </a:tcPr>
                </a:tc>
                <a:tc rowSpan="2">
                  <a:txBody>
                    <a:bodyPr/>
                    <a:lstStyle/>
                    <a:p>
                      <a:pPr algn="ctr">
                        <a:lnSpc>
                          <a:spcPts val="113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Структура бюджета, %</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L="6120" marR="6120">
                    <a:lnL w="12240">
                      <a:solidFill>
                        <a:srgbClr val="FFFFFF"/>
                      </a:solidFill>
                    </a:lnL>
                    <a:lnR w="12240">
                      <a:solidFill>
                        <a:srgbClr val="FFFFFF"/>
                      </a:solidFill>
                    </a:lnR>
                    <a:lnT w="12240">
                      <a:solidFill>
                        <a:srgbClr val="FFFFFF"/>
                      </a:solidFill>
                    </a:lnT>
                    <a:lnB w="38160">
                      <a:solidFill>
                        <a:srgbClr val="FFFFFF"/>
                      </a:solidFill>
                    </a:lnB>
                    <a:solidFill>
                      <a:schemeClr val="accent2">
                        <a:lumMod val="20000"/>
                        <a:lumOff val="80000"/>
                      </a:schemeClr>
                    </a:solidFill>
                  </a:tcPr>
                </a:tc>
                <a:tc rowSpan="2">
                  <a:txBody>
                    <a:bodyPr/>
                    <a:lstStyle/>
                    <a:p>
                      <a:pPr algn="ctr">
                        <a:lnSpc>
                          <a:spcPts val="1130"/>
                        </a:lnSpc>
                      </a:pPr>
                      <a:r>
                        <a:rPr lang="ru-RU" sz="1400" b="0" strike="noStrike" spc="4"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Рост +; Сниже­ние - 2024 года к 2023 году</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L="6120" marR="6120">
                    <a:lnL w="12240">
                      <a:solidFill>
                        <a:srgbClr val="FFFFFF"/>
                      </a:solidFill>
                    </a:lnL>
                    <a:lnR w="12240">
                      <a:solidFill>
                        <a:srgbClr val="FFFFFF"/>
                      </a:solidFill>
                    </a:lnR>
                    <a:lnT w="12240">
                      <a:solidFill>
                        <a:srgbClr val="FFFFFF"/>
                      </a:solidFill>
                    </a:lnT>
                    <a:lnB w="38160">
                      <a:solidFill>
                        <a:srgbClr val="FFFFFF"/>
                      </a:solidFill>
                    </a:lnB>
                    <a:solidFill>
                      <a:schemeClr val="accent2">
                        <a:lumMod val="20000"/>
                        <a:lumOff val="80000"/>
                      </a:schemeClr>
                    </a:solidFill>
                  </a:tcPr>
                </a:tc>
                <a:tc gridSpan="6">
                  <a:txBody>
                    <a:bodyPr/>
                    <a:lstStyle/>
                    <a:p>
                      <a:pPr algn="ctr">
                        <a:lnSpc>
                          <a:spcPts val="850"/>
                        </a:lnSpc>
                      </a:pPr>
                      <a:r>
                        <a:rPr lang="ru-RU" sz="1400" b="0" strike="noStrike" spc="4"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Плановый период</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L="6120" marR="6120">
                    <a:lnL w="12240">
                      <a:solidFill>
                        <a:srgbClr val="FFFFFF"/>
                      </a:solidFill>
                    </a:lnL>
                    <a:lnR w="12240">
                      <a:solidFill>
                        <a:srgbClr val="FFFFFF"/>
                      </a:solidFill>
                    </a:lnR>
                    <a:lnT w="12240">
                      <a:solidFill>
                        <a:srgbClr val="FFFFFF"/>
                      </a:solidFill>
                    </a:lnT>
                    <a:lnB w="38160">
                      <a:solidFill>
                        <a:srgbClr val="FFFFFF"/>
                      </a:solidFill>
                    </a:lnB>
                    <a:solidFill>
                      <a:schemeClr val="accent2">
                        <a:lumMod val="20000"/>
                        <a:lumOff val="80000"/>
                      </a:schemeClr>
                    </a:solidFill>
                  </a:tcPr>
                </a:tc>
                <a:tc hMerge="1">
                  <a:txBody>
                    <a:bodyPr/>
                    <a:lstStyle/>
                    <a:p>
                      <a:endParaRPr lang="ru-RU"/>
                    </a:p>
                  </a:txBody>
                  <a:tcPr marL="90000" marR="90000">
                    <a:solidFill>
                      <a:srgbClr val="729FCF"/>
                    </a:solidFill>
                  </a:tcPr>
                </a:tc>
                <a:tc hMerge="1">
                  <a:txBody>
                    <a:bodyPr/>
                    <a:lstStyle/>
                    <a:p>
                      <a:endParaRPr lang="ru-RU"/>
                    </a:p>
                  </a:txBody>
                  <a:tcPr marL="90000" marR="90000">
                    <a:solidFill>
                      <a:srgbClr val="729FCF"/>
                    </a:solidFill>
                  </a:tcPr>
                </a:tc>
                <a:tc hMerge="1">
                  <a:txBody>
                    <a:bodyPr/>
                    <a:lstStyle/>
                    <a:p>
                      <a:endParaRPr lang="ru-RU"/>
                    </a:p>
                  </a:txBody>
                  <a:tcPr marL="90000" marR="90000">
                    <a:solidFill>
                      <a:srgbClr val="729FCF"/>
                    </a:solidFill>
                  </a:tcPr>
                </a:tc>
                <a:tc hMerge="1">
                  <a:txBody>
                    <a:bodyPr/>
                    <a:lstStyle/>
                    <a:p>
                      <a:endParaRPr lang="ru-RU"/>
                    </a:p>
                  </a:txBody>
                  <a:tcPr marL="90000" marR="90000">
                    <a:solidFill>
                      <a:srgbClr val="729FCF"/>
                    </a:solidFill>
                  </a:tcPr>
                </a:tc>
                <a:tc hMerge="1">
                  <a:txBody>
                    <a:bodyPr/>
                    <a:lstStyle/>
                    <a:p>
                      <a:endParaRPr lang="ru-RU"/>
                    </a:p>
                  </a:txBody>
                  <a:tcPr marL="90000" marR="90000">
                    <a:solidFill>
                      <a:srgbClr val="729FCF"/>
                    </a:solidFill>
                  </a:tcPr>
                </a:tc>
                <a:extLst>
                  <a:ext uri="{0D108BD9-81ED-4DB2-BD59-A6C34878D82A}">
                    <a16:rowId xmlns:a16="http://schemas.microsoft.com/office/drawing/2014/main" val="10000"/>
                  </a:ext>
                </a:extLst>
              </a:tr>
              <a:tr h="1473982">
                <a:tc vMerge="1">
                  <a:txBody>
                    <a:bodyPr/>
                    <a:lstStyle/>
                    <a:p>
                      <a:endParaRPr lang="ru-RU"/>
                    </a:p>
                  </a:txBody>
                  <a:tcPr marL="90000" marR="90000">
                    <a:solidFill>
                      <a:srgbClr val="729FCF"/>
                    </a:solidFill>
                  </a:tcPr>
                </a:tc>
                <a:tc vMerge="1">
                  <a:txBody>
                    <a:bodyPr/>
                    <a:lstStyle/>
                    <a:p>
                      <a:endParaRPr lang="ru-RU"/>
                    </a:p>
                  </a:txBody>
                  <a:tcPr marL="90000" marR="90000">
                    <a:solidFill>
                      <a:srgbClr val="729FCF"/>
                    </a:solidFill>
                  </a:tcPr>
                </a:tc>
                <a:tc vMerge="1">
                  <a:txBody>
                    <a:bodyPr/>
                    <a:lstStyle/>
                    <a:p>
                      <a:endParaRPr lang="ru-RU"/>
                    </a:p>
                  </a:txBody>
                  <a:tcPr marL="90000" marR="90000">
                    <a:solidFill>
                      <a:srgbClr val="729FCF"/>
                    </a:solidFill>
                  </a:tcPr>
                </a:tc>
                <a:tc vMerge="1">
                  <a:txBody>
                    <a:bodyPr/>
                    <a:lstStyle/>
                    <a:p>
                      <a:endParaRPr lang="ru-RU"/>
                    </a:p>
                  </a:txBody>
                  <a:tcPr marL="90000" marR="90000">
                    <a:solidFill>
                      <a:srgbClr val="729FCF"/>
                    </a:solidFill>
                  </a:tcPr>
                </a:tc>
                <a:tc vMerge="1">
                  <a:txBody>
                    <a:bodyPr/>
                    <a:lstStyle/>
                    <a:p>
                      <a:endParaRPr lang="ru-RU"/>
                    </a:p>
                  </a:txBody>
                  <a:tcPr marL="90000" marR="90000">
                    <a:solidFill>
                      <a:srgbClr val="729FCF"/>
                    </a:solidFill>
                  </a:tcPr>
                </a:tc>
                <a:tc vMerge="1">
                  <a:txBody>
                    <a:bodyPr/>
                    <a:lstStyle/>
                    <a:p>
                      <a:endParaRPr lang="ru-RU"/>
                    </a:p>
                  </a:txBody>
                  <a:tcPr marL="90000" marR="90000">
                    <a:solidFill>
                      <a:srgbClr val="729FCF"/>
                    </a:solidFill>
                  </a:tcPr>
                </a:tc>
                <a:tc>
                  <a:txBody>
                    <a:bodyPr/>
                    <a:lstStyle/>
                    <a:p>
                      <a:pPr algn="ctr">
                        <a:lnSpc>
                          <a:spcPts val="1130"/>
                        </a:lnSpc>
                        <a:tabLst>
                          <a:tab pos="0" algn="l"/>
                        </a:tabLst>
                      </a:pPr>
                      <a:r>
                        <a:rPr lang="ru-RU" sz="1400" b="0" strike="noStrike" spc="4"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2025 год (первоначальное Решение Думы), сумма, тыс. руб.</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L="6120" marR="612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chemeClr val="accent1">
                        <a:lumMod val="20000"/>
                        <a:lumOff val="80000"/>
                      </a:schemeClr>
                    </a:solidFill>
                  </a:tcPr>
                </a:tc>
                <a:tc>
                  <a:txBody>
                    <a:bodyPr/>
                    <a:lstStyle/>
                    <a:p>
                      <a:pPr algn="ctr">
                        <a:lnSpc>
                          <a:spcPts val="1115"/>
                        </a:lnSpc>
                      </a:pPr>
                      <a:r>
                        <a:rPr lang="ru-RU" sz="1400" b="0" strike="noStrike" spc="4"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Структура</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p>
                      <a:pPr algn="ctr">
                        <a:lnSpc>
                          <a:spcPts val="1115"/>
                        </a:lnSpc>
                      </a:pPr>
                      <a:r>
                        <a:rPr lang="ru-RU" sz="1400" b="0" strike="noStrike" spc="4"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бюджета,</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p>
                      <a:pPr algn="ctr">
                        <a:lnSpc>
                          <a:spcPts val="1115"/>
                        </a:lnSpc>
                      </a:pPr>
                      <a:r>
                        <a:rPr lang="ru-RU" sz="1400" b="0" strike="noStrike" spc="4"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L="6120" marR="6120">
                    <a:lnL w="12240">
                      <a:solidFill>
                        <a:srgbClr val="FFFFFF"/>
                      </a:solidFill>
                    </a:lnL>
                    <a:lnR w="12240">
                      <a:solidFill>
                        <a:srgbClr val="FFFFFF"/>
                      </a:solidFill>
                    </a:lnR>
                    <a:lnT w="12240">
                      <a:solidFill>
                        <a:srgbClr val="FFFFFF"/>
                      </a:solidFill>
                    </a:lnT>
                    <a:lnB w="12240">
                      <a:solidFill>
                        <a:srgbClr val="FFFFFF"/>
                      </a:solidFill>
                    </a:lnB>
                    <a:solidFill>
                      <a:schemeClr val="accent1">
                        <a:lumMod val="20000"/>
                        <a:lumOff val="80000"/>
                      </a:schemeClr>
                    </a:solidFill>
                  </a:tcPr>
                </a:tc>
                <a:tc>
                  <a:txBody>
                    <a:bodyPr/>
                    <a:lstStyle/>
                    <a:p>
                      <a:pPr algn="ctr">
                        <a:lnSpc>
                          <a:spcPts val="1130"/>
                        </a:lnSpc>
                      </a:pPr>
                      <a:r>
                        <a:rPr lang="ru-RU" sz="1400" b="0" strike="noStrike" spc="4"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Рост +; Сниже­ние —</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p>
                      <a:pPr algn="ctr">
                        <a:lnSpc>
                          <a:spcPts val="1130"/>
                        </a:lnSpc>
                      </a:pPr>
                      <a:r>
                        <a:rPr lang="ru-RU" sz="1400" b="0" strike="noStrike" spc="4"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2025 год к 2024 году</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L="6120" marR="6120">
                    <a:lnL w="12240">
                      <a:solidFill>
                        <a:srgbClr val="FFFFFF"/>
                      </a:solidFill>
                    </a:lnL>
                    <a:lnR w="12240">
                      <a:solidFill>
                        <a:srgbClr val="FFFFFF"/>
                      </a:solidFill>
                    </a:lnR>
                    <a:lnT w="12240">
                      <a:solidFill>
                        <a:srgbClr val="FFFFFF"/>
                      </a:solidFill>
                    </a:lnT>
                    <a:lnB w="12240">
                      <a:solidFill>
                        <a:srgbClr val="FFFFFF"/>
                      </a:solidFill>
                    </a:lnB>
                    <a:solidFill>
                      <a:schemeClr val="accent1">
                        <a:lumMod val="20000"/>
                        <a:lumOff val="80000"/>
                      </a:schemeClr>
                    </a:solidFill>
                  </a:tcPr>
                </a:tc>
                <a:tc>
                  <a:txBody>
                    <a:bodyPr/>
                    <a:lstStyle/>
                    <a:p>
                      <a:pPr algn="ctr">
                        <a:lnSpc>
                          <a:spcPts val="1130"/>
                        </a:lnSpc>
                      </a:pPr>
                      <a:r>
                        <a:rPr lang="ru-RU" sz="1400" b="0" strike="noStrike" spc="4"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2026 год (первона­чальное Решение Думы), сумма, тыс. руб.</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L="6120" marR="6120">
                    <a:lnL w="12240">
                      <a:solidFill>
                        <a:srgbClr val="FFFFFF"/>
                      </a:solidFill>
                    </a:lnL>
                    <a:lnR w="12240">
                      <a:solidFill>
                        <a:srgbClr val="FFFFFF"/>
                      </a:solidFill>
                    </a:lnR>
                    <a:lnT w="12240">
                      <a:solidFill>
                        <a:srgbClr val="FFFFFF"/>
                      </a:solidFill>
                    </a:lnT>
                    <a:lnB w="12240">
                      <a:solidFill>
                        <a:srgbClr val="FFFFFF"/>
                      </a:solidFill>
                    </a:lnB>
                    <a:solidFill>
                      <a:schemeClr val="accent1">
                        <a:lumMod val="20000"/>
                        <a:lumOff val="80000"/>
                      </a:schemeClr>
                    </a:solidFill>
                  </a:tcPr>
                </a:tc>
                <a:tc>
                  <a:txBody>
                    <a:bodyPr/>
                    <a:lstStyle/>
                    <a:p>
                      <a:pPr algn="ctr">
                        <a:lnSpc>
                          <a:spcPts val="1115"/>
                        </a:lnSpc>
                      </a:pPr>
                      <a:r>
                        <a:rPr lang="ru-RU" sz="1400" b="0" strike="noStrike" spc="4"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Структура</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p>
                      <a:pPr algn="ctr">
                        <a:lnSpc>
                          <a:spcPts val="1115"/>
                        </a:lnSpc>
                      </a:pPr>
                      <a:r>
                        <a:rPr lang="ru-RU" sz="1400" b="0" strike="noStrike" spc="4"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бюджета,</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p>
                      <a:pPr algn="ctr">
                        <a:lnSpc>
                          <a:spcPts val="1115"/>
                        </a:lnSpc>
                      </a:pPr>
                      <a:r>
                        <a:rPr lang="ru-RU" sz="1400" b="0" strike="noStrike" spc="4"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L="6120" marR="6120">
                    <a:lnL w="12240">
                      <a:solidFill>
                        <a:srgbClr val="FFFFFF"/>
                      </a:solidFill>
                    </a:lnL>
                    <a:lnR w="12240">
                      <a:solidFill>
                        <a:srgbClr val="FFFFFF"/>
                      </a:solidFill>
                    </a:lnR>
                    <a:lnT w="12240">
                      <a:solidFill>
                        <a:srgbClr val="FFFFFF"/>
                      </a:solidFill>
                    </a:lnT>
                    <a:lnB w="12240">
                      <a:solidFill>
                        <a:srgbClr val="FFFFFF"/>
                      </a:solidFill>
                    </a:lnB>
                    <a:solidFill>
                      <a:schemeClr val="accent1">
                        <a:lumMod val="20000"/>
                        <a:lumOff val="80000"/>
                      </a:schemeClr>
                    </a:solidFill>
                  </a:tcPr>
                </a:tc>
                <a:tc>
                  <a:txBody>
                    <a:bodyPr/>
                    <a:lstStyle/>
                    <a:p>
                      <a:pPr marL="76200" algn="ctr">
                        <a:lnSpc>
                          <a:spcPts val="1130"/>
                        </a:lnSpc>
                      </a:pPr>
                      <a:r>
                        <a:rPr lang="ru-RU" sz="1400" b="0" strike="noStrike" spc="4"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Рост +; Сниже­ние - 2026 год к 2025 году</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L="6120" marR="6120">
                    <a:lnL w="12240">
                      <a:solidFill>
                        <a:srgbClr val="FFFFFF"/>
                      </a:solidFill>
                    </a:lnL>
                    <a:lnR w="12240">
                      <a:solidFill>
                        <a:srgbClr val="FFFFFF"/>
                      </a:solidFill>
                    </a:lnR>
                    <a:lnT w="12240">
                      <a:solidFill>
                        <a:srgbClr val="FFFFFF"/>
                      </a:solidFill>
                    </a:lnT>
                    <a:lnB w="12240">
                      <a:solidFill>
                        <a:srgbClr val="FFFFFF"/>
                      </a:solidFill>
                    </a:lnB>
                    <a:solidFill>
                      <a:schemeClr val="accent1">
                        <a:lumMod val="20000"/>
                        <a:lumOff val="80000"/>
                      </a:schemeClr>
                    </a:solidFill>
                  </a:tcPr>
                </a:tc>
                <a:extLst>
                  <a:ext uri="{0D108BD9-81ED-4DB2-BD59-A6C34878D82A}">
                    <a16:rowId xmlns:a16="http://schemas.microsoft.com/office/drawing/2014/main" val="10001"/>
                  </a:ext>
                </a:extLst>
              </a:tr>
              <a:tr h="491327">
                <a:tc>
                  <a:txBody>
                    <a:bodyPr/>
                    <a:lstStyle/>
                    <a:p>
                      <a:endParaRPr lang="ru-RU" sz="1400"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L="6120" marR="6120" anchor="ct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E8EEF0"/>
                    </a:solidFill>
                  </a:tcPr>
                </a:tc>
                <a:tc>
                  <a:txBody>
                    <a:bodyPr/>
                    <a:lstStyle/>
                    <a:p>
                      <a:pPr>
                        <a:lnSpc>
                          <a:spcPts val="850"/>
                        </a:lnSpc>
                      </a:pPr>
                      <a:r>
                        <a:rPr lang="ru-RU" sz="1400" b="0" strike="noStrike" spc="4"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ДОХОДЫ, всего</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L="6120" marR="6120" anchor="ct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E8EEF0"/>
                    </a:solidFill>
                  </a:tcPr>
                </a:tc>
                <a:tc>
                  <a:txBody>
                    <a:bodyPr/>
                    <a:lstStyle/>
                    <a:p>
                      <a:pPr marL="76200" algn="ctr">
                        <a:lnSpc>
                          <a:spcPts val="85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1103710,2</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L="6120" marR="6120" anchor="ct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E8EEF0"/>
                    </a:solidFill>
                  </a:tcPr>
                </a:tc>
                <a:tc>
                  <a:txBody>
                    <a:bodyPr/>
                    <a:lstStyle/>
                    <a:p>
                      <a:pPr marL="76200" algn="ctr">
                        <a:lnSpc>
                          <a:spcPts val="85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1426547,7</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L="6120" marR="6120" anchor="ct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E8EEF0"/>
                    </a:solidFill>
                  </a:tcPr>
                </a:tc>
                <a:tc>
                  <a:txBody>
                    <a:bodyPr/>
                    <a:lstStyle/>
                    <a:p>
                      <a:pPr marL="76200" algn="ctr">
                        <a:lnSpc>
                          <a:spcPts val="85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100</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L="6120" marR="6120" anchor="ct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E8EEF0"/>
                    </a:solidFill>
                  </a:tcPr>
                </a:tc>
                <a:tc>
                  <a:txBody>
                    <a:bodyPr/>
                    <a:lstStyle/>
                    <a:p>
                      <a:pPr marL="76200" algn="ctr">
                        <a:lnSpc>
                          <a:spcPts val="85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+322837,5</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L="6120" marR="6120" anchor="ct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E8EEF0"/>
                    </a:solidFill>
                  </a:tcPr>
                </a:tc>
                <a:tc>
                  <a:txBody>
                    <a:bodyPr/>
                    <a:lstStyle/>
                    <a:p>
                      <a:pPr marL="76200" algn="ctr">
                        <a:lnSpc>
                          <a:spcPts val="85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1431457</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EF0"/>
                    </a:solidFill>
                  </a:tcPr>
                </a:tc>
                <a:tc>
                  <a:txBody>
                    <a:bodyPr/>
                    <a:lstStyle/>
                    <a:p>
                      <a:pPr marL="76200" algn="ctr">
                        <a:lnSpc>
                          <a:spcPts val="850"/>
                        </a:lnSpc>
                      </a:pPr>
                      <a:r>
                        <a:rPr lang="ru-RU" sz="1400" b="0" strike="noStrike" spc="4"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100</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EF0"/>
                    </a:solidFill>
                  </a:tcPr>
                </a:tc>
                <a:tc>
                  <a:txBody>
                    <a:bodyPr/>
                    <a:lstStyle/>
                    <a:p>
                      <a:pPr algn="ctr">
                        <a:lnSpc>
                          <a:spcPts val="85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+4909,3</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EF0"/>
                    </a:solidFill>
                  </a:tcPr>
                </a:tc>
                <a:tc>
                  <a:txBody>
                    <a:bodyPr/>
                    <a:lstStyle/>
                    <a:p>
                      <a:pPr marL="76200" algn="ctr">
                        <a:lnSpc>
                          <a:spcPts val="85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1454240,2</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EF0"/>
                    </a:solidFill>
                  </a:tcPr>
                </a:tc>
                <a:tc>
                  <a:txBody>
                    <a:bodyPr/>
                    <a:lstStyle/>
                    <a:p>
                      <a:pPr marL="76200" algn="ctr">
                        <a:lnSpc>
                          <a:spcPts val="850"/>
                        </a:lnSpc>
                      </a:pPr>
                      <a:r>
                        <a:rPr lang="ru-RU" sz="1400" b="0" strike="noStrike" spc="4"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100</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EF0"/>
                    </a:solidFill>
                  </a:tcPr>
                </a:tc>
                <a:tc>
                  <a:txBody>
                    <a:bodyPr/>
                    <a:lstStyle/>
                    <a:p>
                      <a:pPr marL="76200" algn="ctr">
                        <a:lnSpc>
                          <a:spcPts val="85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+22783,2</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EF0"/>
                    </a:solidFill>
                  </a:tcPr>
                </a:tc>
                <a:extLst>
                  <a:ext uri="{0D108BD9-81ED-4DB2-BD59-A6C34878D82A}">
                    <a16:rowId xmlns:a16="http://schemas.microsoft.com/office/drawing/2014/main" val="10002"/>
                  </a:ext>
                </a:extLst>
              </a:tr>
              <a:tr h="479988">
                <a:tc>
                  <a:txBody>
                    <a:bodyPr/>
                    <a:lstStyle/>
                    <a:p>
                      <a:endParaRPr lang="ru-RU" sz="1400"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chemeClr val="accent1">
                        <a:lumMod val="20000"/>
                        <a:lumOff val="80000"/>
                      </a:schemeClr>
                    </a:solidFill>
                  </a:tcPr>
                </a:tc>
                <a:tc>
                  <a:txBody>
                    <a:bodyPr/>
                    <a:lstStyle/>
                    <a:p>
                      <a:pPr>
                        <a:lnSpc>
                          <a:spcPts val="850"/>
                        </a:lnSpc>
                      </a:pPr>
                      <a:r>
                        <a:rPr lang="ru-RU" sz="1400" b="0" i="1"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в том числе:</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chemeClr val="accent1">
                        <a:lumMod val="20000"/>
                        <a:lumOff val="80000"/>
                      </a:schemeClr>
                    </a:solidFill>
                  </a:tcPr>
                </a:tc>
                <a:tc>
                  <a:txBody>
                    <a:bodyPr/>
                    <a:lstStyle/>
                    <a:p>
                      <a:endParaRPr lang="ru-RU" sz="1400"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chemeClr val="accent1">
                        <a:lumMod val="20000"/>
                        <a:lumOff val="80000"/>
                      </a:schemeClr>
                    </a:solidFill>
                  </a:tcPr>
                </a:tc>
                <a:tc>
                  <a:txBody>
                    <a:bodyPr/>
                    <a:lstStyle/>
                    <a:p>
                      <a:endParaRPr lang="ru-RU" sz="1400"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chemeClr val="accent1">
                        <a:lumMod val="20000"/>
                        <a:lumOff val="80000"/>
                      </a:schemeClr>
                    </a:solidFill>
                  </a:tcPr>
                </a:tc>
                <a:tc>
                  <a:txBody>
                    <a:bodyPr/>
                    <a:lstStyle/>
                    <a:p>
                      <a:endParaRPr lang="ru-RU" sz="1400"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chemeClr val="accent1">
                        <a:lumMod val="20000"/>
                        <a:lumOff val="80000"/>
                      </a:schemeClr>
                    </a:solidFill>
                  </a:tcPr>
                </a:tc>
                <a:tc>
                  <a:txBody>
                    <a:bodyPr/>
                    <a:lstStyle/>
                    <a:p>
                      <a:endParaRPr lang="ru-RU" sz="1400"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chemeClr val="accent1">
                        <a:lumMod val="20000"/>
                        <a:lumOff val="80000"/>
                      </a:schemeClr>
                    </a:solidFill>
                  </a:tcPr>
                </a:tc>
                <a:tc>
                  <a:txBody>
                    <a:bodyPr/>
                    <a:lstStyle/>
                    <a:p>
                      <a:endParaRPr lang="ru-RU" sz="1400"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chemeClr val="accent1">
                        <a:lumMod val="20000"/>
                        <a:lumOff val="80000"/>
                      </a:schemeClr>
                    </a:solidFill>
                  </a:tcPr>
                </a:tc>
                <a:tc>
                  <a:txBody>
                    <a:bodyPr/>
                    <a:lstStyle/>
                    <a:p>
                      <a:endParaRPr lang="ru-RU" sz="1400"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chemeClr val="accent1">
                        <a:lumMod val="20000"/>
                        <a:lumOff val="80000"/>
                      </a:schemeClr>
                    </a:solidFill>
                  </a:tcPr>
                </a:tc>
                <a:tc>
                  <a:txBody>
                    <a:bodyPr/>
                    <a:lstStyle/>
                    <a:p>
                      <a:endParaRPr lang="ru-RU" sz="1400"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chemeClr val="accent1">
                        <a:lumMod val="20000"/>
                        <a:lumOff val="80000"/>
                      </a:schemeClr>
                    </a:solidFill>
                  </a:tcPr>
                </a:tc>
                <a:tc>
                  <a:txBody>
                    <a:bodyPr/>
                    <a:lstStyle/>
                    <a:p>
                      <a:endParaRPr lang="ru-RU" sz="1400"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chemeClr val="accent1">
                        <a:lumMod val="20000"/>
                        <a:lumOff val="80000"/>
                      </a:schemeClr>
                    </a:solidFill>
                  </a:tcPr>
                </a:tc>
                <a:tc>
                  <a:txBody>
                    <a:bodyPr/>
                    <a:lstStyle/>
                    <a:p>
                      <a:endParaRPr lang="ru-RU" sz="1400"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chemeClr val="accent1">
                        <a:lumMod val="20000"/>
                        <a:lumOff val="80000"/>
                      </a:schemeClr>
                    </a:solidFill>
                  </a:tcPr>
                </a:tc>
                <a:tc>
                  <a:txBody>
                    <a:bodyPr/>
                    <a:lstStyle/>
                    <a:p>
                      <a:endParaRPr lang="ru-RU" sz="1400"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chemeClr val="accent1">
                        <a:lumMod val="20000"/>
                        <a:lumOff val="80000"/>
                      </a:schemeClr>
                    </a:solidFill>
                  </a:tcPr>
                </a:tc>
                <a:extLst>
                  <a:ext uri="{0D108BD9-81ED-4DB2-BD59-A6C34878D82A}">
                    <a16:rowId xmlns:a16="http://schemas.microsoft.com/office/drawing/2014/main" val="10003"/>
                  </a:ext>
                </a:extLst>
              </a:tr>
              <a:tr h="714786">
                <a:tc>
                  <a:txBody>
                    <a:bodyPr/>
                    <a:lstStyle/>
                    <a:p>
                      <a:pPr marL="101600">
                        <a:lnSpc>
                          <a:spcPts val="850"/>
                        </a:lnSpc>
                      </a:pPr>
                      <a:r>
                        <a:rPr lang="ru-RU" sz="1400" b="0" strike="noStrike" spc="4"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I.</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EF0"/>
                    </a:solidFill>
                  </a:tcPr>
                </a:tc>
                <a:tc>
                  <a:txBody>
                    <a:bodyPr/>
                    <a:lstStyle/>
                    <a:p>
                      <a:pPr>
                        <a:lnSpc>
                          <a:spcPts val="850"/>
                        </a:lnSpc>
                        <a:spcAft>
                          <a:spcPts val="300"/>
                        </a:spcAft>
                      </a:pPr>
                      <a:r>
                        <a:rPr lang="ru-RU" sz="1400" b="0" strike="noStrike" spc="4"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Налоговые доходы</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p>
                      <a:pPr>
                        <a:lnSpc>
                          <a:spcPts val="850"/>
                        </a:lnSpc>
                        <a:spcBef>
                          <a:spcPts val="300"/>
                        </a:spcBef>
                      </a:pPr>
                      <a:r>
                        <a:rPr lang="ru-RU" sz="1400" b="0" i="1"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из них (наиболее значимые):</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EF0"/>
                    </a:solidFill>
                  </a:tcPr>
                </a:tc>
                <a:tc>
                  <a:txBody>
                    <a:bodyPr/>
                    <a:lstStyle/>
                    <a:p>
                      <a:pPr marL="76200" algn="ctr">
                        <a:lnSpc>
                          <a:spcPts val="85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144138</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EF0"/>
                    </a:solidFill>
                  </a:tcPr>
                </a:tc>
                <a:tc>
                  <a:txBody>
                    <a:bodyPr/>
                    <a:lstStyle/>
                    <a:p>
                      <a:pPr marL="76200" algn="ctr">
                        <a:lnSpc>
                          <a:spcPts val="85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181625</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EF0"/>
                    </a:solidFill>
                  </a:tcPr>
                </a:tc>
                <a:tc>
                  <a:txBody>
                    <a:bodyPr/>
                    <a:lstStyle/>
                    <a:p>
                      <a:pPr marL="76200" algn="ctr">
                        <a:lnSpc>
                          <a:spcPts val="85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12,8</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EF0"/>
                    </a:solidFill>
                  </a:tcPr>
                </a:tc>
                <a:tc>
                  <a:txBody>
                    <a:bodyPr/>
                    <a:lstStyle/>
                    <a:p>
                      <a:pPr marL="76200" algn="ctr">
                        <a:lnSpc>
                          <a:spcPts val="85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+37487</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EF0"/>
                    </a:solidFill>
                  </a:tcPr>
                </a:tc>
                <a:tc>
                  <a:txBody>
                    <a:bodyPr/>
                    <a:lstStyle/>
                    <a:p>
                      <a:pPr marL="76200" algn="ctr">
                        <a:lnSpc>
                          <a:spcPts val="85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204777</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EF0"/>
                    </a:solidFill>
                  </a:tcPr>
                </a:tc>
                <a:tc>
                  <a:txBody>
                    <a:bodyPr/>
                    <a:lstStyle/>
                    <a:p>
                      <a:pPr marL="76200" algn="ctr">
                        <a:lnSpc>
                          <a:spcPts val="850"/>
                        </a:lnSpc>
                      </a:pPr>
                      <a:r>
                        <a:rPr lang="ru-RU" sz="1400" b="0" strike="noStrike" spc="4"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14,3</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EF0"/>
                    </a:solidFill>
                  </a:tcPr>
                </a:tc>
                <a:tc>
                  <a:txBody>
                    <a:bodyPr/>
                    <a:lstStyle/>
                    <a:p>
                      <a:pPr algn="ctr">
                        <a:lnSpc>
                          <a:spcPts val="85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+23152</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EF0"/>
                    </a:solidFill>
                  </a:tcPr>
                </a:tc>
                <a:tc>
                  <a:txBody>
                    <a:bodyPr/>
                    <a:lstStyle/>
                    <a:p>
                      <a:pPr marL="76200" algn="ctr">
                        <a:lnSpc>
                          <a:spcPts val="85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232361</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EF0"/>
                    </a:solidFill>
                  </a:tcPr>
                </a:tc>
                <a:tc>
                  <a:txBody>
                    <a:bodyPr/>
                    <a:lstStyle/>
                    <a:p>
                      <a:pPr marL="76200" algn="ctr">
                        <a:lnSpc>
                          <a:spcPts val="85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16,0</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EF0"/>
                    </a:solidFill>
                  </a:tcPr>
                </a:tc>
                <a:tc>
                  <a:txBody>
                    <a:bodyPr/>
                    <a:lstStyle/>
                    <a:p>
                      <a:pPr marL="76200" algn="ctr">
                        <a:lnSpc>
                          <a:spcPts val="85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+27584</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EF0"/>
                    </a:solidFill>
                  </a:tcPr>
                </a:tc>
                <a:extLst>
                  <a:ext uri="{0D108BD9-81ED-4DB2-BD59-A6C34878D82A}">
                    <a16:rowId xmlns:a16="http://schemas.microsoft.com/office/drawing/2014/main" val="10004"/>
                  </a:ext>
                </a:extLst>
              </a:tr>
              <a:tr h="408652">
                <a:tc>
                  <a:txBody>
                    <a:bodyPr/>
                    <a:lstStyle/>
                    <a:p>
                      <a:pPr marL="101600">
                        <a:lnSpc>
                          <a:spcPts val="850"/>
                        </a:lnSpc>
                      </a:pPr>
                      <a:r>
                        <a:rPr lang="ru-RU" sz="1400" b="0" strike="noStrike" spc="4"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chemeClr val="accent1">
                        <a:lumMod val="20000"/>
                        <a:lumOff val="80000"/>
                      </a:schemeClr>
                    </a:solidFill>
                  </a:tcPr>
                </a:tc>
                <a:tc>
                  <a:txBody>
                    <a:bodyPr/>
                    <a:lstStyle/>
                    <a:p>
                      <a:pPr>
                        <a:lnSpc>
                          <a:spcPts val="850"/>
                        </a:lnSpc>
                      </a:pPr>
                      <a:r>
                        <a:rPr lang="ru-RU" sz="1400" b="0" strike="noStrike" spc="4"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НДФЛ</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chemeClr val="accent1">
                        <a:lumMod val="20000"/>
                        <a:lumOff val="80000"/>
                      </a:schemeClr>
                    </a:solidFill>
                  </a:tcPr>
                </a:tc>
                <a:tc>
                  <a:txBody>
                    <a:bodyPr/>
                    <a:lstStyle/>
                    <a:p>
                      <a:pPr marL="76200" algn="ctr">
                        <a:lnSpc>
                          <a:spcPts val="85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120461</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chemeClr val="accent1">
                        <a:lumMod val="20000"/>
                        <a:lumOff val="80000"/>
                      </a:schemeClr>
                    </a:solidFill>
                  </a:tcPr>
                </a:tc>
                <a:tc>
                  <a:txBody>
                    <a:bodyPr/>
                    <a:lstStyle/>
                    <a:p>
                      <a:pPr marL="76200" algn="ctr">
                        <a:lnSpc>
                          <a:spcPts val="85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146499</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chemeClr val="accent1">
                        <a:lumMod val="20000"/>
                        <a:lumOff val="80000"/>
                      </a:schemeClr>
                    </a:solidFill>
                  </a:tcPr>
                </a:tc>
                <a:tc>
                  <a:txBody>
                    <a:bodyPr/>
                    <a:lstStyle/>
                    <a:p>
                      <a:pPr marL="76200" algn="ctr">
                        <a:lnSpc>
                          <a:spcPts val="85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10,3</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chemeClr val="accent1">
                        <a:lumMod val="20000"/>
                        <a:lumOff val="80000"/>
                      </a:schemeClr>
                    </a:solidFill>
                  </a:tcPr>
                </a:tc>
                <a:tc>
                  <a:txBody>
                    <a:bodyPr/>
                    <a:lstStyle/>
                    <a:p>
                      <a:pPr marL="76200" algn="ctr">
                        <a:lnSpc>
                          <a:spcPts val="850"/>
                        </a:lnSpc>
                      </a:pPr>
                      <a:r>
                        <a:rPr lang="ru-RU" sz="14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+26038</a:t>
                      </a: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chemeClr val="accent1">
                        <a:lumMod val="20000"/>
                        <a:lumOff val="80000"/>
                      </a:schemeClr>
                    </a:solidFill>
                  </a:tcPr>
                </a:tc>
                <a:tc>
                  <a:txBody>
                    <a:bodyPr/>
                    <a:lstStyle/>
                    <a:p>
                      <a:pPr marL="76200" algn="ctr">
                        <a:lnSpc>
                          <a:spcPts val="850"/>
                        </a:lnSpc>
                      </a:pPr>
                      <a:r>
                        <a:rPr lang="ru-RU" sz="1400" b="0" strike="noStrike" spc="4"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165265</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chemeClr val="accent1">
                        <a:lumMod val="20000"/>
                        <a:lumOff val="80000"/>
                      </a:schemeClr>
                    </a:solidFill>
                  </a:tcPr>
                </a:tc>
                <a:tc>
                  <a:txBody>
                    <a:bodyPr/>
                    <a:lstStyle/>
                    <a:p>
                      <a:pPr marL="76200" algn="ctr">
                        <a:lnSpc>
                          <a:spcPts val="850"/>
                        </a:lnSpc>
                      </a:pPr>
                      <a:r>
                        <a:rPr lang="ru-RU" sz="1400" b="0" strike="noStrike" spc="4"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11,5</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chemeClr val="accent1">
                        <a:lumMod val="20000"/>
                        <a:lumOff val="80000"/>
                      </a:schemeClr>
                    </a:solidFill>
                  </a:tcPr>
                </a:tc>
                <a:tc>
                  <a:txBody>
                    <a:bodyPr/>
                    <a:lstStyle/>
                    <a:p>
                      <a:pPr algn="ctr">
                        <a:lnSpc>
                          <a:spcPts val="85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+18766</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chemeClr val="accent1">
                        <a:lumMod val="20000"/>
                        <a:lumOff val="80000"/>
                      </a:schemeClr>
                    </a:solidFill>
                  </a:tcPr>
                </a:tc>
                <a:tc>
                  <a:txBody>
                    <a:bodyPr/>
                    <a:lstStyle/>
                    <a:p>
                      <a:pPr marL="76200" algn="ctr">
                        <a:lnSpc>
                          <a:spcPts val="85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186585</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chemeClr val="accent1">
                        <a:lumMod val="20000"/>
                        <a:lumOff val="80000"/>
                      </a:schemeClr>
                    </a:solidFill>
                  </a:tcPr>
                </a:tc>
                <a:tc>
                  <a:txBody>
                    <a:bodyPr/>
                    <a:lstStyle/>
                    <a:p>
                      <a:pPr marL="76200" algn="ctr">
                        <a:lnSpc>
                          <a:spcPts val="85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12,8</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chemeClr val="accent1">
                        <a:lumMod val="20000"/>
                        <a:lumOff val="80000"/>
                      </a:schemeClr>
                    </a:solidFill>
                  </a:tcPr>
                </a:tc>
                <a:tc>
                  <a:txBody>
                    <a:bodyPr/>
                    <a:lstStyle/>
                    <a:p>
                      <a:pPr marL="76200" algn="ctr">
                        <a:lnSpc>
                          <a:spcPts val="85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+21320</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chemeClr val="accent1">
                        <a:lumMod val="20000"/>
                        <a:lumOff val="80000"/>
                      </a:schemeClr>
                    </a:solidFill>
                  </a:tcPr>
                </a:tc>
                <a:extLst>
                  <a:ext uri="{0D108BD9-81ED-4DB2-BD59-A6C34878D82A}">
                    <a16:rowId xmlns:a16="http://schemas.microsoft.com/office/drawing/2014/main" val="10005"/>
                  </a:ext>
                </a:extLst>
              </a:tr>
              <a:tr h="368496">
                <a:tc>
                  <a:txBody>
                    <a:bodyPr/>
                    <a:lstStyle/>
                    <a:p>
                      <a:pPr marL="101600">
                        <a:lnSpc>
                          <a:spcPts val="850"/>
                        </a:lnSpc>
                      </a:pPr>
                      <a:r>
                        <a:rPr lang="ru-RU" sz="1400" b="0" strike="noStrike" spc="4"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2.</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EF0"/>
                    </a:solidFill>
                  </a:tcPr>
                </a:tc>
                <a:tc>
                  <a:txBody>
                    <a:bodyPr/>
                    <a:lstStyle/>
                    <a:p>
                      <a:pPr>
                        <a:lnSpc>
                          <a:spcPts val="850"/>
                        </a:lnSpc>
                      </a:pPr>
                      <a:r>
                        <a:rPr lang="ru-RU" sz="1400" b="0" strike="noStrike" spc="4"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АКЦИЗЫ</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EF0"/>
                    </a:solidFill>
                  </a:tcPr>
                </a:tc>
                <a:tc>
                  <a:txBody>
                    <a:bodyPr/>
                    <a:lstStyle/>
                    <a:p>
                      <a:pPr marL="76200" algn="ctr">
                        <a:lnSpc>
                          <a:spcPts val="85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3076</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EF0"/>
                    </a:solidFill>
                  </a:tcPr>
                </a:tc>
                <a:tc>
                  <a:txBody>
                    <a:bodyPr/>
                    <a:lstStyle/>
                    <a:p>
                      <a:pPr marL="76200" algn="ctr">
                        <a:lnSpc>
                          <a:spcPts val="85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3245</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EF0"/>
                    </a:solidFill>
                  </a:tcPr>
                </a:tc>
                <a:tc>
                  <a:txBody>
                    <a:bodyPr/>
                    <a:lstStyle/>
                    <a:p>
                      <a:pPr marL="76200" algn="ctr">
                        <a:lnSpc>
                          <a:spcPts val="85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0,2</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EF0"/>
                    </a:solidFill>
                  </a:tcPr>
                </a:tc>
                <a:tc>
                  <a:txBody>
                    <a:bodyPr/>
                    <a:lstStyle/>
                    <a:p>
                      <a:pPr marL="76200" algn="ctr">
                        <a:lnSpc>
                          <a:spcPts val="85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+169</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EF0"/>
                    </a:solidFill>
                  </a:tcPr>
                </a:tc>
                <a:tc>
                  <a:txBody>
                    <a:bodyPr/>
                    <a:lstStyle/>
                    <a:p>
                      <a:pPr marL="76200" algn="ctr">
                        <a:lnSpc>
                          <a:spcPts val="85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3375</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EF0"/>
                    </a:solidFill>
                  </a:tcPr>
                </a:tc>
                <a:tc>
                  <a:txBody>
                    <a:bodyPr/>
                    <a:lstStyle/>
                    <a:p>
                      <a:pPr marL="76200" algn="ctr">
                        <a:lnSpc>
                          <a:spcPts val="850"/>
                        </a:lnSpc>
                      </a:pPr>
                      <a:r>
                        <a:rPr lang="ru-RU" sz="1400" b="0" strike="noStrike" spc="4"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0,2</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EF0"/>
                    </a:solidFill>
                  </a:tcPr>
                </a:tc>
                <a:tc>
                  <a:txBody>
                    <a:bodyPr/>
                    <a:lstStyle/>
                    <a:p>
                      <a:pPr algn="ctr">
                        <a:lnSpc>
                          <a:spcPts val="85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+130</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EF0"/>
                    </a:solidFill>
                  </a:tcPr>
                </a:tc>
                <a:tc>
                  <a:txBody>
                    <a:bodyPr/>
                    <a:lstStyle/>
                    <a:p>
                      <a:pPr marL="76200" algn="ctr">
                        <a:lnSpc>
                          <a:spcPts val="85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3510</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EF0"/>
                    </a:solidFill>
                  </a:tcPr>
                </a:tc>
                <a:tc>
                  <a:txBody>
                    <a:bodyPr/>
                    <a:lstStyle/>
                    <a:p>
                      <a:pPr marL="76200" algn="ctr">
                        <a:lnSpc>
                          <a:spcPts val="85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0,2</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EF0"/>
                    </a:solidFill>
                  </a:tcPr>
                </a:tc>
                <a:tc>
                  <a:txBody>
                    <a:bodyPr/>
                    <a:lstStyle/>
                    <a:p>
                      <a:pPr marL="76200" algn="ctr">
                        <a:lnSpc>
                          <a:spcPts val="85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+135</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EF0"/>
                    </a:solidFill>
                  </a:tcPr>
                </a:tc>
                <a:extLst>
                  <a:ext uri="{0D108BD9-81ED-4DB2-BD59-A6C34878D82A}">
                    <a16:rowId xmlns:a16="http://schemas.microsoft.com/office/drawing/2014/main" val="10006"/>
                  </a:ext>
                </a:extLst>
              </a:tr>
              <a:tr h="368496">
                <a:tc>
                  <a:txBody>
                    <a:bodyPr/>
                    <a:lstStyle/>
                    <a:p>
                      <a:pPr marL="101600">
                        <a:lnSpc>
                          <a:spcPts val="850"/>
                        </a:lnSpc>
                      </a:pPr>
                      <a:r>
                        <a:rPr lang="ru-RU" sz="1400" b="0" strike="noStrike" spc="4"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3.</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chemeClr val="accent1">
                        <a:lumMod val="20000"/>
                        <a:lumOff val="80000"/>
                      </a:schemeClr>
                    </a:solidFill>
                  </a:tcPr>
                </a:tc>
                <a:tc>
                  <a:txBody>
                    <a:bodyPr/>
                    <a:lstStyle/>
                    <a:p>
                      <a:pPr>
                        <a:lnSpc>
                          <a:spcPts val="850"/>
                        </a:lnSpc>
                      </a:pPr>
                      <a:r>
                        <a:rPr lang="ru-RU" sz="1400" b="0" strike="noStrike" spc="4"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УСНО</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chemeClr val="accent1">
                        <a:lumMod val="20000"/>
                        <a:lumOff val="80000"/>
                      </a:schemeClr>
                    </a:solidFill>
                  </a:tcPr>
                </a:tc>
                <a:tc>
                  <a:txBody>
                    <a:bodyPr/>
                    <a:lstStyle/>
                    <a:p>
                      <a:pPr marL="76200" algn="ctr">
                        <a:lnSpc>
                          <a:spcPts val="85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17875</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chemeClr val="accent1">
                        <a:lumMod val="20000"/>
                        <a:lumOff val="80000"/>
                      </a:schemeClr>
                    </a:solidFill>
                  </a:tcPr>
                </a:tc>
                <a:tc>
                  <a:txBody>
                    <a:bodyPr/>
                    <a:lstStyle/>
                    <a:p>
                      <a:pPr marL="76200" algn="ctr">
                        <a:lnSpc>
                          <a:spcPts val="85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29343</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chemeClr val="accent1">
                        <a:lumMod val="20000"/>
                        <a:lumOff val="80000"/>
                      </a:schemeClr>
                    </a:solidFill>
                  </a:tcPr>
                </a:tc>
                <a:tc>
                  <a:txBody>
                    <a:bodyPr/>
                    <a:lstStyle/>
                    <a:p>
                      <a:pPr marL="76200" algn="ctr">
                        <a:lnSpc>
                          <a:spcPts val="85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2,1</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chemeClr val="accent1">
                        <a:lumMod val="20000"/>
                        <a:lumOff val="80000"/>
                      </a:schemeClr>
                    </a:solidFill>
                  </a:tcPr>
                </a:tc>
                <a:tc>
                  <a:txBody>
                    <a:bodyPr/>
                    <a:lstStyle/>
                    <a:p>
                      <a:pPr marL="76200" algn="ctr">
                        <a:lnSpc>
                          <a:spcPts val="850"/>
                        </a:lnSpc>
                      </a:pPr>
                      <a:r>
                        <a:rPr lang="ru-RU" sz="14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+11468</a:t>
                      </a: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chemeClr val="accent1">
                        <a:lumMod val="20000"/>
                        <a:lumOff val="80000"/>
                      </a:schemeClr>
                    </a:solidFill>
                  </a:tcPr>
                </a:tc>
                <a:tc>
                  <a:txBody>
                    <a:bodyPr/>
                    <a:lstStyle/>
                    <a:p>
                      <a:pPr marL="76200" algn="ctr">
                        <a:lnSpc>
                          <a:spcPts val="850"/>
                        </a:lnSpc>
                      </a:pPr>
                      <a:r>
                        <a:rPr lang="ru-RU" sz="14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33566</a:t>
                      </a: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chemeClr val="accent1">
                        <a:lumMod val="20000"/>
                        <a:lumOff val="80000"/>
                      </a:schemeClr>
                    </a:solidFill>
                  </a:tcPr>
                </a:tc>
                <a:tc>
                  <a:txBody>
                    <a:bodyPr/>
                    <a:lstStyle/>
                    <a:p>
                      <a:pPr marL="76200" algn="ctr">
                        <a:lnSpc>
                          <a:spcPts val="85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2,3</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chemeClr val="accent1">
                        <a:lumMod val="20000"/>
                        <a:lumOff val="80000"/>
                      </a:schemeClr>
                    </a:solidFill>
                  </a:tcPr>
                </a:tc>
                <a:tc>
                  <a:txBody>
                    <a:bodyPr/>
                    <a:lstStyle/>
                    <a:p>
                      <a:pPr algn="ctr">
                        <a:lnSpc>
                          <a:spcPts val="85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+4223</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chemeClr val="accent1">
                        <a:lumMod val="20000"/>
                        <a:lumOff val="80000"/>
                      </a:schemeClr>
                    </a:solidFill>
                  </a:tcPr>
                </a:tc>
                <a:tc>
                  <a:txBody>
                    <a:bodyPr/>
                    <a:lstStyle/>
                    <a:p>
                      <a:pPr marL="76200" algn="ctr">
                        <a:lnSpc>
                          <a:spcPts val="85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39637</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chemeClr val="accent1">
                        <a:lumMod val="20000"/>
                        <a:lumOff val="80000"/>
                      </a:schemeClr>
                    </a:solidFill>
                  </a:tcPr>
                </a:tc>
                <a:tc>
                  <a:txBody>
                    <a:bodyPr/>
                    <a:lstStyle/>
                    <a:p>
                      <a:pPr marL="76200" algn="ctr">
                        <a:lnSpc>
                          <a:spcPts val="85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2,7</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chemeClr val="accent1">
                        <a:lumMod val="20000"/>
                        <a:lumOff val="80000"/>
                      </a:schemeClr>
                    </a:solidFill>
                  </a:tcPr>
                </a:tc>
                <a:tc>
                  <a:txBody>
                    <a:bodyPr/>
                    <a:lstStyle/>
                    <a:p>
                      <a:pPr marL="76200" algn="ctr">
                        <a:lnSpc>
                          <a:spcPts val="85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+6071</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chemeClr val="accent1">
                        <a:lumMod val="20000"/>
                        <a:lumOff val="80000"/>
                      </a:schemeClr>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2"/>
          <p:cNvGraphicFramePr/>
          <p:nvPr/>
        </p:nvGraphicFramePr>
        <p:xfrm>
          <a:off x="685800" y="527926"/>
          <a:ext cx="10849702" cy="5661859"/>
        </p:xfrm>
        <a:graphic>
          <a:graphicData uri="http://schemas.openxmlformats.org/drawingml/2006/table">
            <a:tbl>
              <a:tblPr/>
              <a:tblGrid>
                <a:gridCol w="444499">
                  <a:extLst>
                    <a:ext uri="{9D8B030D-6E8A-4147-A177-3AD203B41FA5}">
                      <a16:colId xmlns:a16="http://schemas.microsoft.com/office/drawing/2014/main" val="20000"/>
                    </a:ext>
                  </a:extLst>
                </a:gridCol>
                <a:gridCol w="1285496">
                  <a:extLst>
                    <a:ext uri="{9D8B030D-6E8A-4147-A177-3AD203B41FA5}">
                      <a16:colId xmlns:a16="http://schemas.microsoft.com/office/drawing/2014/main" val="20001"/>
                    </a:ext>
                  </a:extLst>
                </a:gridCol>
                <a:gridCol w="911872">
                  <a:extLst>
                    <a:ext uri="{9D8B030D-6E8A-4147-A177-3AD203B41FA5}">
                      <a16:colId xmlns:a16="http://schemas.microsoft.com/office/drawing/2014/main" val="20002"/>
                    </a:ext>
                  </a:extLst>
                </a:gridCol>
                <a:gridCol w="911872">
                  <a:extLst>
                    <a:ext uri="{9D8B030D-6E8A-4147-A177-3AD203B41FA5}">
                      <a16:colId xmlns:a16="http://schemas.microsoft.com/office/drawing/2014/main" val="20003"/>
                    </a:ext>
                  </a:extLst>
                </a:gridCol>
                <a:gridCol w="911872">
                  <a:extLst>
                    <a:ext uri="{9D8B030D-6E8A-4147-A177-3AD203B41FA5}">
                      <a16:colId xmlns:a16="http://schemas.microsoft.com/office/drawing/2014/main" val="20004"/>
                    </a:ext>
                  </a:extLst>
                </a:gridCol>
                <a:gridCol w="911872">
                  <a:extLst>
                    <a:ext uri="{9D8B030D-6E8A-4147-A177-3AD203B41FA5}">
                      <a16:colId xmlns:a16="http://schemas.microsoft.com/office/drawing/2014/main" val="20005"/>
                    </a:ext>
                  </a:extLst>
                </a:gridCol>
                <a:gridCol w="911872">
                  <a:extLst>
                    <a:ext uri="{9D8B030D-6E8A-4147-A177-3AD203B41FA5}">
                      <a16:colId xmlns:a16="http://schemas.microsoft.com/office/drawing/2014/main" val="20006"/>
                    </a:ext>
                  </a:extLst>
                </a:gridCol>
                <a:gridCol w="911872">
                  <a:extLst>
                    <a:ext uri="{9D8B030D-6E8A-4147-A177-3AD203B41FA5}">
                      <a16:colId xmlns:a16="http://schemas.microsoft.com/office/drawing/2014/main" val="20007"/>
                    </a:ext>
                  </a:extLst>
                </a:gridCol>
                <a:gridCol w="911872">
                  <a:extLst>
                    <a:ext uri="{9D8B030D-6E8A-4147-A177-3AD203B41FA5}">
                      <a16:colId xmlns:a16="http://schemas.microsoft.com/office/drawing/2014/main" val="20008"/>
                    </a:ext>
                  </a:extLst>
                </a:gridCol>
                <a:gridCol w="911872">
                  <a:extLst>
                    <a:ext uri="{9D8B030D-6E8A-4147-A177-3AD203B41FA5}">
                      <a16:colId xmlns:a16="http://schemas.microsoft.com/office/drawing/2014/main" val="20009"/>
                    </a:ext>
                  </a:extLst>
                </a:gridCol>
                <a:gridCol w="911872">
                  <a:extLst>
                    <a:ext uri="{9D8B030D-6E8A-4147-A177-3AD203B41FA5}">
                      <a16:colId xmlns:a16="http://schemas.microsoft.com/office/drawing/2014/main" val="20010"/>
                    </a:ext>
                  </a:extLst>
                </a:gridCol>
                <a:gridCol w="912859">
                  <a:extLst>
                    <a:ext uri="{9D8B030D-6E8A-4147-A177-3AD203B41FA5}">
                      <a16:colId xmlns:a16="http://schemas.microsoft.com/office/drawing/2014/main" val="20011"/>
                    </a:ext>
                  </a:extLst>
                </a:gridCol>
              </a:tblGrid>
              <a:tr h="327383">
                <a:tc rowSpan="2">
                  <a:txBody>
                    <a:bodyPr/>
                    <a:lstStyle/>
                    <a:p>
                      <a:pPr marL="101600">
                        <a:lnSpc>
                          <a:spcPts val="850"/>
                        </a:lnSpc>
                      </a:pPr>
                      <a:r>
                        <a:rPr lang="ru-RU" sz="1400" b="0" strike="noStrike" spc="4"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 п/п</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L="6120" marR="6120">
                    <a:lnL w="12240">
                      <a:solidFill>
                        <a:srgbClr val="FFFFFF"/>
                      </a:solidFill>
                    </a:lnL>
                    <a:lnR w="12240">
                      <a:solidFill>
                        <a:srgbClr val="FFFFFF"/>
                      </a:solidFill>
                    </a:lnR>
                    <a:lnT w="12240">
                      <a:solidFill>
                        <a:srgbClr val="FFFFFF"/>
                      </a:solidFill>
                    </a:lnT>
                    <a:lnB w="38160">
                      <a:solidFill>
                        <a:srgbClr val="FFFFFF"/>
                      </a:solidFill>
                    </a:lnB>
                    <a:solidFill>
                      <a:schemeClr val="accent2">
                        <a:lumMod val="20000"/>
                        <a:lumOff val="80000"/>
                      </a:schemeClr>
                    </a:solidFill>
                  </a:tcPr>
                </a:tc>
                <a:tc rowSpan="2">
                  <a:txBody>
                    <a:bodyPr/>
                    <a:lstStyle/>
                    <a:p>
                      <a:pPr algn="ctr">
                        <a:lnSpc>
                          <a:spcPts val="850"/>
                        </a:lnSpc>
                      </a:pPr>
                      <a:r>
                        <a:rPr lang="ru-RU" sz="1400" b="0" strike="noStrike" spc="4"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Наименование</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L="6120" marR="6120">
                    <a:lnL w="12240">
                      <a:solidFill>
                        <a:srgbClr val="FFFFFF"/>
                      </a:solidFill>
                    </a:lnL>
                    <a:lnR w="12240">
                      <a:solidFill>
                        <a:srgbClr val="FFFFFF"/>
                      </a:solidFill>
                    </a:lnR>
                    <a:lnT w="12240">
                      <a:solidFill>
                        <a:srgbClr val="FFFFFF"/>
                      </a:solidFill>
                    </a:lnT>
                    <a:lnB w="38160">
                      <a:solidFill>
                        <a:srgbClr val="FFFFFF"/>
                      </a:solidFill>
                    </a:lnB>
                    <a:solidFill>
                      <a:schemeClr val="accent2">
                        <a:lumMod val="20000"/>
                        <a:lumOff val="80000"/>
                      </a:schemeClr>
                    </a:solidFill>
                  </a:tcPr>
                </a:tc>
                <a:tc rowSpan="2">
                  <a:txBody>
                    <a:bodyPr/>
                    <a:lstStyle/>
                    <a:p>
                      <a:pPr algn="ctr">
                        <a:lnSpc>
                          <a:spcPts val="1130"/>
                        </a:lnSpc>
                      </a:pPr>
                      <a:r>
                        <a:rPr lang="ru-RU" sz="1400" b="0" strike="noStrike" spc="4"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2023 год (первоначальное Решение Думы), сумма, тыс. руб.</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L="6120" marR="6120">
                    <a:lnL w="12240">
                      <a:solidFill>
                        <a:srgbClr val="FFFFFF"/>
                      </a:solidFill>
                    </a:lnL>
                    <a:lnR w="12240">
                      <a:solidFill>
                        <a:srgbClr val="FFFFFF"/>
                      </a:solidFill>
                    </a:lnR>
                    <a:lnT w="12240">
                      <a:solidFill>
                        <a:srgbClr val="FFFFFF"/>
                      </a:solidFill>
                    </a:lnT>
                    <a:lnB w="38160">
                      <a:solidFill>
                        <a:srgbClr val="FFFFFF"/>
                      </a:solidFill>
                    </a:lnB>
                    <a:solidFill>
                      <a:schemeClr val="accent2">
                        <a:lumMod val="20000"/>
                        <a:lumOff val="80000"/>
                      </a:schemeClr>
                    </a:solidFill>
                  </a:tcPr>
                </a:tc>
                <a:tc rowSpan="2">
                  <a:txBody>
                    <a:bodyPr/>
                    <a:lstStyle/>
                    <a:p>
                      <a:pPr algn="ctr">
                        <a:lnSpc>
                          <a:spcPts val="1130"/>
                        </a:lnSpc>
                      </a:pPr>
                      <a:r>
                        <a:rPr lang="ru-RU" sz="1400" b="0" strike="noStrike" spc="4"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2024 год (первоначальное Решение Думы), сумма, тыс. руб.</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L="6120" marR="6120">
                    <a:lnL w="12240">
                      <a:solidFill>
                        <a:srgbClr val="FFFFFF"/>
                      </a:solidFill>
                    </a:lnL>
                    <a:lnR w="12240">
                      <a:solidFill>
                        <a:srgbClr val="FFFFFF"/>
                      </a:solidFill>
                    </a:lnR>
                    <a:lnT w="12240">
                      <a:solidFill>
                        <a:srgbClr val="FFFFFF"/>
                      </a:solidFill>
                    </a:lnT>
                    <a:lnB w="38160">
                      <a:solidFill>
                        <a:srgbClr val="FFFFFF"/>
                      </a:solidFill>
                    </a:lnB>
                    <a:solidFill>
                      <a:schemeClr val="accent2">
                        <a:lumMod val="20000"/>
                        <a:lumOff val="80000"/>
                      </a:schemeClr>
                    </a:solidFill>
                  </a:tcPr>
                </a:tc>
                <a:tc rowSpan="2">
                  <a:txBody>
                    <a:bodyPr/>
                    <a:lstStyle/>
                    <a:p>
                      <a:pPr algn="ctr">
                        <a:lnSpc>
                          <a:spcPts val="113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Структура бюджета, %</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L="6120" marR="6120">
                    <a:lnL w="12240">
                      <a:solidFill>
                        <a:srgbClr val="FFFFFF"/>
                      </a:solidFill>
                    </a:lnL>
                    <a:lnR w="12240">
                      <a:solidFill>
                        <a:srgbClr val="FFFFFF"/>
                      </a:solidFill>
                    </a:lnR>
                    <a:lnT w="12240">
                      <a:solidFill>
                        <a:srgbClr val="FFFFFF"/>
                      </a:solidFill>
                    </a:lnT>
                    <a:lnB w="38160">
                      <a:solidFill>
                        <a:srgbClr val="FFFFFF"/>
                      </a:solidFill>
                    </a:lnB>
                    <a:solidFill>
                      <a:schemeClr val="accent2">
                        <a:lumMod val="20000"/>
                        <a:lumOff val="80000"/>
                      </a:schemeClr>
                    </a:solidFill>
                  </a:tcPr>
                </a:tc>
                <a:tc rowSpan="2">
                  <a:txBody>
                    <a:bodyPr/>
                    <a:lstStyle/>
                    <a:p>
                      <a:pPr algn="ctr">
                        <a:lnSpc>
                          <a:spcPts val="1130"/>
                        </a:lnSpc>
                      </a:pPr>
                      <a:r>
                        <a:rPr lang="ru-RU" sz="1400" b="0" strike="noStrike" spc="4"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Рост +; Снижение - 2024 года к 2023 году</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L="6120" marR="6120">
                    <a:lnL w="12240">
                      <a:solidFill>
                        <a:srgbClr val="FFFFFF"/>
                      </a:solidFill>
                    </a:lnL>
                    <a:lnR w="12240">
                      <a:solidFill>
                        <a:srgbClr val="FFFFFF"/>
                      </a:solidFill>
                    </a:lnR>
                    <a:lnT w="12240">
                      <a:solidFill>
                        <a:srgbClr val="FFFFFF"/>
                      </a:solidFill>
                    </a:lnT>
                    <a:lnB w="38160">
                      <a:solidFill>
                        <a:srgbClr val="FFFFFF"/>
                      </a:solidFill>
                    </a:lnB>
                    <a:solidFill>
                      <a:schemeClr val="accent2">
                        <a:lumMod val="20000"/>
                        <a:lumOff val="80000"/>
                      </a:schemeClr>
                    </a:solidFill>
                  </a:tcPr>
                </a:tc>
                <a:tc gridSpan="6">
                  <a:txBody>
                    <a:bodyPr/>
                    <a:lstStyle/>
                    <a:p>
                      <a:pPr algn="ctr">
                        <a:lnSpc>
                          <a:spcPts val="850"/>
                        </a:lnSpc>
                      </a:pPr>
                      <a:r>
                        <a:rPr lang="ru-RU" sz="1400" b="0" strike="noStrike" spc="4" dirty="0">
                          <a:solidFill>
                            <a:srgbClr val="000000"/>
                          </a:solidFill>
                          <a:latin typeface="Times New Roman" panose="02020603050405020304"/>
                          <a:ea typeface="Times New Roman" panose="02020603050405020304"/>
                        </a:rPr>
                        <a:t>Плановый период</a:t>
                      </a:r>
                      <a:endParaRPr lang="ru-RU" sz="1400" b="0" strike="noStrike" spc="-1" dirty="0">
                        <a:latin typeface="Arial" panose="020B0604020202020204"/>
                      </a:endParaRPr>
                    </a:p>
                  </a:txBody>
                  <a:tcPr marL="6120" marR="6120">
                    <a:lnL w="12240">
                      <a:solidFill>
                        <a:srgbClr val="FFFFFF"/>
                      </a:solidFill>
                    </a:lnL>
                    <a:lnR w="12240">
                      <a:solidFill>
                        <a:srgbClr val="FFFFFF"/>
                      </a:solidFill>
                    </a:lnR>
                    <a:lnT w="12240">
                      <a:solidFill>
                        <a:srgbClr val="FFFFFF"/>
                      </a:solidFill>
                    </a:lnT>
                    <a:lnB w="38160">
                      <a:solidFill>
                        <a:srgbClr val="FFFFFF"/>
                      </a:solidFill>
                    </a:lnB>
                    <a:solidFill>
                      <a:schemeClr val="accent2">
                        <a:lumMod val="20000"/>
                        <a:lumOff val="80000"/>
                      </a:schemeClr>
                    </a:solidFill>
                  </a:tcPr>
                </a:tc>
                <a:tc hMerge="1">
                  <a:txBody>
                    <a:bodyPr/>
                    <a:lstStyle/>
                    <a:p>
                      <a:endParaRPr lang="ru-RU"/>
                    </a:p>
                  </a:txBody>
                  <a:tcPr marL="90000" marR="90000">
                    <a:solidFill>
                      <a:srgbClr val="729FCF"/>
                    </a:solidFill>
                  </a:tcPr>
                </a:tc>
                <a:tc hMerge="1">
                  <a:txBody>
                    <a:bodyPr/>
                    <a:lstStyle/>
                    <a:p>
                      <a:endParaRPr lang="ru-RU"/>
                    </a:p>
                  </a:txBody>
                  <a:tcPr marL="90000" marR="90000">
                    <a:solidFill>
                      <a:srgbClr val="729FCF"/>
                    </a:solidFill>
                  </a:tcPr>
                </a:tc>
                <a:tc hMerge="1">
                  <a:txBody>
                    <a:bodyPr/>
                    <a:lstStyle/>
                    <a:p>
                      <a:endParaRPr lang="ru-RU"/>
                    </a:p>
                  </a:txBody>
                  <a:tcPr marL="90000" marR="90000">
                    <a:solidFill>
                      <a:srgbClr val="729FCF"/>
                    </a:solidFill>
                  </a:tcPr>
                </a:tc>
                <a:tc hMerge="1">
                  <a:txBody>
                    <a:bodyPr/>
                    <a:lstStyle/>
                    <a:p>
                      <a:endParaRPr lang="ru-RU"/>
                    </a:p>
                  </a:txBody>
                  <a:tcPr marL="90000" marR="90000">
                    <a:solidFill>
                      <a:srgbClr val="729FCF"/>
                    </a:solidFill>
                  </a:tcPr>
                </a:tc>
                <a:tc hMerge="1">
                  <a:txBody>
                    <a:bodyPr/>
                    <a:lstStyle/>
                    <a:p>
                      <a:endParaRPr lang="ru-RU"/>
                    </a:p>
                  </a:txBody>
                  <a:tcPr marL="90000" marR="90000">
                    <a:solidFill>
                      <a:srgbClr val="729FCF"/>
                    </a:solidFill>
                  </a:tcPr>
                </a:tc>
                <a:extLst>
                  <a:ext uri="{0D108BD9-81ED-4DB2-BD59-A6C34878D82A}">
                    <a16:rowId xmlns:a16="http://schemas.microsoft.com/office/drawing/2014/main" val="10000"/>
                  </a:ext>
                </a:extLst>
              </a:tr>
              <a:tr h="1678484">
                <a:tc vMerge="1">
                  <a:txBody>
                    <a:bodyPr/>
                    <a:lstStyle/>
                    <a:p>
                      <a:endParaRPr lang="ru-RU"/>
                    </a:p>
                  </a:txBody>
                  <a:tcPr marL="90000" marR="90000">
                    <a:solidFill>
                      <a:srgbClr val="729FCF"/>
                    </a:solidFill>
                  </a:tcPr>
                </a:tc>
                <a:tc vMerge="1">
                  <a:txBody>
                    <a:bodyPr/>
                    <a:lstStyle/>
                    <a:p>
                      <a:endParaRPr lang="ru-RU"/>
                    </a:p>
                  </a:txBody>
                  <a:tcPr marL="90000" marR="90000">
                    <a:solidFill>
                      <a:srgbClr val="729FCF"/>
                    </a:solidFill>
                  </a:tcPr>
                </a:tc>
                <a:tc vMerge="1">
                  <a:txBody>
                    <a:bodyPr/>
                    <a:lstStyle/>
                    <a:p>
                      <a:endParaRPr lang="ru-RU"/>
                    </a:p>
                  </a:txBody>
                  <a:tcPr marL="90000" marR="90000">
                    <a:solidFill>
                      <a:srgbClr val="729FCF"/>
                    </a:solidFill>
                  </a:tcPr>
                </a:tc>
                <a:tc vMerge="1">
                  <a:txBody>
                    <a:bodyPr/>
                    <a:lstStyle/>
                    <a:p>
                      <a:endParaRPr lang="ru-RU"/>
                    </a:p>
                  </a:txBody>
                  <a:tcPr marL="90000" marR="90000">
                    <a:solidFill>
                      <a:srgbClr val="729FCF"/>
                    </a:solidFill>
                  </a:tcPr>
                </a:tc>
                <a:tc vMerge="1">
                  <a:txBody>
                    <a:bodyPr/>
                    <a:lstStyle/>
                    <a:p>
                      <a:endParaRPr lang="ru-RU"/>
                    </a:p>
                  </a:txBody>
                  <a:tcPr marL="90000" marR="90000">
                    <a:solidFill>
                      <a:srgbClr val="729FCF"/>
                    </a:solidFill>
                  </a:tcPr>
                </a:tc>
                <a:tc vMerge="1">
                  <a:txBody>
                    <a:bodyPr/>
                    <a:lstStyle/>
                    <a:p>
                      <a:endParaRPr lang="ru-RU"/>
                    </a:p>
                  </a:txBody>
                  <a:tcPr marL="90000" marR="90000">
                    <a:solidFill>
                      <a:srgbClr val="729FCF"/>
                    </a:solidFill>
                  </a:tcPr>
                </a:tc>
                <a:tc>
                  <a:txBody>
                    <a:bodyPr/>
                    <a:lstStyle/>
                    <a:p>
                      <a:pPr algn="ctr">
                        <a:lnSpc>
                          <a:spcPts val="1130"/>
                        </a:lnSpc>
                        <a:tabLst>
                          <a:tab pos="0" algn="l"/>
                        </a:tabLst>
                      </a:pPr>
                      <a:r>
                        <a:rPr lang="ru-RU" sz="1400" b="0" strike="noStrike" spc="4"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2025 год (первона­чальное Решение Думы), сумма, тыс. руб.</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L="6120" marR="612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chemeClr val="accent1">
                        <a:lumMod val="20000"/>
                        <a:lumOff val="80000"/>
                      </a:schemeClr>
                    </a:solidFill>
                  </a:tcPr>
                </a:tc>
                <a:tc>
                  <a:txBody>
                    <a:bodyPr/>
                    <a:lstStyle/>
                    <a:p>
                      <a:pPr algn="ctr">
                        <a:lnSpc>
                          <a:spcPts val="1115"/>
                        </a:lnSpc>
                      </a:pPr>
                      <a:r>
                        <a:rPr lang="ru-RU" sz="1400" b="0" strike="noStrike" spc="4"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Структура</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p>
                      <a:pPr algn="ctr">
                        <a:lnSpc>
                          <a:spcPts val="1115"/>
                        </a:lnSpc>
                      </a:pPr>
                      <a:r>
                        <a:rPr lang="ru-RU" sz="1400" b="0" strike="noStrike" spc="4"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бюджета,</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p>
                      <a:pPr algn="ctr">
                        <a:lnSpc>
                          <a:spcPts val="1115"/>
                        </a:lnSpc>
                      </a:pPr>
                      <a:r>
                        <a:rPr lang="ru-RU" sz="1400" b="0" strike="noStrike" spc="4"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L="6120" marR="6120">
                    <a:lnL w="12240">
                      <a:solidFill>
                        <a:srgbClr val="FFFFFF"/>
                      </a:solidFill>
                    </a:lnL>
                    <a:lnR w="12240">
                      <a:solidFill>
                        <a:srgbClr val="FFFFFF"/>
                      </a:solidFill>
                    </a:lnR>
                    <a:lnT w="12240">
                      <a:solidFill>
                        <a:srgbClr val="FFFFFF"/>
                      </a:solidFill>
                    </a:lnT>
                    <a:lnB w="12240">
                      <a:solidFill>
                        <a:srgbClr val="FFFFFF"/>
                      </a:solidFill>
                    </a:lnB>
                    <a:solidFill>
                      <a:schemeClr val="accent1">
                        <a:lumMod val="20000"/>
                        <a:lumOff val="80000"/>
                      </a:schemeClr>
                    </a:solidFill>
                  </a:tcPr>
                </a:tc>
                <a:tc>
                  <a:txBody>
                    <a:bodyPr/>
                    <a:lstStyle/>
                    <a:p>
                      <a:pPr algn="ctr">
                        <a:lnSpc>
                          <a:spcPts val="1130"/>
                        </a:lnSpc>
                      </a:pPr>
                      <a:r>
                        <a:rPr lang="ru-RU" sz="1400" b="0" strike="noStrike" spc="4"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Рост +; Сниже­ние —</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p>
                      <a:pPr algn="ctr">
                        <a:lnSpc>
                          <a:spcPts val="1130"/>
                        </a:lnSpc>
                      </a:pPr>
                      <a:r>
                        <a:rPr lang="ru-RU" sz="1400" b="0" strike="noStrike" spc="4"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2025 год к 2024 году</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L="6120" marR="6120">
                    <a:lnL w="12240">
                      <a:solidFill>
                        <a:srgbClr val="FFFFFF"/>
                      </a:solidFill>
                    </a:lnL>
                    <a:lnR w="12240">
                      <a:solidFill>
                        <a:srgbClr val="FFFFFF"/>
                      </a:solidFill>
                    </a:lnR>
                    <a:lnT w="12240">
                      <a:solidFill>
                        <a:srgbClr val="FFFFFF"/>
                      </a:solidFill>
                    </a:lnT>
                    <a:lnB w="12240">
                      <a:solidFill>
                        <a:srgbClr val="FFFFFF"/>
                      </a:solidFill>
                    </a:lnB>
                    <a:solidFill>
                      <a:schemeClr val="accent1">
                        <a:lumMod val="20000"/>
                        <a:lumOff val="80000"/>
                      </a:schemeClr>
                    </a:solidFill>
                  </a:tcPr>
                </a:tc>
                <a:tc>
                  <a:txBody>
                    <a:bodyPr/>
                    <a:lstStyle/>
                    <a:p>
                      <a:pPr algn="ctr">
                        <a:lnSpc>
                          <a:spcPts val="1130"/>
                        </a:lnSpc>
                      </a:pPr>
                      <a:r>
                        <a:rPr lang="ru-RU" sz="1400" b="0" strike="noStrike" spc="4"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2026 год (первона­чальное Решение Думы), сумма, тыс. руб.</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L="6120" marR="6120">
                    <a:lnL w="12240">
                      <a:solidFill>
                        <a:srgbClr val="FFFFFF"/>
                      </a:solidFill>
                    </a:lnL>
                    <a:lnR w="12240">
                      <a:solidFill>
                        <a:srgbClr val="FFFFFF"/>
                      </a:solidFill>
                    </a:lnR>
                    <a:lnT w="12240">
                      <a:solidFill>
                        <a:srgbClr val="FFFFFF"/>
                      </a:solidFill>
                    </a:lnT>
                    <a:lnB w="12240">
                      <a:solidFill>
                        <a:srgbClr val="FFFFFF"/>
                      </a:solidFill>
                    </a:lnB>
                    <a:solidFill>
                      <a:schemeClr val="accent1">
                        <a:lumMod val="20000"/>
                        <a:lumOff val="80000"/>
                      </a:schemeClr>
                    </a:solidFill>
                  </a:tcPr>
                </a:tc>
                <a:tc>
                  <a:txBody>
                    <a:bodyPr/>
                    <a:lstStyle/>
                    <a:p>
                      <a:pPr algn="ctr">
                        <a:lnSpc>
                          <a:spcPts val="1115"/>
                        </a:lnSpc>
                      </a:pPr>
                      <a:r>
                        <a:rPr lang="ru-RU" sz="1400" b="0" strike="noStrike" spc="4"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Структура</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p>
                      <a:pPr algn="ctr">
                        <a:lnSpc>
                          <a:spcPts val="1115"/>
                        </a:lnSpc>
                      </a:pPr>
                      <a:r>
                        <a:rPr lang="ru-RU" sz="1400" b="0" strike="noStrike" spc="4"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бюджета,</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p>
                      <a:pPr algn="ctr">
                        <a:lnSpc>
                          <a:spcPts val="1115"/>
                        </a:lnSpc>
                      </a:pPr>
                      <a:r>
                        <a:rPr lang="ru-RU" sz="1400" b="0" strike="noStrike" spc="4"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L="6120" marR="6120">
                    <a:lnL w="12240">
                      <a:solidFill>
                        <a:srgbClr val="FFFFFF"/>
                      </a:solidFill>
                    </a:lnL>
                    <a:lnR w="12240">
                      <a:solidFill>
                        <a:srgbClr val="FFFFFF"/>
                      </a:solidFill>
                    </a:lnR>
                    <a:lnT w="12240">
                      <a:solidFill>
                        <a:srgbClr val="FFFFFF"/>
                      </a:solidFill>
                    </a:lnT>
                    <a:lnB w="12240">
                      <a:solidFill>
                        <a:srgbClr val="FFFFFF"/>
                      </a:solidFill>
                    </a:lnB>
                    <a:solidFill>
                      <a:schemeClr val="accent1">
                        <a:lumMod val="20000"/>
                        <a:lumOff val="80000"/>
                      </a:schemeClr>
                    </a:solidFill>
                  </a:tcPr>
                </a:tc>
                <a:tc>
                  <a:txBody>
                    <a:bodyPr/>
                    <a:lstStyle/>
                    <a:p>
                      <a:pPr marL="76200" algn="ctr">
                        <a:lnSpc>
                          <a:spcPts val="1130"/>
                        </a:lnSpc>
                      </a:pPr>
                      <a:r>
                        <a:rPr lang="ru-RU" sz="1400" b="0" strike="noStrike" spc="4"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Рост +; Сниже­ние - 2026 год к 2025 году</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L="6120" marR="6120">
                    <a:lnL w="12240">
                      <a:solidFill>
                        <a:srgbClr val="FFFFFF"/>
                      </a:solidFill>
                    </a:lnL>
                    <a:lnR w="12240">
                      <a:solidFill>
                        <a:srgbClr val="FFFFFF"/>
                      </a:solidFill>
                    </a:lnR>
                    <a:lnT w="12240">
                      <a:solidFill>
                        <a:srgbClr val="FFFFFF"/>
                      </a:solidFill>
                    </a:lnT>
                    <a:lnB w="12240">
                      <a:solidFill>
                        <a:srgbClr val="FFFFFF"/>
                      </a:solidFill>
                    </a:lnB>
                    <a:solidFill>
                      <a:schemeClr val="accent1">
                        <a:lumMod val="20000"/>
                        <a:lumOff val="80000"/>
                      </a:schemeClr>
                    </a:solidFill>
                  </a:tcPr>
                </a:tc>
                <a:extLst>
                  <a:ext uri="{0D108BD9-81ED-4DB2-BD59-A6C34878D82A}">
                    <a16:rowId xmlns:a16="http://schemas.microsoft.com/office/drawing/2014/main" val="10001"/>
                  </a:ext>
                </a:extLst>
              </a:tr>
              <a:tr h="1025924">
                <a:tc>
                  <a:txBody>
                    <a:bodyPr/>
                    <a:lstStyle/>
                    <a:p>
                      <a:pPr marL="101600">
                        <a:lnSpc>
                          <a:spcPts val="850"/>
                        </a:lnSpc>
                      </a:pPr>
                      <a:r>
                        <a:rPr lang="ru-RU" sz="1400" b="0" strike="noStrike" spc="4">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II.</a:t>
                      </a:r>
                      <a:endParaRPr lang="ru-RU" sz="1400" b="0" strike="noStrike" spc="-1">
                        <a:latin typeface="Liberation Serif" panose="02020603050405020304" pitchFamily="18" charset="0"/>
                        <a:ea typeface="Liberation Serif" panose="02020603050405020304" pitchFamily="18" charset="0"/>
                        <a:cs typeface="Liberation Serif" panose="02020603050405020304" pitchFamily="18" charset="0"/>
                      </a:endParaRPr>
                    </a:p>
                  </a:txBody>
                  <a:tcPr marL="6120" marR="6120" anchor="ct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E8EEF0"/>
                    </a:solidFill>
                  </a:tcPr>
                </a:tc>
                <a:tc>
                  <a:txBody>
                    <a:bodyPr/>
                    <a:lstStyle/>
                    <a:p>
                      <a:pPr marL="63500">
                        <a:lnSpc>
                          <a:spcPts val="1140"/>
                        </a:lnSpc>
                      </a:pPr>
                      <a:r>
                        <a:rPr lang="ru-RU" sz="1400" b="0" strike="noStrike" spc="4">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Неналоговые доходы </a:t>
                      </a:r>
                      <a:r>
                        <a:rPr lang="ru-RU" sz="1400" b="0" i="1" strike="noStrike" spc="-1">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из них (наиболее значимые):</a:t>
                      </a:r>
                      <a:endParaRPr lang="ru-RU" sz="1400" b="0" strike="noStrike" spc="-1">
                        <a:latin typeface="Liberation Serif" panose="02020603050405020304" pitchFamily="18" charset="0"/>
                        <a:ea typeface="Liberation Serif" panose="02020603050405020304" pitchFamily="18" charset="0"/>
                        <a:cs typeface="Liberation Serif" panose="02020603050405020304" pitchFamily="18" charset="0"/>
                      </a:endParaRPr>
                    </a:p>
                  </a:txBody>
                  <a:tcPr marL="6120" marR="6120" anchor="ct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E8EEF0"/>
                    </a:solidFill>
                  </a:tcPr>
                </a:tc>
                <a:tc>
                  <a:txBody>
                    <a:bodyPr/>
                    <a:lstStyle/>
                    <a:p>
                      <a:pPr marL="76200" algn="ctr">
                        <a:lnSpc>
                          <a:spcPts val="85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16841</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L="6120" marR="6120" anchor="ct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E8EEF0"/>
                    </a:solidFill>
                  </a:tcPr>
                </a:tc>
                <a:tc>
                  <a:txBody>
                    <a:bodyPr/>
                    <a:lstStyle/>
                    <a:p>
                      <a:pPr marL="76200" algn="ctr">
                        <a:lnSpc>
                          <a:spcPts val="85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17545</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L="6120" marR="6120" anchor="ct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E8EEF0"/>
                    </a:solidFill>
                  </a:tcPr>
                </a:tc>
                <a:tc>
                  <a:txBody>
                    <a:bodyPr/>
                    <a:lstStyle/>
                    <a:p>
                      <a:pPr marL="76200" algn="ctr">
                        <a:lnSpc>
                          <a:spcPts val="85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1,2</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L="6120" marR="6120" anchor="ct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E8EEF0"/>
                    </a:solidFill>
                  </a:tcPr>
                </a:tc>
                <a:tc>
                  <a:txBody>
                    <a:bodyPr/>
                    <a:lstStyle/>
                    <a:p>
                      <a:pPr marL="76200" algn="ctr">
                        <a:lnSpc>
                          <a:spcPts val="85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+704</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L="6120" marR="6120" anchor="ct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E8EEF0"/>
                    </a:solidFill>
                  </a:tcPr>
                </a:tc>
                <a:tc>
                  <a:txBody>
                    <a:bodyPr/>
                    <a:lstStyle/>
                    <a:p>
                      <a:pPr marL="76200" algn="ctr">
                        <a:lnSpc>
                          <a:spcPts val="85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17998</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EF0"/>
                    </a:solidFill>
                  </a:tcPr>
                </a:tc>
                <a:tc>
                  <a:txBody>
                    <a:bodyPr/>
                    <a:lstStyle/>
                    <a:p>
                      <a:pPr marL="76200" algn="ctr">
                        <a:lnSpc>
                          <a:spcPts val="85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1,3</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EF0"/>
                    </a:solidFill>
                  </a:tcPr>
                </a:tc>
                <a:tc>
                  <a:txBody>
                    <a:bodyPr/>
                    <a:lstStyle/>
                    <a:p>
                      <a:pPr algn="ctr">
                        <a:lnSpc>
                          <a:spcPts val="85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+459</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EF0"/>
                    </a:solidFill>
                  </a:tcPr>
                </a:tc>
                <a:tc>
                  <a:txBody>
                    <a:bodyPr/>
                    <a:lstStyle/>
                    <a:p>
                      <a:pPr marL="76200" algn="ctr">
                        <a:lnSpc>
                          <a:spcPts val="85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18609</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EF0"/>
                    </a:solidFill>
                  </a:tcPr>
                </a:tc>
                <a:tc>
                  <a:txBody>
                    <a:bodyPr/>
                    <a:lstStyle/>
                    <a:p>
                      <a:pPr marL="76200" algn="ctr">
                        <a:lnSpc>
                          <a:spcPts val="85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1,3</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EF0"/>
                    </a:solidFill>
                  </a:tcPr>
                </a:tc>
                <a:tc>
                  <a:txBody>
                    <a:bodyPr/>
                    <a:lstStyle/>
                    <a:p>
                      <a:pPr algn="ctr">
                        <a:lnSpc>
                          <a:spcPts val="85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+611</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EF0"/>
                    </a:solidFill>
                  </a:tcPr>
                </a:tc>
                <a:extLst>
                  <a:ext uri="{0D108BD9-81ED-4DB2-BD59-A6C34878D82A}">
                    <a16:rowId xmlns:a16="http://schemas.microsoft.com/office/drawing/2014/main" val="10002"/>
                  </a:ext>
                </a:extLst>
              </a:tr>
              <a:tr h="804550">
                <a:tc>
                  <a:txBody>
                    <a:bodyPr/>
                    <a:lstStyle/>
                    <a:p>
                      <a:pPr marL="101600">
                        <a:lnSpc>
                          <a:spcPts val="750"/>
                        </a:lnSpc>
                      </a:pPr>
                      <a:r>
                        <a:rPr lang="ru-RU" sz="1400" b="0" strike="noStrike" spc="4"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a:t>
                      </a:r>
                      <a:r>
                        <a:rPr lang="ru-RU" sz="1400" b="1"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chemeClr val="accent1">
                        <a:lumMod val="20000"/>
                        <a:lumOff val="80000"/>
                      </a:schemeClr>
                    </a:solidFill>
                  </a:tcPr>
                </a:tc>
                <a:tc>
                  <a:txBody>
                    <a:bodyPr/>
                    <a:lstStyle/>
                    <a:p>
                      <a:pPr algn="just">
                        <a:lnSpc>
                          <a:spcPts val="1140"/>
                        </a:lnSpc>
                      </a:pPr>
                      <a:r>
                        <a:rPr lang="ru-RU" sz="1400" b="0" strike="noStrike" spc="4"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Доходы от использования имущества</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chemeClr val="accent1">
                        <a:lumMod val="20000"/>
                        <a:lumOff val="80000"/>
                      </a:schemeClr>
                    </a:solidFill>
                  </a:tcPr>
                </a:tc>
                <a:tc>
                  <a:txBody>
                    <a:bodyPr/>
                    <a:lstStyle/>
                    <a:p>
                      <a:pPr marL="76200" algn="ctr">
                        <a:lnSpc>
                          <a:spcPts val="85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3104</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chemeClr val="accent1">
                        <a:lumMod val="20000"/>
                        <a:lumOff val="80000"/>
                      </a:schemeClr>
                    </a:solidFill>
                  </a:tcPr>
                </a:tc>
                <a:tc>
                  <a:txBody>
                    <a:bodyPr/>
                    <a:lstStyle/>
                    <a:p>
                      <a:pPr marL="76200" algn="ctr">
                        <a:lnSpc>
                          <a:spcPts val="85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2700</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chemeClr val="accent1">
                        <a:lumMod val="20000"/>
                        <a:lumOff val="80000"/>
                      </a:schemeClr>
                    </a:solidFill>
                  </a:tcPr>
                </a:tc>
                <a:tc>
                  <a:txBody>
                    <a:bodyPr/>
                    <a:lstStyle/>
                    <a:p>
                      <a:pPr marL="76200" algn="ctr">
                        <a:lnSpc>
                          <a:spcPts val="85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0,2</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chemeClr val="accent1">
                        <a:lumMod val="20000"/>
                        <a:lumOff val="80000"/>
                      </a:schemeClr>
                    </a:solidFill>
                  </a:tcPr>
                </a:tc>
                <a:tc>
                  <a:txBody>
                    <a:bodyPr/>
                    <a:lstStyle/>
                    <a:p>
                      <a:pPr marL="76200" algn="ctr">
                        <a:lnSpc>
                          <a:spcPts val="850"/>
                        </a:lnSpc>
                      </a:pPr>
                      <a:r>
                        <a:rPr lang="ru-RU" sz="14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-404</a:t>
                      </a: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chemeClr val="accent1">
                        <a:lumMod val="20000"/>
                        <a:lumOff val="80000"/>
                      </a:schemeClr>
                    </a:solidFill>
                  </a:tcPr>
                </a:tc>
                <a:tc>
                  <a:txBody>
                    <a:bodyPr/>
                    <a:lstStyle/>
                    <a:p>
                      <a:pPr marL="76200" algn="ctr">
                        <a:lnSpc>
                          <a:spcPts val="85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2806</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chemeClr val="accent1">
                        <a:lumMod val="20000"/>
                        <a:lumOff val="80000"/>
                      </a:schemeClr>
                    </a:solidFill>
                  </a:tcPr>
                </a:tc>
                <a:tc>
                  <a:txBody>
                    <a:bodyPr/>
                    <a:lstStyle/>
                    <a:p>
                      <a:pPr marL="76200" algn="ctr">
                        <a:lnSpc>
                          <a:spcPts val="85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0,2</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chemeClr val="accent1">
                        <a:lumMod val="20000"/>
                        <a:lumOff val="80000"/>
                      </a:schemeClr>
                    </a:solidFill>
                  </a:tcPr>
                </a:tc>
                <a:tc>
                  <a:txBody>
                    <a:bodyPr/>
                    <a:lstStyle/>
                    <a:p>
                      <a:pPr algn="ctr">
                        <a:lnSpc>
                          <a:spcPts val="85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+106</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chemeClr val="accent1">
                        <a:lumMod val="20000"/>
                        <a:lumOff val="80000"/>
                      </a:schemeClr>
                    </a:solidFill>
                  </a:tcPr>
                </a:tc>
                <a:tc>
                  <a:txBody>
                    <a:bodyPr/>
                    <a:lstStyle/>
                    <a:p>
                      <a:pPr marL="76200" algn="ctr">
                        <a:lnSpc>
                          <a:spcPts val="85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2918</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chemeClr val="accent1">
                        <a:lumMod val="20000"/>
                        <a:lumOff val="80000"/>
                      </a:schemeClr>
                    </a:solidFill>
                  </a:tcPr>
                </a:tc>
                <a:tc>
                  <a:txBody>
                    <a:bodyPr/>
                    <a:lstStyle/>
                    <a:p>
                      <a:pPr marL="76200" algn="ctr">
                        <a:lnSpc>
                          <a:spcPts val="85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0,2</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chemeClr val="accent1">
                        <a:lumMod val="20000"/>
                        <a:lumOff val="80000"/>
                      </a:schemeClr>
                    </a:solidFill>
                  </a:tcPr>
                </a:tc>
                <a:tc>
                  <a:txBody>
                    <a:bodyPr/>
                    <a:lstStyle/>
                    <a:p>
                      <a:pPr marL="76200" algn="ctr">
                        <a:lnSpc>
                          <a:spcPts val="85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+112</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chemeClr val="accent1">
                        <a:lumMod val="20000"/>
                        <a:lumOff val="80000"/>
                      </a:schemeClr>
                    </a:solidFill>
                  </a:tcPr>
                </a:tc>
                <a:extLst>
                  <a:ext uri="{0D108BD9-81ED-4DB2-BD59-A6C34878D82A}">
                    <a16:rowId xmlns:a16="http://schemas.microsoft.com/office/drawing/2014/main" val="10003"/>
                  </a:ext>
                </a:extLst>
              </a:tr>
              <a:tr h="799594">
                <a:tc>
                  <a:txBody>
                    <a:bodyPr/>
                    <a:lstStyle/>
                    <a:p>
                      <a:pPr marL="101600">
                        <a:lnSpc>
                          <a:spcPts val="850"/>
                        </a:lnSpc>
                      </a:pPr>
                      <a:r>
                        <a:rPr lang="ru-RU" sz="1400" b="0" strike="noStrike" spc="4"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2.</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EF0"/>
                    </a:solidFill>
                  </a:tcPr>
                </a:tc>
                <a:tc>
                  <a:txBody>
                    <a:bodyPr/>
                    <a:lstStyle/>
                    <a:p>
                      <a:pPr algn="just">
                        <a:lnSpc>
                          <a:spcPts val="1130"/>
                        </a:lnSpc>
                      </a:pPr>
                      <a:r>
                        <a:rPr lang="ru-RU" sz="1400" b="0" strike="noStrike" spc="4"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Доходы от оказания платных услуг</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EF0"/>
                    </a:solidFill>
                  </a:tcPr>
                </a:tc>
                <a:tc>
                  <a:txBody>
                    <a:bodyPr/>
                    <a:lstStyle/>
                    <a:p>
                      <a:pPr marL="76200" algn="ctr">
                        <a:lnSpc>
                          <a:spcPts val="85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12704</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EF0"/>
                    </a:solidFill>
                  </a:tcPr>
                </a:tc>
                <a:tc>
                  <a:txBody>
                    <a:bodyPr/>
                    <a:lstStyle/>
                    <a:p>
                      <a:pPr marL="76200" algn="ctr">
                        <a:lnSpc>
                          <a:spcPts val="85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13912</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EF0"/>
                    </a:solidFill>
                  </a:tcPr>
                </a:tc>
                <a:tc>
                  <a:txBody>
                    <a:bodyPr/>
                    <a:lstStyle/>
                    <a:p>
                      <a:pPr marL="76200" algn="ctr">
                        <a:lnSpc>
                          <a:spcPts val="85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1,0</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EF0"/>
                    </a:solidFill>
                  </a:tcPr>
                </a:tc>
                <a:tc>
                  <a:txBody>
                    <a:bodyPr/>
                    <a:lstStyle/>
                    <a:p>
                      <a:pPr marL="76200" algn="ctr">
                        <a:lnSpc>
                          <a:spcPts val="850"/>
                        </a:lnSpc>
                      </a:pPr>
                      <a:r>
                        <a:rPr lang="ru-RU" sz="14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+1844</a:t>
                      </a: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EF0"/>
                    </a:solidFill>
                  </a:tcPr>
                </a:tc>
                <a:tc>
                  <a:txBody>
                    <a:bodyPr/>
                    <a:lstStyle/>
                    <a:p>
                      <a:pPr marL="76200" algn="ctr">
                        <a:lnSpc>
                          <a:spcPts val="85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14232</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EF0"/>
                    </a:solidFill>
                  </a:tcPr>
                </a:tc>
                <a:tc>
                  <a:txBody>
                    <a:bodyPr/>
                    <a:lstStyle/>
                    <a:p>
                      <a:pPr marL="76200" algn="ctr">
                        <a:lnSpc>
                          <a:spcPts val="85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1,0</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EF0"/>
                    </a:solidFill>
                  </a:tcPr>
                </a:tc>
                <a:tc>
                  <a:txBody>
                    <a:bodyPr/>
                    <a:lstStyle/>
                    <a:p>
                      <a:pPr algn="ctr">
                        <a:lnSpc>
                          <a:spcPts val="85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+320</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EF0"/>
                    </a:solidFill>
                  </a:tcPr>
                </a:tc>
                <a:tc>
                  <a:txBody>
                    <a:bodyPr/>
                    <a:lstStyle/>
                    <a:p>
                      <a:pPr marL="76200" algn="ctr">
                        <a:lnSpc>
                          <a:spcPts val="85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14702</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EF0"/>
                    </a:solidFill>
                  </a:tcPr>
                </a:tc>
                <a:tc>
                  <a:txBody>
                    <a:bodyPr/>
                    <a:lstStyle/>
                    <a:p>
                      <a:pPr marL="76200" algn="ctr">
                        <a:lnSpc>
                          <a:spcPts val="85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1,0</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EF0"/>
                    </a:solidFill>
                  </a:tcPr>
                </a:tc>
                <a:tc>
                  <a:txBody>
                    <a:bodyPr/>
                    <a:lstStyle/>
                    <a:p>
                      <a:pPr marL="76200" algn="ctr">
                        <a:lnSpc>
                          <a:spcPts val="85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+470</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rgbClr val="E8EEF0"/>
                    </a:solidFill>
                  </a:tcPr>
                </a:tc>
                <a:extLst>
                  <a:ext uri="{0D108BD9-81ED-4DB2-BD59-A6C34878D82A}">
                    <a16:rowId xmlns:a16="http://schemas.microsoft.com/office/drawing/2014/main" val="10004"/>
                  </a:ext>
                </a:extLst>
              </a:tr>
              <a:tr h="1025924">
                <a:tc>
                  <a:txBody>
                    <a:bodyPr/>
                    <a:lstStyle/>
                    <a:p>
                      <a:pPr marL="101600">
                        <a:lnSpc>
                          <a:spcPts val="850"/>
                        </a:lnSpc>
                      </a:pPr>
                      <a:r>
                        <a:rPr lang="ru-RU" sz="1400" b="0" strike="noStrike" spc="4"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III.</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chemeClr val="accent1">
                        <a:lumMod val="20000"/>
                        <a:lumOff val="80000"/>
                      </a:schemeClr>
                    </a:solidFill>
                  </a:tcPr>
                </a:tc>
                <a:tc>
                  <a:txBody>
                    <a:bodyPr/>
                    <a:lstStyle/>
                    <a:p>
                      <a:pPr algn="just">
                        <a:lnSpc>
                          <a:spcPts val="1140"/>
                        </a:lnSpc>
                      </a:pPr>
                      <a:r>
                        <a:rPr lang="ru-RU" sz="1400" b="0" strike="noStrike" spc="4"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Безвозмездные поступления из бюджетов других уровней</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chemeClr val="accent1">
                        <a:lumMod val="20000"/>
                        <a:lumOff val="80000"/>
                      </a:schemeClr>
                    </a:solidFill>
                  </a:tcPr>
                </a:tc>
                <a:tc>
                  <a:txBody>
                    <a:bodyPr/>
                    <a:lstStyle/>
                    <a:p>
                      <a:pPr marL="76200" algn="ctr">
                        <a:lnSpc>
                          <a:spcPts val="85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942731,2</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chemeClr val="accent1">
                        <a:lumMod val="20000"/>
                        <a:lumOff val="80000"/>
                      </a:schemeClr>
                    </a:solidFill>
                  </a:tcPr>
                </a:tc>
                <a:tc>
                  <a:txBody>
                    <a:bodyPr/>
                    <a:lstStyle/>
                    <a:p>
                      <a:pPr marL="76200" algn="ctr">
                        <a:lnSpc>
                          <a:spcPts val="850"/>
                        </a:lnSpc>
                      </a:pPr>
                      <a:r>
                        <a:rPr lang="ru-RU" sz="14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1227377,7</a:t>
                      </a: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chemeClr val="accent1">
                        <a:lumMod val="20000"/>
                        <a:lumOff val="80000"/>
                      </a:schemeClr>
                    </a:solidFill>
                  </a:tcPr>
                </a:tc>
                <a:tc>
                  <a:txBody>
                    <a:bodyPr/>
                    <a:lstStyle/>
                    <a:p>
                      <a:pPr marL="76200" algn="ctr">
                        <a:lnSpc>
                          <a:spcPts val="85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86,0</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chemeClr val="accent1">
                        <a:lumMod val="20000"/>
                        <a:lumOff val="80000"/>
                      </a:schemeClr>
                    </a:solidFill>
                  </a:tcPr>
                </a:tc>
                <a:tc>
                  <a:txBody>
                    <a:bodyPr/>
                    <a:lstStyle/>
                    <a:p>
                      <a:pPr marL="76200" algn="ctr">
                        <a:lnSpc>
                          <a:spcPts val="85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+284646,5</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chemeClr val="accent1">
                        <a:lumMod val="20000"/>
                        <a:lumOff val="80000"/>
                      </a:schemeClr>
                    </a:solidFill>
                  </a:tcPr>
                </a:tc>
                <a:tc>
                  <a:txBody>
                    <a:bodyPr/>
                    <a:lstStyle/>
                    <a:p>
                      <a:pPr marL="76200" algn="ctr">
                        <a:lnSpc>
                          <a:spcPts val="85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1208682</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chemeClr val="accent1">
                        <a:lumMod val="20000"/>
                        <a:lumOff val="80000"/>
                      </a:schemeClr>
                    </a:solidFill>
                  </a:tcPr>
                </a:tc>
                <a:tc>
                  <a:txBody>
                    <a:bodyPr/>
                    <a:lstStyle/>
                    <a:p>
                      <a:pPr marL="76200" algn="ctr">
                        <a:lnSpc>
                          <a:spcPts val="85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84,4</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chemeClr val="accent1">
                        <a:lumMod val="20000"/>
                        <a:lumOff val="80000"/>
                      </a:schemeClr>
                    </a:solidFill>
                  </a:tcPr>
                </a:tc>
                <a:tc>
                  <a:txBody>
                    <a:bodyPr/>
                    <a:lstStyle/>
                    <a:p>
                      <a:pPr algn="ctr">
                        <a:lnSpc>
                          <a:spcPts val="85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-18695,7</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chemeClr val="accent1">
                        <a:lumMod val="20000"/>
                        <a:lumOff val="80000"/>
                      </a:schemeClr>
                    </a:solidFill>
                  </a:tcPr>
                </a:tc>
                <a:tc>
                  <a:txBody>
                    <a:bodyPr/>
                    <a:lstStyle/>
                    <a:p>
                      <a:pPr marL="76200" algn="ctr">
                        <a:lnSpc>
                          <a:spcPts val="85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1203270,2</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chemeClr val="accent1">
                        <a:lumMod val="20000"/>
                        <a:lumOff val="80000"/>
                      </a:schemeClr>
                    </a:solidFill>
                  </a:tcPr>
                </a:tc>
                <a:tc>
                  <a:txBody>
                    <a:bodyPr/>
                    <a:lstStyle/>
                    <a:p>
                      <a:pPr marL="76200" algn="ctr">
                        <a:lnSpc>
                          <a:spcPts val="85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82,7</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chemeClr val="accent1">
                        <a:lumMod val="20000"/>
                        <a:lumOff val="80000"/>
                      </a:schemeClr>
                    </a:solidFill>
                  </a:tcPr>
                </a:tc>
                <a:tc>
                  <a:txBody>
                    <a:bodyPr/>
                    <a:lstStyle/>
                    <a:p>
                      <a:pPr algn="ctr">
                        <a:lnSpc>
                          <a:spcPts val="85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-5411,8</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L="6120" marR="6120" anchor="ctr">
                    <a:lnL w="12240">
                      <a:solidFill>
                        <a:srgbClr val="FFFFFF"/>
                      </a:solidFill>
                    </a:lnL>
                    <a:lnR w="12240">
                      <a:solidFill>
                        <a:srgbClr val="FFFFFF"/>
                      </a:solidFill>
                    </a:lnR>
                    <a:lnT w="12240">
                      <a:solidFill>
                        <a:srgbClr val="FFFFFF"/>
                      </a:solidFill>
                    </a:lnT>
                    <a:lnB w="12240">
                      <a:solidFill>
                        <a:srgbClr val="FFFFFF"/>
                      </a:solidFill>
                    </a:lnB>
                    <a:solidFill>
                      <a:schemeClr val="accent1">
                        <a:lumMod val="20000"/>
                        <a:lumOff val="80000"/>
                      </a:schemeClr>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Объект 8"/>
          <p:cNvGraphicFramePr>
            <a:graphicFrameLocks noGrp="1"/>
          </p:cNvGraphicFramePr>
          <p:nvPr>
            <p:ph idx="1"/>
            <p:extLst>
              <p:ext uri="{D42A27DB-BD31-4B8C-83A1-F6EECF244321}">
                <p14:modId xmlns:p14="http://schemas.microsoft.com/office/powerpoint/2010/main" val="344580887"/>
              </p:ext>
            </p:extLst>
          </p:nvPr>
        </p:nvGraphicFramePr>
        <p:xfrm>
          <a:off x="657225" y="2567305"/>
          <a:ext cx="10877550" cy="3606800"/>
        </p:xfrm>
        <a:graphic>
          <a:graphicData uri="http://schemas.openxmlformats.org/drawingml/2006/chart">
            <c:chart xmlns:c="http://schemas.openxmlformats.org/drawingml/2006/chart" xmlns:r="http://schemas.openxmlformats.org/officeDocument/2006/relationships" r:id="rId2"/>
          </a:graphicData>
        </a:graphic>
      </p:graphicFrame>
      <p:sp>
        <p:nvSpPr>
          <p:cNvPr id="4" name="CustomShape 1"/>
          <p:cNvSpPr/>
          <p:nvPr/>
        </p:nvSpPr>
        <p:spPr>
          <a:xfrm>
            <a:off x="657286" y="175347"/>
            <a:ext cx="10877427" cy="29878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US" b="0" strike="noStrike"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I</a:t>
            </a:r>
            <a:r>
              <a:rPr lang="en-US"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II</a:t>
            </a:r>
            <a:r>
              <a:rPr lang="en-US" b="0" strike="noStrike"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 </a:t>
            </a:r>
            <a:r>
              <a:rPr lang="ru-RU" b="0" strike="noStrike"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Доходы бюджета</a:t>
            </a:r>
          </a:p>
        </p:txBody>
      </p:sp>
      <p:sp>
        <p:nvSpPr>
          <p:cNvPr id="5" name="TextBox 4"/>
          <p:cNvSpPr txBox="1"/>
          <p:nvPr/>
        </p:nvSpPr>
        <p:spPr>
          <a:xfrm>
            <a:off x="657285" y="675379"/>
            <a:ext cx="10877427" cy="460375"/>
          </a:xfrm>
          <a:prstGeom prst="rect">
            <a:avLst/>
          </a:prstGeom>
          <a:noFill/>
        </p:spPr>
        <p:txBody>
          <a:bodyPr wrap="square">
            <a:spAutoFit/>
          </a:bodyPr>
          <a:lstStyle/>
          <a:p>
            <a:r>
              <a:rPr lang="ru-RU" sz="2400" b="1" dirty="0">
                <a:solidFill>
                  <a:schemeClr val="accent4">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Структура доходов бюджета на 2024 год</a:t>
            </a:r>
          </a:p>
        </p:txBody>
      </p:sp>
      <p:sp>
        <p:nvSpPr>
          <p:cNvPr id="6" name="Скругленный прямоугольник 3"/>
          <p:cNvSpPr/>
          <p:nvPr/>
        </p:nvSpPr>
        <p:spPr>
          <a:xfrm>
            <a:off x="657285" y="1137044"/>
            <a:ext cx="10877427" cy="1429944"/>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latin typeface="Liberation Serif" panose="02020603050405020304" pitchFamily="18" charset="0"/>
                <a:ea typeface="Liberation Serif" panose="02020603050405020304" pitchFamily="18" charset="0"/>
                <a:cs typeface="Liberation Serif" panose="02020603050405020304" pitchFamily="18" charset="0"/>
              </a:rPr>
              <a:t>Основным доходным источником является налог на доходы физических лиц   146,5 млн.руб. и составляет  73,6 % удельного веса в структуре налоговых и неналоговых доходов бюджета и 10,4 % удельного веса от общего объема бюджета</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4" descr="C:\Users\Елена\Desktop\Здание Администрации.jpg"/>
          <p:cNvPicPr/>
          <p:nvPr/>
        </p:nvPicPr>
        <p:blipFill>
          <a:blip r:embed="rId2" cstate="print">
            <a:lum bright="45000"/>
          </a:blip>
          <a:stretch>
            <a:fillRect/>
          </a:stretch>
        </p:blipFill>
        <p:spPr>
          <a:xfrm>
            <a:off x="0" y="0"/>
            <a:ext cx="12192000" cy="6858000"/>
          </a:xfrm>
          <a:prstGeom prst="rect">
            <a:avLst/>
          </a:prstGeom>
          <a:ln w="9525">
            <a:noFill/>
          </a:ln>
        </p:spPr>
      </p:pic>
      <p:sp>
        <p:nvSpPr>
          <p:cNvPr id="5" name="CustomShape 1"/>
          <p:cNvSpPr/>
          <p:nvPr/>
        </p:nvSpPr>
        <p:spPr>
          <a:xfrm>
            <a:off x="1402052" y="465480"/>
            <a:ext cx="10105736" cy="601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100000"/>
              </a:lnSpc>
            </a:pPr>
            <a:r>
              <a:rPr lang="en-US" sz="2400" b="0" strike="noStrike" spc="-1" dirty="0">
                <a:solidFill>
                  <a:srgbClr val="572314"/>
                </a:solidFill>
                <a:latin typeface="Liberation Serif" panose="02020603050405020304" pitchFamily="18" charset="0"/>
                <a:ea typeface="Liberation Serif" panose="02020603050405020304" pitchFamily="18" charset="0"/>
                <a:cs typeface="Liberation Serif" panose="02020603050405020304" pitchFamily="18" charset="0"/>
              </a:rPr>
              <a:t>	</a:t>
            </a:r>
            <a:r>
              <a:rPr lang="ru-RU" sz="2400" b="0" u="sng" strike="noStrike" spc="-1" dirty="0">
                <a:solidFill>
                  <a:srgbClr val="572314"/>
                </a:solidFill>
                <a:uFillTx/>
                <a:latin typeface="Liberation Serif" panose="02020603050405020304" pitchFamily="18" charset="0"/>
                <a:ea typeface="Liberation Serif" panose="02020603050405020304" pitchFamily="18" charset="0"/>
                <a:cs typeface="Liberation Serif" panose="02020603050405020304" pitchFamily="18" charset="0"/>
              </a:rPr>
              <a:t>Уважаемые жители Слободо-Туринского района!</a:t>
            </a:r>
            <a:endParaRPr lang="ru-RU" sz="2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p:txBody>
      </p:sp>
      <p:pic>
        <p:nvPicPr>
          <p:cNvPr id="6" name="Рисунок 3" descr="Gerb-Slobodo_Turinsky-region.jpg"/>
          <p:cNvPicPr/>
          <p:nvPr/>
        </p:nvPicPr>
        <p:blipFill>
          <a:blip r:embed="rId3" cstate="print"/>
          <a:stretch>
            <a:fillRect/>
          </a:stretch>
        </p:blipFill>
        <p:spPr>
          <a:xfrm>
            <a:off x="684212" y="150960"/>
            <a:ext cx="717840" cy="915840"/>
          </a:xfrm>
          <a:prstGeom prst="rect">
            <a:avLst/>
          </a:prstGeom>
          <a:ln w="0">
            <a:noFill/>
          </a:ln>
        </p:spPr>
      </p:pic>
      <p:sp>
        <p:nvSpPr>
          <p:cNvPr id="7" name="CustomShape 2"/>
          <p:cNvSpPr/>
          <p:nvPr/>
        </p:nvSpPr>
        <p:spPr>
          <a:xfrm>
            <a:off x="971640" y="1005479"/>
            <a:ext cx="10536148" cy="5513853"/>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algn="just">
              <a:lnSpc>
                <a:spcPct val="100000"/>
              </a:lnSpc>
              <a:spcBef>
                <a:spcPts val="600"/>
              </a:spcBef>
              <a:tabLst>
                <a:tab pos="0" algn="l"/>
              </a:tabLst>
            </a:pPr>
            <a:r>
              <a:rPr lang="ru-RU" sz="1800" b="1" strike="noStrike" spc="-1" dirty="0">
                <a:solidFill>
                  <a:srgbClr val="000000"/>
                </a:solidFill>
                <a:latin typeface="Times New Roman" panose="02020603050405020304"/>
                <a:ea typeface="Times New Roman" panose="02020603050405020304"/>
              </a:rPr>
              <a:t>	     </a:t>
            </a:r>
            <a:r>
              <a:rPr lang="ru-RU" sz="2000" b="1"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«Бюджет для граждан» </a:t>
            </a:r>
            <a:r>
              <a:rPr lang="ru-RU" sz="20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познакомит вас с положениями основного финансового документа Слободо-Туринского муниципального района –</a:t>
            </a:r>
            <a:r>
              <a:rPr lang="en-US" sz="20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 </a:t>
            </a:r>
            <a:r>
              <a:rPr lang="ru-RU" sz="20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бюджета на 2024 год.</a:t>
            </a:r>
            <a:endParaRPr lang="ru-RU" sz="20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p>
            <a:pPr algn="just">
              <a:lnSpc>
                <a:spcPct val="100000"/>
              </a:lnSpc>
              <a:spcBef>
                <a:spcPts val="600"/>
              </a:spcBef>
              <a:tabLst>
                <a:tab pos="0" algn="l"/>
              </a:tabLst>
            </a:pPr>
            <a:r>
              <a:rPr lang="ru-RU" sz="2000" b="1"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	     </a:t>
            </a:r>
            <a:r>
              <a:rPr lang="ru-RU" sz="20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Граждане как налогоплательщики, и как потребители общественных благ – должны быть уверены в том, что передаваемые ими в распоряжение муниципальные средства используются прозрачно и эффективно, приносят конкретные результаты как  для общества в целом, так и для каждой семьи, для каждого человека в отдельности.</a:t>
            </a:r>
            <a:endParaRPr lang="ru-RU" sz="20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p>
            <a:pPr algn="just">
              <a:lnSpc>
                <a:spcPct val="100000"/>
              </a:lnSpc>
              <a:spcBef>
                <a:spcPts val="600"/>
              </a:spcBef>
              <a:tabLst>
                <a:tab pos="0" algn="l"/>
              </a:tabLst>
            </a:pPr>
            <a:r>
              <a:rPr lang="ru-RU" sz="2000" b="1"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	     </a:t>
            </a:r>
            <a:r>
              <a:rPr lang="ru-RU" sz="20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Представленная информация предназначена для широкого круга пользователей и будет интересна и полезна как педагогам, молодым семьям, так и другим категориям населения, так как местный бюджет затрагивает интересы каждого жителя </a:t>
            </a:r>
            <a:r>
              <a:rPr lang="ru-RU" sz="2000" b="0" strike="noStrike" spc="-1" dirty="0" err="1">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Слободо</a:t>
            </a:r>
            <a:r>
              <a:rPr lang="ru-RU" sz="20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-Туринского района.     Мы постарались в доступной и понятной форме для граждан, показать основные показатели местного бюджета.</a:t>
            </a:r>
            <a:endParaRPr lang="ru-RU" sz="20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p>
            <a:pPr algn="just">
              <a:lnSpc>
                <a:spcPct val="100000"/>
              </a:lnSpc>
              <a:spcBef>
                <a:spcPts val="600"/>
              </a:spcBef>
              <a:tabLst>
                <a:tab pos="0" algn="l"/>
              </a:tabLst>
            </a:pPr>
            <a:r>
              <a:rPr lang="ru-RU" sz="2000" b="1"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	     </a:t>
            </a:r>
            <a:r>
              <a:rPr lang="ru-RU" sz="20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«Бюджет для граждан» нацелен на получение обратной связи от граждан, которым интересны современные проблемы муниципальных финансов в </a:t>
            </a:r>
            <a:r>
              <a:rPr lang="ru-RU" sz="2000" b="0" strike="noStrike" spc="-1" dirty="0" err="1">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Слободо</a:t>
            </a:r>
            <a:r>
              <a:rPr lang="ru-RU" sz="20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-Туринском районе.</a:t>
            </a:r>
            <a:endParaRPr lang="ru-RU" sz="20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p>
            <a:pPr algn="just">
              <a:lnSpc>
                <a:spcPct val="100000"/>
              </a:lnSpc>
              <a:spcBef>
                <a:spcPts val="600"/>
              </a:spcBef>
              <a:tabLst>
                <a:tab pos="0" algn="l"/>
              </a:tabLst>
            </a:pPr>
            <a:endParaRPr lang="ru-RU" sz="20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p>
            <a:pPr algn="r">
              <a:lnSpc>
                <a:spcPct val="100000"/>
              </a:lnSpc>
              <a:spcBef>
                <a:spcPts val="600"/>
              </a:spcBef>
              <a:tabLst>
                <a:tab pos="0" algn="l"/>
              </a:tabLst>
            </a:pPr>
            <a:r>
              <a:rPr lang="ru-RU" sz="2000" b="0" i="1"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Глава администрации </a:t>
            </a:r>
            <a:r>
              <a:rPr lang="ru-RU" sz="2000" b="0" i="1" strike="noStrike" spc="-1" dirty="0" err="1">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Слободо</a:t>
            </a:r>
            <a:r>
              <a:rPr lang="ru-RU" sz="2000" b="0" i="1"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-Туринского муниципального района</a:t>
            </a:r>
            <a:endParaRPr lang="ru-RU" sz="20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p>
            <a:pPr algn="r">
              <a:lnSpc>
                <a:spcPct val="100000"/>
              </a:lnSpc>
              <a:spcBef>
                <a:spcPts val="600"/>
              </a:spcBef>
              <a:tabLst>
                <a:tab pos="0" algn="l"/>
              </a:tabLst>
            </a:pPr>
            <a:r>
              <a:rPr lang="ru-RU" sz="2000" b="0" i="1"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В.А. </a:t>
            </a:r>
            <a:r>
              <a:rPr lang="ru-RU" sz="2000" b="0" i="1" strike="noStrike" spc="-1" dirty="0" err="1">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Бедулев</a:t>
            </a:r>
            <a:endParaRPr lang="ru-RU" sz="20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Объект 7"/>
          <p:cNvGraphicFramePr>
            <a:graphicFrameLocks noGrp="1"/>
          </p:cNvGraphicFramePr>
          <p:nvPr>
            <p:ph idx="1"/>
          </p:nvPr>
        </p:nvGraphicFramePr>
        <p:xfrm>
          <a:off x="657285" y="1720933"/>
          <a:ext cx="10877427" cy="4777099"/>
        </p:xfrm>
        <a:graphic>
          <a:graphicData uri="http://schemas.openxmlformats.org/drawingml/2006/chart">
            <c:chart xmlns:c="http://schemas.openxmlformats.org/drawingml/2006/chart" xmlns:r="http://schemas.openxmlformats.org/officeDocument/2006/relationships" r:id="rId2"/>
          </a:graphicData>
        </a:graphic>
      </p:graphicFrame>
      <p:sp>
        <p:nvSpPr>
          <p:cNvPr id="4" name="CustomShape 1"/>
          <p:cNvSpPr/>
          <p:nvPr/>
        </p:nvSpPr>
        <p:spPr>
          <a:xfrm>
            <a:off x="657286" y="175347"/>
            <a:ext cx="10877427" cy="29878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US" b="0" strike="noStrike"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I</a:t>
            </a:r>
            <a:r>
              <a:rPr lang="en-US"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II</a:t>
            </a:r>
            <a:r>
              <a:rPr lang="en-US" b="0" strike="noStrike"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 </a:t>
            </a:r>
            <a:r>
              <a:rPr lang="ru-RU" b="0" strike="noStrike"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Доходы бюджета</a:t>
            </a:r>
          </a:p>
        </p:txBody>
      </p:sp>
      <p:sp>
        <p:nvSpPr>
          <p:cNvPr id="5" name="TextBox 4"/>
          <p:cNvSpPr txBox="1"/>
          <p:nvPr/>
        </p:nvSpPr>
        <p:spPr>
          <a:xfrm>
            <a:off x="657285" y="675379"/>
            <a:ext cx="10877427" cy="460375"/>
          </a:xfrm>
          <a:prstGeom prst="rect">
            <a:avLst/>
          </a:prstGeom>
          <a:noFill/>
        </p:spPr>
        <p:txBody>
          <a:bodyPr wrap="square">
            <a:spAutoFit/>
          </a:bodyPr>
          <a:lstStyle/>
          <a:p>
            <a:pPr algn="ctr"/>
            <a:r>
              <a:rPr lang="ru-RU" sz="2400" dirty="0">
                <a:solidFill>
                  <a:schemeClr val="accent4">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Структура налоговых и неналоговых доходов бюджета на 2024 год</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Объект 7"/>
          <p:cNvGraphicFramePr>
            <a:graphicFrameLocks noGrp="1"/>
          </p:cNvGraphicFramePr>
          <p:nvPr>
            <p:ph idx="1"/>
          </p:nvPr>
        </p:nvGraphicFramePr>
        <p:xfrm>
          <a:off x="657225" y="1707622"/>
          <a:ext cx="10877550" cy="4475691"/>
        </p:xfrm>
        <a:graphic>
          <a:graphicData uri="http://schemas.openxmlformats.org/drawingml/2006/chart">
            <c:chart xmlns:c="http://schemas.openxmlformats.org/drawingml/2006/chart" xmlns:r="http://schemas.openxmlformats.org/officeDocument/2006/relationships" r:id="rId2"/>
          </a:graphicData>
        </a:graphic>
      </p:graphicFrame>
      <p:sp>
        <p:nvSpPr>
          <p:cNvPr id="4" name="CustomShape 1"/>
          <p:cNvSpPr/>
          <p:nvPr/>
        </p:nvSpPr>
        <p:spPr>
          <a:xfrm>
            <a:off x="657286" y="175347"/>
            <a:ext cx="10877427" cy="29878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US" b="0" strike="noStrike"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I</a:t>
            </a:r>
            <a:r>
              <a:rPr lang="en-US"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II</a:t>
            </a:r>
            <a:r>
              <a:rPr lang="en-US" b="0" strike="noStrike"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 </a:t>
            </a:r>
            <a:r>
              <a:rPr lang="ru-RU" b="0" strike="noStrike"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Доходы бюджета</a:t>
            </a:r>
          </a:p>
        </p:txBody>
      </p:sp>
      <p:sp>
        <p:nvSpPr>
          <p:cNvPr id="5" name="TextBox 4"/>
          <p:cNvSpPr txBox="1"/>
          <p:nvPr/>
        </p:nvSpPr>
        <p:spPr>
          <a:xfrm>
            <a:off x="657285" y="675379"/>
            <a:ext cx="10877427" cy="829945"/>
          </a:xfrm>
          <a:prstGeom prst="rect">
            <a:avLst/>
          </a:prstGeom>
          <a:noFill/>
        </p:spPr>
        <p:txBody>
          <a:bodyPr wrap="square">
            <a:spAutoFit/>
          </a:bodyPr>
          <a:lstStyle/>
          <a:p>
            <a:pPr algn="ctr"/>
            <a:r>
              <a:rPr lang="ru-RU" sz="2400" dirty="0">
                <a:solidFill>
                  <a:schemeClr val="accent4">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Структура безвозмездных поступлений в бюджете</a:t>
            </a:r>
            <a:br>
              <a:rPr lang="ru-RU" sz="2400" dirty="0">
                <a:solidFill>
                  <a:schemeClr val="accent4">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br>
            <a:r>
              <a:rPr lang="ru-RU" sz="2400" dirty="0">
                <a:solidFill>
                  <a:schemeClr val="accent4">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 Слободо-Туринского муниципального района на 2024 год</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Объект 7"/>
          <p:cNvGraphicFramePr>
            <a:graphicFrameLocks noGrp="1"/>
          </p:cNvGraphicFramePr>
          <p:nvPr>
            <p:ph idx="1"/>
          </p:nvPr>
        </p:nvGraphicFramePr>
        <p:xfrm>
          <a:off x="657284" y="1621631"/>
          <a:ext cx="10877427" cy="4560990"/>
        </p:xfrm>
        <a:graphic>
          <a:graphicData uri="http://schemas.openxmlformats.org/drawingml/2006/chart">
            <c:chart xmlns:c="http://schemas.openxmlformats.org/drawingml/2006/chart" xmlns:r="http://schemas.openxmlformats.org/officeDocument/2006/relationships" r:id="rId2"/>
          </a:graphicData>
        </a:graphic>
      </p:graphicFrame>
      <p:sp>
        <p:nvSpPr>
          <p:cNvPr id="4" name="CustomShape 1"/>
          <p:cNvSpPr/>
          <p:nvPr/>
        </p:nvSpPr>
        <p:spPr>
          <a:xfrm>
            <a:off x="657286" y="175347"/>
            <a:ext cx="10877427" cy="29878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US" b="0" strike="noStrike"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I</a:t>
            </a:r>
            <a:r>
              <a:rPr lang="en-US"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II</a:t>
            </a:r>
            <a:r>
              <a:rPr lang="en-US" b="0" strike="noStrike"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 </a:t>
            </a:r>
            <a:r>
              <a:rPr lang="ru-RU" b="0" strike="noStrike"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Доходы бюджета</a:t>
            </a:r>
          </a:p>
        </p:txBody>
      </p:sp>
      <p:sp>
        <p:nvSpPr>
          <p:cNvPr id="5" name="TextBox 4"/>
          <p:cNvSpPr txBox="1"/>
          <p:nvPr/>
        </p:nvSpPr>
        <p:spPr>
          <a:xfrm>
            <a:off x="657285" y="675379"/>
            <a:ext cx="10877427" cy="461665"/>
          </a:xfrm>
          <a:prstGeom prst="rect">
            <a:avLst/>
          </a:prstGeom>
          <a:noFill/>
        </p:spPr>
        <p:txBody>
          <a:bodyPr wrap="square">
            <a:sp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ru-RU" sz="2400" b="0" i="0" u="none" strike="noStrike" kern="1200" cap="none" spc="0" normalizeH="0" baseline="0" noProof="0" dirty="0">
                <a:ln>
                  <a:noFill/>
                </a:ln>
                <a:solidFill>
                  <a:schemeClr val="accent4">
                    <a:lumMod val="50000"/>
                  </a:schemeClr>
                </a:solidFill>
                <a:effectLst/>
                <a:uLnTx/>
                <a:uFillTx/>
                <a:latin typeface="Liberation Serif" panose="02020603050405020304" pitchFamily="18" charset="0"/>
                <a:ea typeface="Liberation Serif" panose="02020603050405020304" pitchFamily="18" charset="0"/>
                <a:cs typeface="Liberation Serif" panose="02020603050405020304" pitchFamily="18" charset="0"/>
              </a:rPr>
              <a:t>Доходы бюджета Слободо-Туринского муниципального района</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Объект 7"/>
          <p:cNvGraphicFramePr>
            <a:graphicFrameLocks noGrp="1"/>
          </p:cNvGraphicFramePr>
          <p:nvPr>
            <p:ph idx="1"/>
          </p:nvPr>
        </p:nvGraphicFramePr>
        <p:xfrm>
          <a:off x="657284" y="1338290"/>
          <a:ext cx="10877427" cy="3614737"/>
        </p:xfrm>
        <a:graphic>
          <a:graphicData uri="http://schemas.openxmlformats.org/drawingml/2006/chart">
            <c:chart xmlns:c="http://schemas.openxmlformats.org/drawingml/2006/chart" xmlns:r="http://schemas.openxmlformats.org/officeDocument/2006/relationships" r:id="rId2"/>
          </a:graphicData>
        </a:graphic>
      </p:graphicFrame>
      <p:sp>
        <p:nvSpPr>
          <p:cNvPr id="4" name="CustomShape 1"/>
          <p:cNvSpPr/>
          <p:nvPr/>
        </p:nvSpPr>
        <p:spPr>
          <a:xfrm>
            <a:off x="657286" y="175347"/>
            <a:ext cx="10877427" cy="29878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US" b="0" strike="noStrike"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I</a:t>
            </a:r>
            <a:r>
              <a:rPr lang="en-US"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II</a:t>
            </a:r>
            <a:r>
              <a:rPr lang="en-US" b="0" strike="noStrike"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 </a:t>
            </a:r>
            <a:r>
              <a:rPr lang="ru-RU" b="0" strike="noStrike"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Доходы бюджета</a:t>
            </a:r>
          </a:p>
        </p:txBody>
      </p:sp>
      <p:sp>
        <p:nvSpPr>
          <p:cNvPr id="5" name="TextBox 4"/>
          <p:cNvSpPr txBox="1"/>
          <p:nvPr/>
        </p:nvSpPr>
        <p:spPr>
          <a:xfrm>
            <a:off x="657285" y="675379"/>
            <a:ext cx="10877427" cy="461665"/>
          </a:xfrm>
          <a:prstGeom prst="rect">
            <a:avLst/>
          </a:prstGeom>
          <a:noFill/>
        </p:spPr>
        <p:txBody>
          <a:bodyPr wrap="square">
            <a:sp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ru-RU" sz="2400" b="0" i="0" u="none" strike="noStrike" kern="1200" cap="none" spc="0" normalizeH="0" baseline="0" noProof="0" dirty="0">
                <a:ln>
                  <a:noFill/>
                </a:ln>
                <a:solidFill>
                  <a:schemeClr val="accent4">
                    <a:lumMod val="50000"/>
                  </a:schemeClr>
                </a:solidFill>
                <a:effectLst/>
                <a:uLnTx/>
                <a:uFillTx/>
                <a:latin typeface="Liberation Serif" panose="02020603050405020304" pitchFamily="18" charset="0"/>
                <a:ea typeface="Liberation Serif" panose="02020603050405020304" pitchFamily="18" charset="0"/>
                <a:cs typeface="Liberation Serif" panose="02020603050405020304" pitchFamily="18" charset="0"/>
              </a:rPr>
              <a:t>Доходы бюджета Слободо-Туринского муниципального района</a:t>
            </a:r>
          </a:p>
        </p:txBody>
      </p:sp>
      <p:sp>
        <p:nvSpPr>
          <p:cNvPr id="9" name="Заголовок 1"/>
          <p:cNvSpPr txBox="1"/>
          <p:nvPr/>
        </p:nvSpPr>
        <p:spPr>
          <a:xfrm>
            <a:off x="657284" y="4953027"/>
            <a:ext cx="10877427" cy="1229594"/>
          </a:xfrm>
          <a:prstGeom prst="rect">
            <a:avLst/>
          </a:prstGeom>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ru-RU" sz="2400" b="0" i="0" u="none" strike="noStrike" kern="1200" cap="none" spc="0" normalizeH="0" baseline="0" noProof="0" dirty="0">
                <a:ln>
                  <a:noFill/>
                </a:ln>
                <a:solidFill>
                  <a:schemeClr val="bg1"/>
                </a:solidFill>
                <a:effectLst>
                  <a:outerShdw blurRad="50000" dist="30000" dir="5400000" algn="tl" rotWithShape="0">
                    <a:srgbClr val="000000">
                      <a:alpha val="30000"/>
                    </a:srgbClr>
                  </a:outerShdw>
                </a:effectLst>
                <a:uLnTx/>
                <a:uFillTx/>
                <a:latin typeface="Liberation Serif" panose="02020603050405020304" pitchFamily="18" charset="0"/>
                <a:ea typeface="Liberation Serif" panose="02020603050405020304" pitchFamily="18" charset="0"/>
                <a:cs typeface="Liberation Serif" panose="02020603050405020304" pitchFamily="18" charset="0"/>
              </a:rPr>
              <a:t>При расчете прогноза на 2024-2026 годы учтено изменение дифференцированного норматива отчислений в бюджет Слободо-Туринского муниципального района и</a:t>
            </a:r>
            <a:r>
              <a:rPr kumimoji="0" lang="ru-RU" sz="2400" b="0" i="0" u="none" strike="noStrike" kern="1200" cap="none" spc="0" normalizeH="0" noProof="0" dirty="0">
                <a:ln>
                  <a:noFill/>
                </a:ln>
                <a:solidFill>
                  <a:schemeClr val="bg1"/>
                </a:solidFill>
                <a:effectLst>
                  <a:outerShdw blurRad="50000" dist="30000" dir="5400000" algn="tl" rotWithShape="0">
                    <a:srgbClr val="000000">
                      <a:alpha val="30000"/>
                    </a:srgbClr>
                  </a:outerShdw>
                </a:effectLst>
                <a:uLnTx/>
                <a:uFillTx/>
                <a:latin typeface="Liberation Serif" panose="02020603050405020304" pitchFamily="18" charset="0"/>
                <a:ea typeface="Liberation Serif" panose="02020603050405020304" pitchFamily="18" charset="0"/>
                <a:cs typeface="Liberation Serif" panose="02020603050405020304" pitchFamily="18" charset="0"/>
              </a:rPr>
              <a:t> ставок по акцизам на нефтепродукты</a:t>
            </a:r>
            <a:endParaRPr kumimoji="0" lang="ru-RU" sz="2400" b="0" i="0" u="none" strike="noStrike" kern="1200" cap="none" spc="0" normalizeH="0" baseline="0" noProof="0" dirty="0">
              <a:ln>
                <a:noFill/>
              </a:ln>
              <a:solidFill>
                <a:schemeClr val="bg1"/>
              </a:solidFill>
              <a:effectLst>
                <a:outerShdw blurRad="50000" dist="30000" dir="5400000" algn="tl" rotWithShape="0">
                  <a:srgbClr val="000000">
                    <a:alpha val="30000"/>
                  </a:srgbClr>
                </a:outerShdw>
              </a:effectLst>
              <a:uLnTx/>
              <a:uFillTx/>
              <a:latin typeface="Liberation Serif" panose="02020603050405020304" pitchFamily="18" charset="0"/>
              <a:ea typeface="Liberation Serif" panose="02020603050405020304" pitchFamily="18" charset="0"/>
              <a:cs typeface="Liberation Serif"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Объект 7"/>
          <p:cNvGraphicFramePr>
            <a:graphicFrameLocks noGrp="1"/>
          </p:cNvGraphicFramePr>
          <p:nvPr>
            <p:ph idx="1"/>
          </p:nvPr>
        </p:nvGraphicFramePr>
        <p:xfrm>
          <a:off x="657225" y="1246505"/>
          <a:ext cx="10877550" cy="3613150"/>
        </p:xfrm>
        <a:graphic>
          <a:graphicData uri="http://schemas.openxmlformats.org/drawingml/2006/chart">
            <c:chart xmlns:c="http://schemas.openxmlformats.org/drawingml/2006/chart" xmlns:r="http://schemas.openxmlformats.org/officeDocument/2006/relationships" r:id="rId2"/>
          </a:graphicData>
        </a:graphic>
      </p:graphicFrame>
      <p:sp>
        <p:nvSpPr>
          <p:cNvPr id="4" name="CustomShape 1"/>
          <p:cNvSpPr/>
          <p:nvPr/>
        </p:nvSpPr>
        <p:spPr>
          <a:xfrm>
            <a:off x="657286" y="175347"/>
            <a:ext cx="10877427" cy="29878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US" b="0" strike="noStrike"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I</a:t>
            </a:r>
            <a:r>
              <a:rPr lang="en-US"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II</a:t>
            </a:r>
            <a:r>
              <a:rPr lang="en-US" b="0" strike="noStrike"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 </a:t>
            </a:r>
            <a:r>
              <a:rPr lang="ru-RU" b="0" strike="noStrike"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Доходы бюджета</a:t>
            </a:r>
          </a:p>
        </p:txBody>
      </p:sp>
      <p:sp>
        <p:nvSpPr>
          <p:cNvPr id="5" name="TextBox 4"/>
          <p:cNvSpPr txBox="1"/>
          <p:nvPr/>
        </p:nvSpPr>
        <p:spPr>
          <a:xfrm>
            <a:off x="657285" y="675379"/>
            <a:ext cx="10877427" cy="461665"/>
          </a:xfrm>
          <a:prstGeom prst="rect">
            <a:avLst/>
          </a:prstGeom>
          <a:noFill/>
        </p:spPr>
        <p:txBody>
          <a:bodyPr wrap="square">
            <a:sp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ru-RU" sz="2400" b="0" i="0" u="none" strike="noStrike" kern="1200" cap="none" spc="0" normalizeH="0" baseline="0" noProof="0" dirty="0">
                <a:ln>
                  <a:noFill/>
                </a:ln>
                <a:solidFill>
                  <a:schemeClr val="accent4">
                    <a:lumMod val="50000"/>
                  </a:schemeClr>
                </a:solidFill>
                <a:effectLst/>
                <a:uLnTx/>
                <a:uFillTx/>
                <a:latin typeface="Liberation Serif" panose="02020603050405020304" pitchFamily="18" charset="0"/>
                <a:ea typeface="Liberation Serif" panose="02020603050405020304" pitchFamily="18" charset="0"/>
                <a:cs typeface="Liberation Serif" panose="02020603050405020304" pitchFamily="18" charset="0"/>
              </a:rPr>
              <a:t>Доходы бюджета Слободо-Туринского муниципального района</a:t>
            </a:r>
          </a:p>
        </p:txBody>
      </p:sp>
      <p:sp>
        <p:nvSpPr>
          <p:cNvPr id="9" name="Заголовок 1"/>
          <p:cNvSpPr txBox="1"/>
          <p:nvPr/>
        </p:nvSpPr>
        <p:spPr>
          <a:xfrm>
            <a:off x="657284" y="4953027"/>
            <a:ext cx="10877427" cy="1229594"/>
          </a:xfrm>
          <a:prstGeom prst="rect">
            <a:avLst/>
          </a:prstGeom>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ru-RU" sz="2400" b="0" i="0" u="none" strike="noStrike" kern="1200" cap="none" spc="0" normalizeH="0" baseline="0" noProof="0" dirty="0">
                <a:ln>
                  <a:noFill/>
                </a:ln>
                <a:solidFill>
                  <a:schemeClr val="bg1"/>
                </a:solidFill>
                <a:effectLst>
                  <a:outerShdw blurRad="50000" dist="30000" dir="5400000" algn="tl" rotWithShape="0">
                    <a:srgbClr val="000000">
                      <a:alpha val="30000"/>
                    </a:srgbClr>
                  </a:outerShdw>
                </a:effectLst>
                <a:uLnTx/>
                <a:uFillTx/>
                <a:latin typeface="Liberation Serif" panose="02020603050405020304" pitchFamily="18" charset="0"/>
                <a:ea typeface="Liberation Serif" panose="02020603050405020304" pitchFamily="18" charset="0"/>
                <a:cs typeface="Liberation Serif" panose="02020603050405020304" pitchFamily="18" charset="0"/>
              </a:rPr>
              <a:t>При расчете прогноза на 2024-2026 годы учтено изменение дифференцированного норматива отчислений в бюджет Слободо-Туринского муниципального района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Объект 10"/>
          <p:cNvGraphicFramePr>
            <a:graphicFrameLocks noGrp="1"/>
          </p:cNvGraphicFramePr>
          <p:nvPr>
            <p:ph sz="half" idx="1"/>
          </p:nvPr>
        </p:nvGraphicFramePr>
        <p:xfrm>
          <a:off x="657225" y="1338263"/>
          <a:ext cx="10877550" cy="22844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Объект 13"/>
          <p:cNvGraphicFramePr>
            <a:graphicFrameLocks noGrp="1"/>
          </p:cNvGraphicFramePr>
          <p:nvPr>
            <p:ph sz="half" idx="2"/>
          </p:nvPr>
        </p:nvGraphicFramePr>
        <p:xfrm>
          <a:off x="657225" y="3898900"/>
          <a:ext cx="10877550" cy="2284413"/>
        </p:xfrm>
        <a:graphic>
          <a:graphicData uri="http://schemas.openxmlformats.org/drawingml/2006/chart">
            <c:chart xmlns:c="http://schemas.openxmlformats.org/drawingml/2006/chart" xmlns:r="http://schemas.openxmlformats.org/officeDocument/2006/relationships" r:id="rId3"/>
          </a:graphicData>
        </a:graphic>
      </p:graphicFrame>
      <p:sp>
        <p:nvSpPr>
          <p:cNvPr id="4" name="CustomShape 1"/>
          <p:cNvSpPr/>
          <p:nvPr/>
        </p:nvSpPr>
        <p:spPr>
          <a:xfrm>
            <a:off x="657286" y="175347"/>
            <a:ext cx="10877427" cy="29878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US" b="0" strike="noStrike"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I</a:t>
            </a:r>
            <a:r>
              <a:rPr lang="en-US"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II</a:t>
            </a:r>
            <a:r>
              <a:rPr lang="en-US" b="0" strike="noStrike"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 </a:t>
            </a:r>
            <a:r>
              <a:rPr lang="ru-RU" b="0" strike="noStrike"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Доходы бюджета</a:t>
            </a:r>
          </a:p>
        </p:txBody>
      </p:sp>
      <p:sp>
        <p:nvSpPr>
          <p:cNvPr id="8" name="TextBox 7"/>
          <p:cNvSpPr txBox="1"/>
          <p:nvPr/>
        </p:nvSpPr>
        <p:spPr>
          <a:xfrm>
            <a:off x="657285" y="675379"/>
            <a:ext cx="10877427" cy="461665"/>
          </a:xfrm>
          <a:prstGeom prst="rect">
            <a:avLst/>
          </a:prstGeom>
          <a:noFill/>
        </p:spPr>
        <p:txBody>
          <a:bodyPr wrap="square">
            <a:sp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ru-RU" sz="2400" b="0" i="0" u="none" strike="noStrike" kern="1200" cap="none" spc="0" normalizeH="0" baseline="0" noProof="0" dirty="0">
                <a:ln>
                  <a:noFill/>
                </a:ln>
                <a:solidFill>
                  <a:schemeClr val="accent4">
                    <a:lumMod val="50000"/>
                  </a:schemeClr>
                </a:solidFill>
                <a:effectLst/>
                <a:uLnTx/>
                <a:uFillTx/>
                <a:latin typeface="Liberation Serif" panose="02020603050405020304" pitchFamily="18" charset="0"/>
                <a:ea typeface="Liberation Serif" panose="02020603050405020304" pitchFamily="18" charset="0"/>
                <a:cs typeface="Liberation Serif" panose="02020603050405020304" pitchFamily="18" charset="0"/>
              </a:rPr>
              <a:t>Доходы бюджета Слободо-Туринского муниципального района</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stomShape 1"/>
          <p:cNvSpPr/>
          <p:nvPr/>
        </p:nvSpPr>
        <p:spPr>
          <a:xfrm>
            <a:off x="657286" y="175347"/>
            <a:ext cx="10877427" cy="29878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US" b="0" strike="noStrike"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I</a:t>
            </a:r>
            <a:r>
              <a:rPr lang="en-US"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V</a:t>
            </a:r>
            <a:r>
              <a:rPr lang="en-US" b="0" strike="noStrike"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 </a:t>
            </a:r>
            <a:r>
              <a:rPr lang="ru-RU"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Расходы бюджета</a:t>
            </a:r>
            <a:endParaRPr lang="ru-RU" b="0" strike="noStrike"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endParaRPr>
          </a:p>
        </p:txBody>
      </p:sp>
      <p:sp>
        <p:nvSpPr>
          <p:cNvPr id="8" name="TextBox 7"/>
          <p:cNvSpPr txBox="1"/>
          <p:nvPr/>
        </p:nvSpPr>
        <p:spPr>
          <a:xfrm>
            <a:off x="657285" y="675379"/>
            <a:ext cx="10877427" cy="830997"/>
          </a:xfrm>
          <a:prstGeom prst="rect">
            <a:avLst/>
          </a:prstGeom>
          <a:noFill/>
        </p:spPr>
        <p:txBody>
          <a:bodyPr wrap="square">
            <a:spAutoFit/>
          </a:bodyPr>
          <a:lstStyle/>
          <a:p>
            <a:pPr algn="just">
              <a:lnSpc>
                <a:spcPct val="100000"/>
              </a:lnSpc>
              <a:tabLst>
                <a:tab pos="0" algn="l"/>
              </a:tabLst>
            </a:pPr>
            <a:r>
              <a:rPr lang="ru-RU" sz="2400" b="0" i="1"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	     Расходы бюджета – </a:t>
            </a:r>
            <a:r>
              <a:rPr lang="ru-RU" sz="2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денежные средства, направляемые на финансовое обеспечение полномочий и функций местного самоуправления</a:t>
            </a:r>
            <a:endParaRPr lang="ru-RU" sz="2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p:txBody>
      </p:sp>
      <p:graphicFrame>
        <p:nvGraphicFramePr>
          <p:cNvPr id="9" name="Diagram6"/>
          <p:cNvGraphicFramePr/>
          <p:nvPr/>
        </p:nvGraphicFramePr>
        <p:xfrm>
          <a:off x="657285" y="1557899"/>
          <a:ext cx="10877427" cy="46247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1"/>
          <p:cNvSpPr/>
          <p:nvPr/>
        </p:nvSpPr>
        <p:spPr>
          <a:xfrm>
            <a:off x="657286" y="175347"/>
            <a:ext cx="10877427" cy="29878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US" b="0" strike="noStrike"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I</a:t>
            </a:r>
            <a:r>
              <a:rPr lang="en-US"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V</a:t>
            </a:r>
            <a:r>
              <a:rPr lang="en-US" b="0" strike="noStrike"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 </a:t>
            </a:r>
            <a:r>
              <a:rPr lang="ru-RU"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Расходы бюджета</a:t>
            </a:r>
            <a:endParaRPr lang="ru-RU" b="0" strike="noStrike"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endParaRPr>
          </a:p>
        </p:txBody>
      </p:sp>
      <p:sp>
        <p:nvSpPr>
          <p:cNvPr id="5" name="TextBox 4"/>
          <p:cNvSpPr txBox="1"/>
          <p:nvPr/>
        </p:nvSpPr>
        <p:spPr>
          <a:xfrm>
            <a:off x="657285" y="675379"/>
            <a:ext cx="10877427" cy="907941"/>
          </a:xfrm>
          <a:prstGeom prst="rect">
            <a:avLst/>
          </a:prstGeom>
          <a:noFill/>
        </p:spPr>
        <p:txBody>
          <a:bodyPr wrap="square">
            <a:spAutoFit/>
          </a:bodyPr>
          <a:lstStyle/>
          <a:p>
            <a:pPr marL="365760" indent="-281305" algn="just">
              <a:lnSpc>
                <a:spcPct val="100000"/>
              </a:lnSpc>
              <a:spcBef>
                <a:spcPts val="600"/>
              </a:spcBef>
              <a:tabLst>
                <a:tab pos="0" algn="l"/>
              </a:tabLst>
            </a:pPr>
            <a:r>
              <a:rPr lang="ru-RU" sz="2400" b="0" strike="noStrike" spc="-1" dirty="0">
                <a:solidFill>
                  <a:schemeClr val="accent5">
                    <a:lumMod val="75000"/>
                  </a:schemeClr>
                </a:solidFill>
                <a:latin typeface="Liberation Serif" panose="02020603050405020304" pitchFamily="18" charset="0"/>
                <a:ea typeface="Liberation Serif" panose="02020603050405020304" pitchFamily="18" charset="0"/>
                <a:cs typeface="Liberation Serif" panose="02020603050405020304" pitchFamily="18" charset="0"/>
              </a:rPr>
              <a:t>Структура расходов бюджета</a:t>
            </a:r>
          </a:p>
          <a:p>
            <a:pPr marL="365760" indent="-281305" algn="just">
              <a:lnSpc>
                <a:spcPct val="100000"/>
              </a:lnSpc>
              <a:spcBef>
                <a:spcPts val="600"/>
              </a:spcBef>
              <a:tabLst>
                <a:tab pos="0" algn="l"/>
              </a:tabLst>
            </a:pPr>
            <a:r>
              <a:rPr lang="ru-RU" sz="2400" spc="-1" dirty="0">
                <a:solidFill>
                  <a:schemeClr val="accent5">
                    <a:lumMod val="75000"/>
                  </a:schemeClr>
                </a:solidFill>
                <a:latin typeface="Liberation Serif" panose="02020603050405020304" pitchFamily="18" charset="0"/>
                <a:ea typeface="Liberation Serif" panose="02020603050405020304" pitchFamily="18" charset="0"/>
                <a:cs typeface="Liberation Serif" panose="02020603050405020304" pitchFamily="18" charset="0"/>
              </a:rPr>
              <a:t>																					</a:t>
            </a:r>
            <a:r>
              <a:rPr lang="ru-RU" sz="1600"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тыс. рублей</a:t>
            </a:r>
            <a:r>
              <a:rPr lang="ru-RU" sz="16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 </a:t>
            </a:r>
          </a:p>
        </p:txBody>
      </p:sp>
      <p:graphicFrame>
        <p:nvGraphicFramePr>
          <p:cNvPr id="6" name="Table 3"/>
          <p:cNvGraphicFramePr/>
          <p:nvPr>
            <p:extLst>
              <p:ext uri="{D42A27DB-BD31-4B8C-83A1-F6EECF244321}">
                <p14:modId xmlns:p14="http://schemas.microsoft.com/office/powerpoint/2010/main" val="1619129552"/>
              </p:ext>
            </p:extLst>
          </p:nvPr>
        </p:nvGraphicFramePr>
        <p:xfrm>
          <a:off x="657285" y="1479496"/>
          <a:ext cx="11054068" cy="4423694"/>
        </p:xfrm>
        <a:graphic>
          <a:graphicData uri="http://schemas.openxmlformats.org/drawingml/2006/table">
            <a:tbl>
              <a:tblPr/>
              <a:tblGrid>
                <a:gridCol w="5594212">
                  <a:extLst>
                    <a:ext uri="{9D8B030D-6E8A-4147-A177-3AD203B41FA5}">
                      <a16:colId xmlns:a16="http://schemas.microsoft.com/office/drawing/2014/main" val="20000"/>
                    </a:ext>
                  </a:extLst>
                </a:gridCol>
                <a:gridCol w="1844382">
                  <a:extLst>
                    <a:ext uri="{9D8B030D-6E8A-4147-A177-3AD203B41FA5}">
                      <a16:colId xmlns:a16="http://schemas.microsoft.com/office/drawing/2014/main" val="20001"/>
                    </a:ext>
                  </a:extLst>
                </a:gridCol>
                <a:gridCol w="1844380">
                  <a:extLst>
                    <a:ext uri="{9D8B030D-6E8A-4147-A177-3AD203B41FA5}">
                      <a16:colId xmlns:a16="http://schemas.microsoft.com/office/drawing/2014/main" val="20002"/>
                    </a:ext>
                  </a:extLst>
                </a:gridCol>
                <a:gridCol w="1771094">
                  <a:extLst>
                    <a:ext uri="{9D8B030D-6E8A-4147-A177-3AD203B41FA5}">
                      <a16:colId xmlns:a16="http://schemas.microsoft.com/office/drawing/2014/main" val="20003"/>
                    </a:ext>
                  </a:extLst>
                </a:gridCol>
              </a:tblGrid>
              <a:tr h="283321">
                <a:tc>
                  <a:txBody>
                    <a:bodyPr/>
                    <a:lstStyle/>
                    <a:p>
                      <a:pPr algn="ctr">
                        <a:lnSpc>
                          <a:spcPct val="100000"/>
                        </a:lnSpc>
                      </a:pPr>
                      <a:r>
                        <a:rPr lang="ru-RU" sz="1200" b="1" strike="noStrike" spc="-1" dirty="0">
                          <a:solidFill>
                            <a:srgbClr val="FFFFFF"/>
                          </a:solidFill>
                          <a:latin typeface="Liberation Serif" panose="02020603050405020304" pitchFamily="18" charset="0"/>
                          <a:ea typeface="Liberation Serif" panose="02020603050405020304" pitchFamily="18" charset="0"/>
                          <a:cs typeface="Liberation Serif" panose="02020603050405020304" pitchFamily="18" charset="0"/>
                        </a:rPr>
                        <a:t>Показатель</a:t>
                      </a:r>
                      <a:endParaRPr lang="ru-RU" sz="12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38160">
                      <a:solidFill>
                        <a:srgbClr val="FFFFFF"/>
                      </a:solidFill>
                    </a:lnB>
                    <a:solidFill>
                      <a:schemeClr val="accent1">
                        <a:lumMod val="50000"/>
                      </a:schemeClr>
                    </a:solidFill>
                  </a:tcPr>
                </a:tc>
                <a:tc>
                  <a:txBody>
                    <a:bodyPr/>
                    <a:lstStyle/>
                    <a:p>
                      <a:pPr algn="ctr">
                        <a:lnSpc>
                          <a:spcPct val="100000"/>
                        </a:lnSpc>
                      </a:pPr>
                      <a:r>
                        <a:rPr lang="ru-RU" sz="1200" b="1" strike="noStrike" spc="-1" dirty="0">
                          <a:solidFill>
                            <a:srgbClr val="FFFFFF"/>
                          </a:solidFill>
                          <a:latin typeface="Liberation Serif" panose="02020603050405020304" pitchFamily="18" charset="0"/>
                          <a:ea typeface="Liberation Serif" panose="02020603050405020304" pitchFamily="18" charset="0"/>
                          <a:cs typeface="Liberation Serif" panose="02020603050405020304" pitchFamily="18" charset="0"/>
                        </a:rPr>
                        <a:t>2024</a:t>
                      </a:r>
                      <a:endParaRPr lang="ru-RU" sz="12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38160">
                      <a:solidFill>
                        <a:srgbClr val="FFFFFF"/>
                      </a:solidFill>
                    </a:lnB>
                    <a:solidFill>
                      <a:schemeClr val="accent1">
                        <a:lumMod val="50000"/>
                      </a:schemeClr>
                    </a:solidFill>
                  </a:tcPr>
                </a:tc>
                <a:tc>
                  <a:txBody>
                    <a:bodyPr/>
                    <a:lstStyle/>
                    <a:p>
                      <a:pPr algn="ctr">
                        <a:lnSpc>
                          <a:spcPct val="100000"/>
                        </a:lnSpc>
                      </a:pPr>
                      <a:r>
                        <a:rPr lang="ru-RU" sz="1200" b="1" strike="noStrike" spc="-1" dirty="0">
                          <a:solidFill>
                            <a:srgbClr val="FFFFFF"/>
                          </a:solidFill>
                          <a:latin typeface="Liberation Serif" panose="02020603050405020304" pitchFamily="18" charset="0"/>
                          <a:ea typeface="Liberation Serif" panose="02020603050405020304" pitchFamily="18" charset="0"/>
                          <a:cs typeface="Liberation Serif" panose="02020603050405020304" pitchFamily="18" charset="0"/>
                        </a:rPr>
                        <a:t>2025</a:t>
                      </a:r>
                      <a:endParaRPr lang="ru-RU" sz="12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38160">
                      <a:solidFill>
                        <a:srgbClr val="FFFFFF"/>
                      </a:solidFill>
                    </a:lnB>
                    <a:solidFill>
                      <a:schemeClr val="accent1">
                        <a:lumMod val="50000"/>
                      </a:schemeClr>
                    </a:solidFill>
                  </a:tcPr>
                </a:tc>
                <a:tc>
                  <a:txBody>
                    <a:bodyPr/>
                    <a:lstStyle/>
                    <a:p>
                      <a:pPr algn="ctr">
                        <a:lnSpc>
                          <a:spcPct val="100000"/>
                        </a:lnSpc>
                      </a:pPr>
                      <a:r>
                        <a:rPr lang="ru-RU" sz="1200" b="1" strike="noStrike" spc="-1" dirty="0">
                          <a:solidFill>
                            <a:srgbClr val="FFFFFF"/>
                          </a:solidFill>
                          <a:latin typeface="Liberation Serif" panose="02020603050405020304" pitchFamily="18" charset="0"/>
                          <a:ea typeface="Liberation Serif" panose="02020603050405020304" pitchFamily="18" charset="0"/>
                          <a:cs typeface="Liberation Serif" panose="02020603050405020304" pitchFamily="18" charset="0"/>
                        </a:rPr>
                        <a:t>2026</a:t>
                      </a:r>
                      <a:endParaRPr lang="ru-RU" sz="12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38160">
                      <a:solidFill>
                        <a:srgbClr val="FFFFFF"/>
                      </a:solidFill>
                    </a:lnB>
                    <a:solidFill>
                      <a:schemeClr val="accent1">
                        <a:lumMod val="50000"/>
                      </a:schemeClr>
                    </a:solidFill>
                  </a:tcPr>
                </a:tc>
                <a:extLst>
                  <a:ext uri="{0D108BD9-81ED-4DB2-BD59-A6C34878D82A}">
                    <a16:rowId xmlns:a16="http://schemas.microsoft.com/office/drawing/2014/main" val="10000"/>
                  </a:ext>
                </a:extLst>
              </a:tr>
              <a:tr h="453312">
                <a:tc>
                  <a:txBody>
                    <a:bodyPr/>
                    <a:lstStyle/>
                    <a:p>
                      <a:pPr>
                        <a:lnSpc>
                          <a:spcPct val="100000"/>
                        </a:lnSpc>
                      </a:pPr>
                      <a:r>
                        <a:rPr lang="ru-RU" sz="1200" b="1"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ВСЕГО</a:t>
                      </a:r>
                      <a:endParaRPr lang="ru-RU" sz="12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p>
                      <a:pPr>
                        <a:lnSpc>
                          <a:spcPct val="100000"/>
                        </a:lnSpc>
                      </a:pPr>
                      <a:r>
                        <a:rPr lang="ru-RU" sz="12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в том числе:</a:t>
                      </a:r>
                      <a:endParaRPr lang="ru-RU" sz="12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chemeClr val="accent6">
                        <a:lumMod val="20000"/>
                        <a:lumOff val="80000"/>
                      </a:schemeClr>
                    </a:solidFill>
                  </a:tcPr>
                </a:tc>
                <a:tc>
                  <a:txBody>
                    <a:bodyPr/>
                    <a:lstStyle/>
                    <a:p>
                      <a:pPr algn="r">
                        <a:lnSpc>
                          <a:spcPct val="100000"/>
                        </a:lnSpc>
                      </a:pPr>
                      <a:r>
                        <a:rPr lang="ru-RU" sz="1200" b="1"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1 426 547,7</a:t>
                      </a:r>
                      <a:endParaRPr lang="ru-RU" sz="1200" b="1"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chemeClr val="accent6">
                        <a:lumMod val="20000"/>
                        <a:lumOff val="80000"/>
                      </a:schemeClr>
                    </a:solidFill>
                  </a:tcPr>
                </a:tc>
                <a:tc>
                  <a:txBody>
                    <a:bodyPr/>
                    <a:lstStyle/>
                    <a:p>
                      <a:pPr algn="r">
                        <a:lnSpc>
                          <a:spcPct val="100000"/>
                        </a:lnSpc>
                      </a:pPr>
                      <a:r>
                        <a:rPr lang="ru-RU" sz="1200" b="1"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1 431 457,0</a:t>
                      </a: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chemeClr val="accent6">
                        <a:lumMod val="20000"/>
                        <a:lumOff val="80000"/>
                      </a:schemeClr>
                    </a:solidFill>
                  </a:tcPr>
                </a:tc>
                <a:tc>
                  <a:txBody>
                    <a:bodyPr/>
                    <a:lstStyle/>
                    <a:p>
                      <a:pPr algn="r">
                        <a:lnSpc>
                          <a:spcPct val="100000"/>
                        </a:lnSpc>
                      </a:pPr>
                      <a:r>
                        <a:rPr lang="ru-RU" sz="1200" b="1"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1 454 240,2</a:t>
                      </a: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chemeClr val="accent6">
                        <a:lumMod val="20000"/>
                        <a:lumOff val="80000"/>
                      </a:schemeClr>
                    </a:solidFill>
                  </a:tcPr>
                </a:tc>
                <a:extLst>
                  <a:ext uri="{0D108BD9-81ED-4DB2-BD59-A6C34878D82A}">
                    <a16:rowId xmlns:a16="http://schemas.microsoft.com/office/drawing/2014/main" val="10001"/>
                  </a:ext>
                </a:extLst>
              </a:tr>
              <a:tr h="283321">
                <a:tc>
                  <a:txBody>
                    <a:bodyPr/>
                    <a:lstStyle/>
                    <a:p>
                      <a:pPr>
                        <a:lnSpc>
                          <a:spcPct val="100000"/>
                        </a:lnSpc>
                      </a:pPr>
                      <a:r>
                        <a:rPr lang="ru-RU" sz="12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Общегосударственные вопросы</a:t>
                      </a:r>
                      <a:endParaRPr lang="ru-RU" sz="12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chemeClr val="accent6">
                        <a:lumMod val="20000"/>
                        <a:lumOff val="80000"/>
                      </a:schemeClr>
                    </a:solidFill>
                  </a:tcPr>
                </a:tc>
                <a:tc>
                  <a:txBody>
                    <a:bodyPr/>
                    <a:lstStyle/>
                    <a:p>
                      <a:pPr algn="r">
                        <a:lnSpc>
                          <a:spcPct val="100000"/>
                        </a:lnSpc>
                      </a:pPr>
                      <a:r>
                        <a:rPr lang="ru-RU" sz="12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90 117,2</a:t>
                      </a:r>
                      <a:endParaRPr lang="ru-RU" sz="12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chemeClr val="accent6">
                        <a:lumMod val="20000"/>
                        <a:lumOff val="80000"/>
                      </a:schemeClr>
                    </a:solidFill>
                  </a:tcPr>
                </a:tc>
                <a:tc>
                  <a:txBody>
                    <a:bodyPr/>
                    <a:lstStyle/>
                    <a:p>
                      <a:pPr algn="r">
                        <a:lnSpc>
                          <a:spcPct val="100000"/>
                        </a:lnSpc>
                      </a:pPr>
                      <a:r>
                        <a:rPr lang="ru-RU" sz="12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87 704,0</a:t>
                      </a:r>
                      <a:endParaRPr lang="ru-RU" sz="12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chemeClr val="accent6">
                        <a:lumMod val="20000"/>
                        <a:lumOff val="80000"/>
                      </a:schemeClr>
                    </a:solidFill>
                  </a:tcPr>
                </a:tc>
                <a:tc>
                  <a:txBody>
                    <a:bodyPr/>
                    <a:lstStyle/>
                    <a:p>
                      <a:pPr algn="r">
                        <a:lnSpc>
                          <a:spcPct val="100000"/>
                        </a:lnSpc>
                      </a:pPr>
                      <a:r>
                        <a:rPr lang="ru-RU" sz="12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89 654,0</a:t>
                      </a:r>
                      <a:endParaRPr lang="ru-RU" sz="12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chemeClr val="accent6">
                        <a:lumMod val="20000"/>
                        <a:lumOff val="80000"/>
                      </a:schemeClr>
                    </a:solidFill>
                  </a:tcPr>
                </a:tc>
                <a:extLst>
                  <a:ext uri="{0D108BD9-81ED-4DB2-BD59-A6C34878D82A}">
                    <a16:rowId xmlns:a16="http://schemas.microsoft.com/office/drawing/2014/main" val="10002"/>
                  </a:ext>
                </a:extLst>
              </a:tr>
              <a:tr h="283321">
                <a:tc>
                  <a:txBody>
                    <a:bodyPr/>
                    <a:lstStyle/>
                    <a:p>
                      <a:pPr>
                        <a:lnSpc>
                          <a:spcPct val="100000"/>
                        </a:lnSpc>
                      </a:pPr>
                      <a:r>
                        <a:rPr lang="ru-RU" sz="12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Национальная безопасность и правоохранительная деятельность</a:t>
                      </a:r>
                      <a:endParaRPr lang="ru-RU" sz="12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chemeClr val="accent6">
                        <a:lumMod val="20000"/>
                        <a:lumOff val="80000"/>
                      </a:schemeClr>
                    </a:solidFill>
                  </a:tcPr>
                </a:tc>
                <a:tc>
                  <a:txBody>
                    <a:bodyPr/>
                    <a:lstStyle/>
                    <a:p>
                      <a:pPr algn="r">
                        <a:lnSpc>
                          <a:spcPct val="100000"/>
                        </a:lnSpc>
                      </a:pPr>
                      <a:r>
                        <a:rPr lang="ru-RU" sz="12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10 852,8</a:t>
                      </a: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chemeClr val="accent6">
                        <a:lumMod val="20000"/>
                        <a:lumOff val="80000"/>
                      </a:schemeClr>
                    </a:solidFill>
                  </a:tcPr>
                </a:tc>
                <a:tc>
                  <a:txBody>
                    <a:bodyPr/>
                    <a:lstStyle/>
                    <a:p>
                      <a:pPr algn="r">
                        <a:lnSpc>
                          <a:spcPct val="100000"/>
                        </a:lnSpc>
                      </a:pPr>
                      <a:r>
                        <a:rPr lang="ru-RU" sz="12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14 863</a:t>
                      </a:r>
                      <a:endParaRPr lang="ru-RU" sz="12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chemeClr val="accent6">
                        <a:lumMod val="20000"/>
                        <a:lumOff val="80000"/>
                      </a:schemeClr>
                    </a:solidFill>
                  </a:tcPr>
                </a:tc>
                <a:tc>
                  <a:txBody>
                    <a:bodyPr/>
                    <a:lstStyle/>
                    <a:p>
                      <a:pPr algn="r">
                        <a:lnSpc>
                          <a:spcPct val="100000"/>
                        </a:lnSpc>
                      </a:pPr>
                      <a:r>
                        <a:rPr lang="ru-RU" sz="12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16 600</a:t>
                      </a:r>
                      <a:endParaRPr lang="ru-RU" sz="12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a:solidFill>
                        <a:srgbClr val="FFFFFF"/>
                      </a:solidFill>
                    </a:lnB>
                    <a:solidFill>
                      <a:schemeClr val="accent6">
                        <a:lumMod val="20000"/>
                        <a:lumOff val="80000"/>
                      </a:schemeClr>
                    </a:solidFill>
                  </a:tcPr>
                </a:tc>
                <a:extLst>
                  <a:ext uri="{0D108BD9-81ED-4DB2-BD59-A6C34878D82A}">
                    <a16:rowId xmlns:a16="http://schemas.microsoft.com/office/drawing/2014/main" val="10003"/>
                  </a:ext>
                </a:extLst>
              </a:tr>
              <a:tr h="283321">
                <a:tc>
                  <a:txBody>
                    <a:bodyPr/>
                    <a:lstStyle/>
                    <a:p>
                      <a:pPr>
                        <a:lnSpc>
                          <a:spcPct val="100000"/>
                        </a:lnSpc>
                      </a:pPr>
                      <a:r>
                        <a:rPr lang="ru-RU" sz="12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Национальная экономика</a:t>
                      </a:r>
                      <a:endParaRPr lang="ru-RU" sz="12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chemeClr val="accent6">
                        <a:lumMod val="20000"/>
                        <a:lumOff val="80000"/>
                      </a:schemeClr>
                    </a:solidFill>
                  </a:tcPr>
                </a:tc>
                <a:tc>
                  <a:txBody>
                    <a:bodyPr/>
                    <a:lstStyle/>
                    <a:p>
                      <a:pPr algn="r">
                        <a:lnSpc>
                          <a:spcPct val="100000"/>
                        </a:lnSpc>
                      </a:pPr>
                      <a:r>
                        <a:rPr lang="ru-RU" sz="12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23 253,2</a:t>
                      </a:r>
                      <a:endParaRPr lang="ru-RU" sz="12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chemeClr val="accent6">
                        <a:lumMod val="20000"/>
                        <a:lumOff val="80000"/>
                      </a:schemeClr>
                    </a:solidFill>
                  </a:tcPr>
                </a:tc>
                <a:tc>
                  <a:txBody>
                    <a:bodyPr/>
                    <a:lstStyle/>
                    <a:p>
                      <a:pPr algn="r">
                        <a:lnSpc>
                          <a:spcPct val="100000"/>
                        </a:lnSpc>
                      </a:pPr>
                      <a:r>
                        <a:rPr lang="ru-RU" sz="12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35 315,9</a:t>
                      </a:r>
                      <a:endParaRPr lang="ru-RU" sz="12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chemeClr val="accent6">
                        <a:lumMod val="20000"/>
                        <a:lumOff val="80000"/>
                      </a:schemeClr>
                    </a:solidFill>
                  </a:tcPr>
                </a:tc>
                <a:tc>
                  <a:txBody>
                    <a:bodyPr/>
                    <a:lstStyle/>
                    <a:p>
                      <a:pPr algn="r">
                        <a:lnSpc>
                          <a:spcPct val="100000"/>
                        </a:lnSpc>
                      </a:pPr>
                      <a:r>
                        <a:rPr lang="ru-RU" sz="1200" b="0" strike="noStrike" spc="-1" baseline="0"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23 794,2</a:t>
                      </a:r>
                      <a:endParaRPr lang="ru-RU" sz="12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chemeClr val="accent6">
                        <a:lumMod val="20000"/>
                        <a:lumOff val="80000"/>
                      </a:schemeClr>
                    </a:solidFill>
                  </a:tcPr>
                </a:tc>
                <a:extLst>
                  <a:ext uri="{0D108BD9-81ED-4DB2-BD59-A6C34878D82A}">
                    <a16:rowId xmlns:a16="http://schemas.microsoft.com/office/drawing/2014/main" val="10004"/>
                  </a:ext>
                </a:extLst>
              </a:tr>
              <a:tr h="283321">
                <a:tc>
                  <a:txBody>
                    <a:bodyPr/>
                    <a:lstStyle/>
                    <a:p>
                      <a:pPr>
                        <a:lnSpc>
                          <a:spcPct val="100000"/>
                        </a:lnSpc>
                      </a:pPr>
                      <a:r>
                        <a:rPr lang="ru-RU" sz="12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Жилищно-коммунальное хозяйство</a:t>
                      </a:r>
                      <a:endParaRPr lang="ru-RU" sz="12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chemeClr val="accent6">
                        <a:lumMod val="20000"/>
                        <a:lumOff val="80000"/>
                      </a:schemeClr>
                    </a:solidFill>
                  </a:tcPr>
                </a:tc>
                <a:tc>
                  <a:txBody>
                    <a:bodyPr/>
                    <a:lstStyle/>
                    <a:p>
                      <a:pPr algn="r">
                        <a:lnSpc>
                          <a:spcPct val="100000"/>
                        </a:lnSpc>
                      </a:pPr>
                      <a:r>
                        <a:rPr lang="ru-RU" sz="12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5 670</a:t>
                      </a:r>
                      <a:endParaRPr lang="ru-RU" sz="12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chemeClr val="accent6">
                        <a:lumMod val="20000"/>
                        <a:lumOff val="80000"/>
                      </a:schemeClr>
                    </a:solidFill>
                  </a:tcPr>
                </a:tc>
                <a:tc>
                  <a:txBody>
                    <a:bodyPr/>
                    <a:lstStyle/>
                    <a:p>
                      <a:pPr algn="r">
                        <a:lnSpc>
                          <a:spcPct val="100000"/>
                        </a:lnSpc>
                      </a:pPr>
                      <a:r>
                        <a:rPr lang="ru-RU" sz="12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6 062</a:t>
                      </a:r>
                      <a:endParaRPr lang="ru-RU" sz="12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chemeClr val="accent6">
                        <a:lumMod val="20000"/>
                        <a:lumOff val="80000"/>
                      </a:schemeClr>
                    </a:solidFill>
                  </a:tcPr>
                </a:tc>
                <a:tc>
                  <a:txBody>
                    <a:bodyPr/>
                    <a:lstStyle/>
                    <a:p>
                      <a:pPr algn="r">
                        <a:lnSpc>
                          <a:spcPct val="100000"/>
                        </a:lnSpc>
                      </a:pPr>
                      <a:r>
                        <a:rPr lang="ru-RU" sz="12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7 872</a:t>
                      </a:r>
                      <a:endParaRPr lang="ru-RU" sz="12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chemeClr val="accent6">
                        <a:lumMod val="20000"/>
                        <a:lumOff val="80000"/>
                      </a:schemeClr>
                    </a:solidFill>
                  </a:tcPr>
                </a:tc>
                <a:extLst>
                  <a:ext uri="{0D108BD9-81ED-4DB2-BD59-A6C34878D82A}">
                    <a16:rowId xmlns:a16="http://schemas.microsoft.com/office/drawing/2014/main" val="10005"/>
                  </a:ext>
                </a:extLst>
              </a:tr>
              <a:tr h="283321">
                <a:tc>
                  <a:txBody>
                    <a:bodyPr/>
                    <a:lstStyle/>
                    <a:p>
                      <a:pPr>
                        <a:lnSpc>
                          <a:spcPct val="100000"/>
                        </a:lnSpc>
                      </a:pPr>
                      <a:r>
                        <a:rPr lang="ru-RU" sz="12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Охрана окружающей среды</a:t>
                      </a:r>
                      <a:endParaRPr lang="ru-RU" sz="12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chemeClr val="accent6">
                        <a:lumMod val="20000"/>
                        <a:lumOff val="80000"/>
                      </a:schemeClr>
                    </a:solidFill>
                  </a:tcPr>
                </a:tc>
                <a:tc>
                  <a:txBody>
                    <a:bodyPr/>
                    <a:lstStyle/>
                    <a:p>
                      <a:pPr algn="r">
                        <a:lnSpc>
                          <a:spcPct val="100000"/>
                        </a:lnSpc>
                      </a:pPr>
                      <a:r>
                        <a:rPr lang="ru-RU" sz="12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1 167</a:t>
                      </a:r>
                      <a:endParaRPr lang="ru-RU" sz="12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chemeClr val="accent6">
                        <a:lumMod val="20000"/>
                        <a:lumOff val="80000"/>
                      </a:schemeClr>
                    </a:solidFill>
                  </a:tcPr>
                </a:tc>
                <a:tc>
                  <a:txBody>
                    <a:bodyPr/>
                    <a:lstStyle/>
                    <a:p>
                      <a:pPr algn="r">
                        <a:lnSpc>
                          <a:spcPct val="100000"/>
                        </a:lnSpc>
                      </a:pPr>
                      <a:r>
                        <a:rPr lang="ru-RU" sz="12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1 417</a:t>
                      </a:r>
                      <a:endParaRPr lang="ru-RU" sz="12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chemeClr val="accent6">
                        <a:lumMod val="20000"/>
                        <a:lumOff val="80000"/>
                      </a:schemeClr>
                    </a:solidFill>
                  </a:tcPr>
                </a:tc>
                <a:tc>
                  <a:txBody>
                    <a:bodyPr/>
                    <a:lstStyle/>
                    <a:p>
                      <a:pPr algn="r">
                        <a:lnSpc>
                          <a:spcPct val="100000"/>
                        </a:lnSpc>
                      </a:pPr>
                      <a:r>
                        <a:rPr lang="ru-RU" sz="12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1 617</a:t>
                      </a:r>
                      <a:endParaRPr lang="ru-RU" sz="12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chemeClr val="accent6">
                        <a:lumMod val="20000"/>
                        <a:lumOff val="80000"/>
                      </a:schemeClr>
                    </a:solidFill>
                  </a:tcPr>
                </a:tc>
                <a:extLst>
                  <a:ext uri="{0D108BD9-81ED-4DB2-BD59-A6C34878D82A}">
                    <a16:rowId xmlns:a16="http://schemas.microsoft.com/office/drawing/2014/main" val="10006"/>
                  </a:ext>
                </a:extLst>
              </a:tr>
              <a:tr h="283321">
                <a:tc>
                  <a:txBody>
                    <a:bodyPr/>
                    <a:lstStyle/>
                    <a:p>
                      <a:pPr>
                        <a:lnSpc>
                          <a:spcPct val="100000"/>
                        </a:lnSpc>
                      </a:pPr>
                      <a:r>
                        <a:rPr lang="ru-RU" sz="12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Образование</a:t>
                      </a:r>
                      <a:endParaRPr lang="ru-RU" sz="12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chemeClr val="accent6">
                        <a:lumMod val="20000"/>
                        <a:lumOff val="80000"/>
                      </a:schemeClr>
                    </a:solidFill>
                  </a:tcPr>
                </a:tc>
                <a:tc>
                  <a:txBody>
                    <a:bodyPr/>
                    <a:lstStyle/>
                    <a:p>
                      <a:pPr algn="r">
                        <a:lnSpc>
                          <a:spcPct val="100000"/>
                        </a:lnSpc>
                      </a:pPr>
                      <a:r>
                        <a:rPr lang="ru-RU" sz="12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702 797,6</a:t>
                      </a:r>
                      <a:endParaRPr lang="ru-RU" sz="12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chemeClr val="accent6">
                        <a:lumMod val="20000"/>
                        <a:lumOff val="80000"/>
                      </a:schemeClr>
                    </a:solidFill>
                  </a:tcPr>
                </a:tc>
                <a:tc>
                  <a:txBody>
                    <a:bodyPr/>
                    <a:lstStyle/>
                    <a:p>
                      <a:pPr algn="r">
                        <a:lnSpc>
                          <a:spcPct val="100000"/>
                        </a:lnSpc>
                      </a:pPr>
                      <a:r>
                        <a:rPr lang="ru-RU" sz="12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709</a:t>
                      </a:r>
                      <a:r>
                        <a:rPr lang="ru-RU" sz="1200" b="0" strike="noStrike" spc="-1" baseline="0"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 443</a:t>
                      </a:r>
                      <a:r>
                        <a:rPr lang="ru-RU" sz="12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,6</a:t>
                      </a:r>
                      <a:endParaRPr lang="ru-RU" sz="12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chemeClr val="accent6">
                        <a:lumMod val="20000"/>
                        <a:lumOff val="80000"/>
                      </a:schemeClr>
                    </a:solidFill>
                  </a:tcPr>
                </a:tc>
                <a:tc>
                  <a:txBody>
                    <a:bodyPr/>
                    <a:lstStyle/>
                    <a:p>
                      <a:pPr algn="r">
                        <a:lnSpc>
                          <a:spcPct val="100000"/>
                        </a:lnSpc>
                      </a:pPr>
                      <a:r>
                        <a:rPr lang="ru-RU" sz="12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716 582</a:t>
                      </a:r>
                      <a:endParaRPr lang="ru-RU" sz="12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chemeClr val="accent6">
                        <a:lumMod val="20000"/>
                        <a:lumOff val="80000"/>
                      </a:schemeClr>
                    </a:solidFill>
                  </a:tcPr>
                </a:tc>
                <a:extLst>
                  <a:ext uri="{0D108BD9-81ED-4DB2-BD59-A6C34878D82A}">
                    <a16:rowId xmlns:a16="http://schemas.microsoft.com/office/drawing/2014/main" val="10007"/>
                  </a:ext>
                </a:extLst>
              </a:tr>
              <a:tr h="283321">
                <a:tc>
                  <a:txBody>
                    <a:bodyPr/>
                    <a:lstStyle/>
                    <a:p>
                      <a:pPr>
                        <a:lnSpc>
                          <a:spcPct val="100000"/>
                        </a:lnSpc>
                      </a:pPr>
                      <a:r>
                        <a:rPr lang="ru-RU" sz="12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Культура, кинематография</a:t>
                      </a:r>
                      <a:endParaRPr lang="ru-RU" sz="12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chemeClr val="accent6">
                        <a:lumMod val="20000"/>
                        <a:lumOff val="80000"/>
                      </a:schemeClr>
                    </a:solidFill>
                  </a:tcPr>
                </a:tc>
                <a:tc>
                  <a:txBody>
                    <a:bodyPr/>
                    <a:lstStyle/>
                    <a:p>
                      <a:pPr algn="r">
                        <a:lnSpc>
                          <a:spcPct val="100000"/>
                        </a:lnSpc>
                      </a:pPr>
                      <a:r>
                        <a:rPr lang="ru-RU" sz="1200" b="0" strike="noStrike" spc="-1" baseline="0"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15 244,2</a:t>
                      </a:r>
                      <a:endParaRPr lang="ru-RU" sz="12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chemeClr val="accent6">
                        <a:lumMod val="20000"/>
                        <a:lumOff val="80000"/>
                      </a:schemeClr>
                    </a:solidFill>
                  </a:tcPr>
                </a:tc>
                <a:tc>
                  <a:txBody>
                    <a:bodyPr/>
                    <a:lstStyle/>
                    <a:p>
                      <a:pPr algn="r">
                        <a:lnSpc>
                          <a:spcPct val="100000"/>
                        </a:lnSpc>
                      </a:pPr>
                      <a:r>
                        <a:rPr lang="ru-RU" sz="1200" b="0" strike="noStrike" spc="-1" baseline="0"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15 448,5</a:t>
                      </a:r>
                      <a:endParaRPr lang="ru-RU" sz="12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chemeClr val="accent6">
                        <a:lumMod val="20000"/>
                        <a:lumOff val="80000"/>
                      </a:schemeClr>
                    </a:solidFill>
                  </a:tcPr>
                </a:tc>
                <a:tc>
                  <a:txBody>
                    <a:bodyPr/>
                    <a:lstStyle/>
                    <a:p>
                      <a:pPr algn="r">
                        <a:lnSpc>
                          <a:spcPct val="100000"/>
                        </a:lnSpc>
                      </a:pPr>
                      <a:r>
                        <a:rPr lang="ru-RU" sz="12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14 783,0</a:t>
                      </a:r>
                      <a:endParaRPr lang="ru-RU" sz="12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chemeClr val="accent6">
                        <a:lumMod val="20000"/>
                        <a:lumOff val="80000"/>
                      </a:schemeClr>
                    </a:solidFill>
                  </a:tcPr>
                </a:tc>
                <a:extLst>
                  <a:ext uri="{0D108BD9-81ED-4DB2-BD59-A6C34878D82A}">
                    <a16:rowId xmlns:a16="http://schemas.microsoft.com/office/drawing/2014/main" val="10008"/>
                  </a:ext>
                </a:extLst>
              </a:tr>
              <a:tr h="283321">
                <a:tc>
                  <a:txBody>
                    <a:bodyPr/>
                    <a:lstStyle/>
                    <a:p>
                      <a:pPr>
                        <a:lnSpc>
                          <a:spcPct val="100000"/>
                        </a:lnSpc>
                      </a:pPr>
                      <a:r>
                        <a:rPr lang="ru-RU" sz="12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Социальная политика</a:t>
                      </a:r>
                      <a:endParaRPr lang="ru-RU" sz="12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chemeClr val="accent6">
                        <a:lumMod val="20000"/>
                        <a:lumOff val="80000"/>
                      </a:schemeClr>
                    </a:solidFill>
                  </a:tcPr>
                </a:tc>
                <a:tc>
                  <a:txBody>
                    <a:bodyPr/>
                    <a:lstStyle/>
                    <a:p>
                      <a:pPr algn="r">
                        <a:lnSpc>
                          <a:spcPct val="100000"/>
                        </a:lnSpc>
                      </a:pPr>
                      <a:r>
                        <a:rPr lang="ru-RU" sz="12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95 541,6</a:t>
                      </a:r>
                      <a:endParaRPr lang="ru-RU" sz="12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chemeClr val="accent6">
                        <a:lumMod val="20000"/>
                        <a:lumOff val="80000"/>
                      </a:schemeClr>
                    </a:solidFill>
                  </a:tcPr>
                </a:tc>
                <a:tc>
                  <a:txBody>
                    <a:bodyPr/>
                    <a:lstStyle/>
                    <a:p>
                      <a:pPr algn="r">
                        <a:lnSpc>
                          <a:spcPct val="100000"/>
                        </a:lnSpc>
                      </a:pPr>
                      <a:r>
                        <a:rPr lang="ru-RU" sz="12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98 018,4</a:t>
                      </a:r>
                      <a:endParaRPr lang="ru-RU" sz="12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chemeClr val="accent6">
                        <a:lumMod val="20000"/>
                        <a:lumOff val="80000"/>
                      </a:schemeClr>
                    </a:solidFill>
                  </a:tcPr>
                </a:tc>
                <a:tc>
                  <a:txBody>
                    <a:bodyPr/>
                    <a:lstStyle/>
                    <a:p>
                      <a:pPr algn="r">
                        <a:lnSpc>
                          <a:spcPct val="100000"/>
                        </a:lnSpc>
                      </a:pPr>
                      <a:r>
                        <a:rPr lang="ru-RU" sz="12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100 425,6</a:t>
                      </a:r>
                      <a:endParaRPr lang="ru-RU" sz="12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chemeClr val="accent6">
                        <a:lumMod val="20000"/>
                        <a:lumOff val="80000"/>
                      </a:schemeClr>
                    </a:solidFill>
                  </a:tcPr>
                </a:tc>
                <a:extLst>
                  <a:ext uri="{0D108BD9-81ED-4DB2-BD59-A6C34878D82A}">
                    <a16:rowId xmlns:a16="http://schemas.microsoft.com/office/drawing/2014/main" val="10009"/>
                  </a:ext>
                </a:extLst>
              </a:tr>
              <a:tr h="283321">
                <a:tc>
                  <a:txBody>
                    <a:bodyPr/>
                    <a:lstStyle/>
                    <a:p>
                      <a:pPr>
                        <a:lnSpc>
                          <a:spcPct val="100000"/>
                        </a:lnSpc>
                      </a:pPr>
                      <a:r>
                        <a:rPr lang="ru-RU" sz="12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Физическая культура и спорт</a:t>
                      </a:r>
                      <a:endParaRPr lang="ru-RU" sz="12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chemeClr val="accent6">
                        <a:lumMod val="20000"/>
                        <a:lumOff val="80000"/>
                      </a:schemeClr>
                    </a:solidFill>
                  </a:tcPr>
                </a:tc>
                <a:tc>
                  <a:txBody>
                    <a:bodyPr/>
                    <a:lstStyle/>
                    <a:p>
                      <a:pPr algn="r">
                        <a:lnSpc>
                          <a:spcPct val="100000"/>
                        </a:lnSpc>
                      </a:pPr>
                      <a:r>
                        <a:rPr lang="ru-RU" sz="12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24 274,1</a:t>
                      </a:r>
                      <a:endParaRPr lang="ru-RU" sz="12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chemeClr val="accent6">
                        <a:lumMod val="20000"/>
                        <a:lumOff val="80000"/>
                      </a:schemeClr>
                    </a:solidFill>
                  </a:tcPr>
                </a:tc>
                <a:tc>
                  <a:txBody>
                    <a:bodyPr/>
                    <a:lstStyle/>
                    <a:p>
                      <a:pPr algn="r">
                        <a:lnSpc>
                          <a:spcPct val="100000"/>
                        </a:lnSpc>
                      </a:pPr>
                      <a:r>
                        <a:rPr lang="ru-RU" sz="12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22 083</a:t>
                      </a:r>
                      <a:endParaRPr lang="ru-RU" sz="12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chemeClr val="accent6">
                        <a:lumMod val="20000"/>
                        <a:lumOff val="80000"/>
                      </a:schemeClr>
                    </a:solidFill>
                  </a:tcPr>
                </a:tc>
                <a:tc>
                  <a:txBody>
                    <a:bodyPr/>
                    <a:lstStyle/>
                    <a:p>
                      <a:pPr algn="r">
                        <a:lnSpc>
                          <a:spcPct val="100000"/>
                        </a:lnSpc>
                      </a:pPr>
                      <a:r>
                        <a:rPr lang="ru-RU" sz="12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21 261,6</a:t>
                      </a:r>
                      <a:endParaRPr lang="ru-RU" sz="12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chemeClr val="accent6">
                        <a:lumMod val="20000"/>
                        <a:lumOff val="80000"/>
                      </a:schemeClr>
                    </a:solidFill>
                  </a:tcPr>
                </a:tc>
                <a:extLst>
                  <a:ext uri="{0D108BD9-81ED-4DB2-BD59-A6C34878D82A}">
                    <a16:rowId xmlns:a16="http://schemas.microsoft.com/office/drawing/2014/main" val="10010"/>
                  </a:ext>
                </a:extLst>
              </a:tr>
              <a:tr h="283321">
                <a:tc>
                  <a:txBody>
                    <a:bodyPr/>
                    <a:lstStyle/>
                    <a:p>
                      <a:pPr>
                        <a:lnSpc>
                          <a:spcPct val="100000"/>
                        </a:lnSpc>
                      </a:pPr>
                      <a:r>
                        <a:rPr lang="ru-RU" sz="12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Средства массовой информации</a:t>
                      </a:r>
                      <a:endParaRPr lang="ru-RU" sz="12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chemeClr val="accent6">
                        <a:lumMod val="20000"/>
                        <a:lumOff val="80000"/>
                      </a:schemeClr>
                    </a:solidFill>
                  </a:tcPr>
                </a:tc>
                <a:tc>
                  <a:txBody>
                    <a:bodyPr/>
                    <a:lstStyle/>
                    <a:p>
                      <a:pPr algn="r">
                        <a:lnSpc>
                          <a:spcPct val="100000"/>
                        </a:lnSpc>
                      </a:pPr>
                      <a:r>
                        <a:rPr lang="ru-RU" sz="12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1 791</a:t>
                      </a:r>
                      <a:endParaRPr lang="ru-RU" sz="12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chemeClr val="accent6">
                        <a:lumMod val="20000"/>
                        <a:lumOff val="80000"/>
                      </a:schemeClr>
                    </a:solidFill>
                  </a:tcPr>
                </a:tc>
                <a:tc>
                  <a:txBody>
                    <a:bodyPr/>
                    <a:lstStyle/>
                    <a:p>
                      <a:pPr algn="r">
                        <a:lnSpc>
                          <a:spcPct val="100000"/>
                        </a:lnSpc>
                      </a:pPr>
                      <a:r>
                        <a:rPr lang="ru-RU" sz="1200" b="0" strike="noStrike" spc="-1" baseline="0"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 1 800</a:t>
                      </a:r>
                      <a:endParaRPr lang="ru-RU" sz="12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chemeClr val="accent6">
                        <a:lumMod val="20000"/>
                        <a:lumOff val="80000"/>
                      </a:schemeClr>
                    </a:solidFill>
                  </a:tcPr>
                </a:tc>
                <a:tc>
                  <a:txBody>
                    <a:bodyPr/>
                    <a:lstStyle/>
                    <a:p>
                      <a:pPr algn="r">
                        <a:lnSpc>
                          <a:spcPct val="100000"/>
                        </a:lnSpc>
                      </a:pPr>
                      <a:r>
                        <a:rPr lang="ru-RU" sz="12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1 800</a:t>
                      </a:r>
                      <a:endParaRPr lang="ru-RU" sz="12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chemeClr val="accent6">
                        <a:lumMod val="20000"/>
                        <a:lumOff val="80000"/>
                      </a:schemeClr>
                    </a:solidFill>
                  </a:tcPr>
                </a:tc>
                <a:extLst>
                  <a:ext uri="{0D108BD9-81ED-4DB2-BD59-A6C34878D82A}">
                    <a16:rowId xmlns:a16="http://schemas.microsoft.com/office/drawing/2014/main" val="10011"/>
                  </a:ext>
                </a:extLst>
              </a:tr>
              <a:tr h="283321">
                <a:tc>
                  <a:txBody>
                    <a:bodyPr/>
                    <a:lstStyle/>
                    <a:p>
                      <a:pPr>
                        <a:lnSpc>
                          <a:spcPct val="100000"/>
                        </a:lnSpc>
                      </a:pPr>
                      <a:r>
                        <a:rPr lang="ru-RU" sz="12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Обслуживание государственного и муниципального долга</a:t>
                      </a:r>
                      <a:endParaRPr lang="ru-RU" sz="12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chemeClr val="accent6">
                        <a:lumMod val="20000"/>
                        <a:lumOff val="80000"/>
                      </a:schemeClr>
                    </a:solidFill>
                  </a:tcPr>
                </a:tc>
                <a:tc>
                  <a:txBody>
                    <a:bodyPr/>
                    <a:lstStyle/>
                    <a:p>
                      <a:pPr algn="r">
                        <a:lnSpc>
                          <a:spcPct val="100000"/>
                        </a:lnSpc>
                      </a:pPr>
                      <a:r>
                        <a:rPr lang="ru-RU" sz="12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10</a:t>
                      </a:r>
                      <a:endParaRPr lang="ru-RU" sz="12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chemeClr val="accent6">
                        <a:lumMod val="20000"/>
                        <a:lumOff val="80000"/>
                      </a:schemeClr>
                    </a:solidFill>
                  </a:tcPr>
                </a:tc>
                <a:tc>
                  <a:txBody>
                    <a:bodyPr/>
                    <a:lstStyle/>
                    <a:p>
                      <a:pPr algn="r">
                        <a:lnSpc>
                          <a:spcPct val="100000"/>
                        </a:lnSpc>
                      </a:pPr>
                      <a:r>
                        <a:rPr lang="ru-RU" sz="12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10</a:t>
                      </a:r>
                      <a:endParaRPr lang="ru-RU" sz="12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chemeClr val="accent6">
                        <a:lumMod val="20000"/>
                        <a:lumOff val="80000"/>
                      </a:schemeClr>
                    </a:solidFill>
                  </a:tcPr>
                </a:tc>
                <a:tc>
                  <a:txBody>
                    <a:bodyPr/>
                    <a:lstStyle/>
                    <a:p>
                      <a:pPr algn="r">
                        <a:lnSpc>
                          <a:spcPct val="100000"/>
                        </a:lnSpc>
                      </a:pPr>
                      <a:r>
                        <a:rPr lang="ru-RU" sz="12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10</a:t>
                      </a:r>
                      <a:endParaRPr lang="ru-RU" sz="12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chemeClr val="accent6">
                        <a:lumMod val="20000"/>
                        <a:lumOff val="80000"/>
                      </a:schemeClr>
                    </a:solidFill>
                  </a:tcPr>
                </a:tc>
                <a:extLst>
                  <a:ext uri="{0D108BD9-81ED-4DB2-BD59-A6C34878D82A}">
                    <a16:rowId xmlns:a16="http://schemas.microsoft.com/office/drawing/2014/main" val="10012"/>
                  </a:ext>
                </a:extLst>
              </a:tr>
              <a:tr h="283321">
                <a:tc>
                  <a:txBody>
                    <a:bodyPr/>
                    <a:lstStyle/>
                    <a:p>
                      <a:pPr>
                        <a:lnSpc>
                          <a:spcPct val="100000"/>
                        </a:lnSpc>
                      </a:pPr>
                      <a:r>
                        <a:rPr lang="ru-RU" sz="12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Межбюджетные трансферты</a:t>
                      </a:r>
                      <a:endParaRPr lang="ru-RU" sz="12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chemeClr val="accent6">
                        <a:lumMod val="20000"/>
                        <a:lumOff val="80000"/>
                      </a:schemeClr>
                    </a:solidFill>
                  </a:tcPr>
                </a:tc>
                <a:tc>
                  <a:txBody>
                    <a:bodyPr/>
                    <a:lstStyle/>
                    <a:p>
                      <a:pPr algn="r">
                        <a:lnSpc>
                          <a:spcPct val="100000"/>
                        </a:lnSpc>
                      </a:pPr>
                      <a:r>
                        <a:rPr lang="ru-RU" sz="12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455 829</a:t>
                      </a:r>
                      <a:endParaRPr lang="ru-RU" sz="12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chemeClr val="accent6">
                        <a:lumMod val="20000"/>
                        <a:lumOff val="80000"/>
                      </a:schemeClr>
                    </a:solidFill>
                  </a:tcPr>
                </a:tc>
                <a:tc>
                  <a:txBody>
                    <a:bodyPr/>
                    <a:lstStyle/>
                    <a:p>
                      <a:pPr algn="r">
                        <a:lnSpc>
                          <a:spcPct val="100000"/>
                        </a:lnSpc>
                      </a:pPr>
                      <a:r>
                        <a:rPr lang="ru-RU" sz="12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415 877</a:t>
                      </a:r>
                      <a:endParaRPr lang="ru-RU" sz="12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chemeClr val="accent6">
                        <a:lumMod val="20000"/>
                        <a:lumOff val="80000"/>
                      </a:schemeClr>
                    </a:solidFill>
                  </a:tcPr>
                </a:tc>
                <a:tc>
                  <a:txBody>
                    <a:bodyPr/>
                    <a:lstStyle/>
                    <a:p>
                      <a:pPr algn="r">
                        <a:lnSpc>
                          <a:spcPct val="100000"/>
                        </a:lnSpc>
                      </a:pPr>
                      <a:r>
                        <a:rPr lang="ru-RU" sz="12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413 148</a:t>
                      </a:r>
                      <a:endParaRPr lang="ru-RU" sz="12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chemeClr val="accent6">
                        <a:lumMod val="20000"/>
                        <a:lumOff val="80000"/>
                      </a:schemeClr>
                    </a:solidFill>
                  </a:tcPr>
                </a:tc>
                <a:extLst>
                  <a:ext uri="{0D108BD9-81ED-4DB2-BD59-A6C34878D82A}">
                    <a16:rowId xmlns:a16="http://schemas.microsoft.com/office/drawing/2014/main" val="10013"/>
                  </a:ext>
                </a:extLst>
              </a:tr>
              <a:tr h="283321">
                <a:tc>
                  <a:txBody>
                    <a:bodyPr/>
                    <a:lstStyle/>
                    <a:p>
                      <a:pPr>
                        <a:lnSpc>
                          <a:spcPct val="100000"/>
                        </a:lnSpc>
                      </a:pPr>
                      <a:r>
                        <a:rPr lang="ru-RU" sz="12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Условно утвержденные расходы</a:t>
                      </a:r>
                      <a:endParaRPr lang="ru-RU" sz="12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chemeClr val="accent6">
                        <a:lumMod val="20000"/>
                        <a:lumOff val="80000"/>
                      </a:schemeClr>
                    </a:solidFill>
                  </a:tcPr>
                </a:tc>
                <a:tc>
                  <a:txBody>
                    <a:bodyPr/>
                    <a:lstStyle/>
                    <a:p>
                      <a:pPr algn="r">
                        <a:lnSpc>
                          <a:spcPct val="100000"/>
                        </a:lnSpc>
                      </a:pPr>
                      <a:r>
                        <a:rPr lang="ru-RU" sz="12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a:t>
                      </a:r>
                      <a:endParaRPr lang="ru-RU" sz="12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chemeClr val="accent6">
                        <a:lumMod val="20000"/>
                        <a:lumOff val="80000"/>
                      </a:schemeClr>
                    </a:solidFill>
                  </a:tcPr>
                </a:tc>
                <a:tc>
                  <a:txBody>
                    <a:bodyPr/>
                    <a:lstStyle/>
                    <a:p>
                      <a:pPr algn="r">
                        <a:lnSpc>
                          <a:spcPct val="100000"/>
                        </a:lnSpc>
                      </a:pPr>
                      <a:r>
                        <a:rPr lang="ru-RU" sz="12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23 414,6</a:t>
                      </a:r>
                      <a:endParaRPr lang="ru-RU" sz="12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chemeClr val="accent6">
                        <a:lumMod val="20000"/>
                        <a:lumOff val="80000"/>
                      </a:schemeClr>
                    </a:solidFill>
                  </a:tcPr>
                </a:tc>
                <a:tc>
                  <a:txBody>
                    <a:bodyPr/>
                    <a:lstStyle/>
                    <a:p>
                      <a:pPr algn="r">
                        <a:lnSpc>
                          <a:spcPct val="100000"/>
                        </a:lnSpc>
                      </a:pPr>
                      <a:r>
                        <a:rPr lang="ru-RU" sz="12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46 692,8</a:t>
                      </a:r>
                      <a:endParaRPr lang="ru-RU" sz="12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chemeClr val="accent6">
                        <a:lumMod val="20000"/>
                        <a:lumOff val="80000"/>
                      </a:schemeClr>
                    </a:solidFill>
                  </a:tcPr>
                </a:tc>
                <a:extLst>
                  <a:ext uri="{0D108BD9-81ED-4DB2-BD59-A6C34878D82A}">
                    <a16:rowId xmlns:a16="http://schemas.microsoft.com/office/drawing/2014/main" val="10014"/>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1"/>
          <p:cNvSpPr/>
          <p:nvPr/>
        </p:nvSpPr>
        <p:spPr>
          <a:xfrm>
            <a:off x="657286" y="175347"/>
            <a:ext cx="10877427" cy="29878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US" b="0" strike="noStrike"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I</a:t>
            </a:r>
            <a:r>
              <a:rPr lang="en-US"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V</a:t>
            </a:r>
            <a:r>
              <a:rPr lang="en-US" b="0" strike="noStrike"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 </a:t>
            </a:r>
            <a:r>
              <a:rPr lang="ru-RU"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Расходы бюджета</a:t>
            </a:r>
            <a:endParaRPr lang="ru-RU" b="0" strike="noStrike"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endParaRPr>
          </a:p>
        </p:txBody>
      </p:sp>
      <p:sp>
        <p:nvSpPr>
          <p:cNvPr id="5" name="CustomShape 1"/>
          <p:cNvSpPr/>
          <p:nvPr/>
        </p:nvSpPr>
        <p:spPr>
          <a:xfrm>
            <a:off x="657285" y="689764"/>
            <a:ext cx="10877426" cy="791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ru-RU" sz="3200" b="1" strike="noStrike" spc="-1" dirty="0">
                <a:solidFill>
                  <a:srgbClr val="572314"/>
                </a:solidFill>
                <a:latin typeface="Liberation Serif" panose="02020603050405020304" pitchFamily="18" charset="0"/>
                <a:ea typeface="Liberation Serif" panose="02020603050405020304" pitchFamily="18" charset="0"/>
                <a:cs typeface="Liberation Serif" panose="02020603050405020304" pitchFamily="18" charset="0"/>
              </a:rPr>
              <a:t>      </a:t>
            </a:r>
            <a:r>
              <a:rPr lang="ru-RU" sz="3200" b="1" strike="noStrike" spc="-1" dirty="0">
                <a:solidFill>
                  <a:schemeClr val="accent5">
                    <a:lumMod val="75000"/>
                  </a:schemeClr>
                </a:solidFill>
                <a:latin typeface="Liberation Serif" panose="02020603050405020304" pitchFamily="18" charset="0"/>
                <a:ea typeface="Liberation Serif" panose="02020603050405020304" pitchFamily="18" charset="0"/>
                <a:cs typeface="Liberation Serif" panose="02020603050405020304" pitchFamily="18" charset="0"/>
              </a:rPr>
              <a:t>Расходы бюджета по годам</a:t>
            </a:r>
            <a:br>
              <a:rPr lang="ru-RU" sz="3200" b="1" strike="noStrike" spc="-1" dirty="0">
                <a:solidFill>
                  <a:srgbClr val="572314"/>
                </a:solidFill>
                <a:latin typeface="Liberation Serif" panose="02020603050405020304" pitchFamily="18" charset="0"/>
                <a:ea typeface="Liberation Serif" panose="02020603050405020304" pitchFamily="18" charset="0"/>
                <a:cs typeface="Liberation Serif" panose="02020603050405020304" pitchFamily="18" charset="0"/>
              </a:rPr>
            </a:br>
            <a:endParaRPr lang="ru-RU" sz="32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p:txBody>
      </p:sp>
      <p:sp>
        <p:nvSpPr>
          <p:cNvPr id="6" name="CustomShape 2"/>
          <p:cNvSpPr/>
          <p:nvPr/>
        </p:nvSpPr>
        <p:spPr>
          <a:xfrm>
            <a:off x="657285" y="1085744"/>
            <a:ext cx="10877426" cy="5298123"/>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fontScale="98500"/>
          </a:bodyPr>
          <a:lstStyle/>
          <a:p>
            <a:pPr marL="365760" indent="-281305" algn="just">
              <a:lnSpc>
                <a:spcPct val="100000"/>
              </a:lnSpc>
              <a:spcBef>
                <a:spcPts val="600"/>
              </a:spcBef>
              <a:buClr>
                <a:srgbClr val="3891A7"/>
              </a:buClr>
              <a:buSzPct val="80000"/>
              <a:buFont typeface="Wingdings 2" charset="2"/>
              <a:buChar char=""/>
            </a:pPr>
            <a:r>
              <a:rPr lang="ru-RU" sz="32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на 2024 год – </a:t>
            </a:r>
            <a:r>
              <a:rPr lang="en-US" sz="3200"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 </a:t>
            </a:r>
            <a:r>
              <a:rPr lang="ru-RU" sz="3200"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426</a:t>
            </a:r>
            <a:r>
              <a:rPr lang="en-US" sz="3200"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 </a:t>
            </a:r>
            <a:r>
              <a:rPr lang="ru-RU" sz="3200"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547</a:t>
            </a:r>
            <a:r>
              <a:rPr lang="ru-RU" sz="32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,7 тыс. рублей, что на</a:t>
            </a:r>
            <a:r>
              <a:rPr lang="en-US" sz="32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 </a:t>
            </a:r>
            <a:r>
              <a:rPr lang="ru-RU" sz="32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322</a:t>
            </a:r>
            <a:r>
              <a:rPr lang="en-US" sz="3200"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 </a:t>
            </a:r>
            <a:r>
              <a:rPr lang="ru-RU" sz="3200"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181,0</a:t>
            </a:r>
            <a:r>
              <a:rPr lang="ru-RU" sz="32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 тыс. рублей или на </a:t>
            </a:r>
            <a:r>
              <a:rPr lang="en-US" sz="3200"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2</a:t>
            </a:r>
            <a:r>
              <a:rPr lang="ru-RU" sz="3200"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9</a:t>
            </a:r>
            <a:r>
              <a:rPr lang="en-US" sz="3200"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a:t>
            </a:r>
            <a:r>
              <a:rPr lang="ru-RU" sz="3200"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17</a:t>
            </a:r>
            <a:r>
              <a:rPr lang="ru-RU" sz="32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 % превышает  уточненный бюджет по расходам на 2023 год;</a:t>
            </a:r>
            <a:endParaRPr lang="ru-RU" sz="32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p>
            <a:pPr marL="365760" indent="-281305" algn="just">
              <a:lnSpc>
                <a:spcPct val="100000"/>
              </a:lnSpc>
              <a:spcBef>
                <a:spcPts val="600"/>
              </a:spcBef>
              <a:buClr>
                <a:srgbClr val="3891A7"/>
              </a:buClr>
              <a:buSzPct val="80000"/>
              <a:buFont typeface="Wingdings 2" charset="2"/>
              <a:buChar char=""/>
              <a:tabLst>
                <a:tab pos="0" algn="l"/>
              </a:tabLst>
            </a:pPr>
            <a:r>
              <a:rPr lang="ru-RU" sz="32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на 2025 год – 1 431 457</a:t>
            </a:r>
            <a:r>
              <a:rPr lang="en-US" sz="3200"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a:t>
            </a:r>
            <a:r>
              <a:rPr lang="ru-RU" sz="3200"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0</a:t>
            </a:r>
            <a:r>
              <a:rPr lang="ru-RU" sz="32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 тыс. рублей в том числе общий объем условно утвержденных расходов – 2</a:t>
            </a:r>
            <a:r>
              <a:rPr lang="en-US" sz="32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3</a:t>
            </a:r>
            <a:r>
              <a:rPr lang="ru-RU" sz="32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 414,</a:t>
            </a:r>
            <a:r>
              <a:rPr lang="en-US" sz="32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6</a:t>
            </a:r>
            <a:r>
              <a:rPr lang="ru-RU" sz="32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 тыс. рублей;</a:t>
            </a:r>
            <a:endParaRPr lang="ru-RU" sz="32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p>
            <a:pPr marL="365760" indent="-281305" algn="just">
              <a:lnSpc>
                <a:spcPct val="100000"/>
              </a:lnSpc>
              <a:spcBef>
                <a:spcPts val="600"/>
              </a:spcBef>
              <a:buClr>
                <a:srgbClr val="3891A7"/>
              </a:buClr>
              <a:buSzPct val="80000"/>
              <a:buFont typeface="Wingdings 2" charset="2"/>
              <a:buChar char=""/>
              <a:tabLst>
                <a:tab pos="0" algn="l"/>
              </a:tabLst>
            </a:pPr>
            <a:r>
              <a:rPr lang="ru-RU" sz="32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на 2026 год – 1 454</a:t>
            </a:r>
            <a:r>
              <a:rPr lang="en-US" sz="3200"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 </a:t>
            </a:r>
            <a:r>
              <a:rPr lang="ru-RU" sz="3200"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240</a:t>
            </a:r>
            <a:r>
              <a:rPr lang="en-US" sz="3200"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a:t>
            </a:r>
            <a:r>
              <a:rPr lang="ru-RU" sz="3200"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2</a:t>
            </a:r>
            <a:r>
              <a:rPr lang="ru-RU" sz="32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 тыс. рублей в том числе общий объем условно утвержденных расходов – 46 6</a:t>
            </a:r>
            <a:r>
              <a:rPr lang="en-US" sz="32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9</a:t>
            </a:r>
            <a:r>
              <a:rPr lang="ru-RU" sz="32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2,8 тыс. рублей;</a:t>
            </a:r>
            <a:endParaRPr lang="ru-RU" sz="32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p>
            <a:pPr marL="365760" indent="-281305">
              <a:lnSpc>
                <a:spcPct val="100000"/>
              </a:lnSpc>
              <a:spcBef>
                <a:spcPts val="600"/>
              </a:spcBef>
              <a:tabLst>
                <a:tab pos="0" algn="l"/>
              </a:tabLst>
            </a:pPr>
            <a:endParaRPr lang="ru-RU" sz="2400" b="0" strike="noStrike" spc="-1" dirty="0">
              <a:latin typeface="Arial" panose="020B0604020202020204"/>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Объект 8"/>
          <p:cNvGraphicFramePr>
            <a:graphicFrameLocks noGrp="1"/>
          </p:cNvGraphicFramePr>
          <p:nvPr>
            <p:ph idx="1"/>
            <p:extLst>
              <p:ext uri="{D42A27DB-BD31-4B8C-83A1-F6EECF244321}">
                <p14:modId xmlns:p14="http://schemas.microsoft.com/office/powerpoint/2010/main" val="3121539193"/>
              </p:ext>
            </p:extLst>
          </p:nvPr>
        </p:nvGraphicFramePr>
        <p:xfrm>
          <a:off x="657286" y="1293239"/>
          <a:ext cx="10877427" cy="5090628"/>
        </p:xfrm>
        <a:graphic>
          <a:graphicData uri="http://schemas.openxmlformats.org/drawingml/2006/chart">
            <c:chart xmlns:c="http://schemas.openxmlformats.org/drawingml/2006/chart" xmlns:r="http://schemas.openxmlformats.org/officeDocument/2006/relationships" r:id="rId2"/>
          </a:graphicData>
        </a:graphic>
      </p:graphicFrame>
      <p:sp>
        <p:nvSpPr>
          <p:cNvPr id="4" name="CustomShape 1"/>
          <p:cNvSpPr/>
          <p:nvPr/>
        </p:nvSpPr>
        <p:spPr>
          <a:xfrm>
            <a:off x="657286" y="175347"/>
            <a:ext cx="10877427" cy="29878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US" b="0" strike="noStrike"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I</a:t>
            </a:r>
            <a:r>
              <a:rPr lang="en-US"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V</a:t>
            </a:r>
            <a:r>
              <a:rPr lang="en-US" b="0" strike="noStrike"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 </a:t>
            </a:r>
            <a:r>
              <a:rPr lang="ru-RU"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Расходы бюджета</a:t>
            </a:r>
            <a:endParaRPr lang="ru-RU" b="0" strike="noStrike"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endParaRPr>
          </a:p>
        </p:txBody>
      </p:sp>
      <p:sp>
        <p:nvSpPr>
          <p:cNvPr id="6" name="Заголовок 1"/>
          <p:cNvSpPr txBox="1"/>
          <p:nvPr/>
        </p:nvSpPr>
        <p:spPr>
          <a:xfrm>
            <a:off x="657286" y="474133"/>
            <a:ext cx="10877427" cy="52032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ru-RU" sz="3200" dirty="0">
                <a:solidFill>
                  <a:schemeClr val="accent5">
                    <a:lumMod val="75000"/>
                  </a:schemeClr>
                </a:solidFill>
                <a:latin typeface="Liberation Serif" panose="02020603050405020304" pitchFamily="18" charset="0"/>
                <a:ea typeface="Liberation Serif" panose="02020603050405020304" pitchFamily="18" charset="0"/>
                <a:cs typeface="Liberation Serif" panose="02020603050405020304" pitchFamily="18" charset="0"/>
              </a:rPr>
              <a:t>СТРУКТУРА РАСХОДОВ БЮДЖЕТА</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1"/>
          <p:cNvSpPr/>
          <p:nvPr/>
        </p:nvSpPr>
        <p:spPr>
          <a:xfrm>
            <a:off x="657286" y="175347"/>
            <a:ext cx="10877427" cy="29878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US" b="0" strike="noStrike"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I.</a:t>
            </a:r>
            <a:r>
              <a:rPr lang="ru-RU" b="0" strike="noStrike"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 Вводная часть</a:t>
            </a:r>
          </a:p>
        </p:txBody>
      </p:sp>
      <p:sp>
        <p:nvSpPr>
          <p:cNvPr id="5" name="CustomShape 2"/>
          <p:cNvSpPr/>
          <p:nvPr/>
        </p:nvSpPr>
        <p:spPr>
          <a:xfrm>
            <a:off x="750974" y="541866"/>
            <a:ext cx="10690050" cy="5545853"/>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marL="365760" indent="-281305" algn="ctr">
              <a:lnSpc>
                <a:spcPct val="100000"/>
              </a:lnSpc>
              <a:spcBef>
                <a:spcPts val="600"/>
              </a:spcBef>
              <a:tabLst>
                <a:tab pos="0" algn="l"/>
              </a:tabLst>
            </a:pPr>
            <a:r>
              <a:rPr lang="ru-RU" sz="2800" b="1"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Основные понятия:</a:t>
            </a:r>
            <a:endParaRPr lang="ru-RU" sz="28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p>
            <a:pPr marL="365760" indent="-281305" algn="just">
              <a:lnSpc>
                <a:spcPct val="100000"/>
              </a:lnSpc>
              <a:spcBef>
                <a:spcPts val="600"/>
              </a:spcBef>
              <a:buClr>
                <a:srgbClr val="3891A7"/>
              </a:buClr>
              <a:buSzPct val="80000"/>
              <a:buFont typeface="Wingdings 2" charset="2"/>
              <a:buChar char=""/>
              <a:tabLst>
                <a:tab pos="0" algn="l"/>
              </a:tabLst>
            </a:pPr>
            <a:r>
              <a:rPr lang="ru-RU" sz="2400" b="1"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Бюджет района </a:t>
            </a:r>
            <a:r>
              <a:rPr lang="ru-RU" sz="2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 форма образования и расходования денежных средств, предназначенных для финансового обеспечения задач и функций района.</a:t>
            </a:r>
            <a:endParaRPr lang="ru-RU" sz="2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p>
            <a:pPr marL="365760" indent="-281305" algn="just">
              <a:lnSpc>
                <a:spcPct val="100000"/>
              </a:lnSpc>
              <a:spcBef>
                <a:spcPts val="600"/>
              </a:spcBef>
              <a:buClr>
                <a:srgbClr val="3891A7"/>
              </a:buClr>
              <a:buSzPct val="80000"/>
              <a:buFont typeface="Wingdings 2" charset="2"/>
              <a:buChar char=""/>
              <a:tabLst>
                <a:tab pos="0" algn="l"/>
              </a:tabLst>
            </a:pPr>
            <a:r>
              <a:rPr lang="ru-RU" sz="2400" b="1"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Доходы бюджета района – </a:t>
            </a:r>
            <a:r>
              <a:rPr lang="ru-RU" sz="2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поступающие в бюджет денежные средства.</a:t>
            </a:r>
            <a:endParaRPr lang="ru-RU" sz="2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p>
            <a:pPr marL="365760" indent="-281305" algn="just">
              <a:lnSpc>
                <a:spcPct val="100000"/>
              </a:lnSpc>
              <a:spcBef>
                <a:spcPts val="600"/>
              </a:spcBef>
              <a:buClr>
                <a:srgbClr val="3891A7"/>
              </a:buClr>
              <a:buSzPct val="80000"/>
              <a:buFont typeface="Wingdings 2" charset="2"/>
              <a:buChar char=""/>
              <a:tabLst>
                <a:tab pos="0" algn="l"/>
              </a:tabLst>
            </a:pPr>
            <a:r>
              <a:rPr lang="ru-RU" sz="2400" b="1"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Расходы бюджета района</a:t>
            </a:r>
            <a:r>
              <a:rPr lang="ru-RU" sz="2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 – выплачиваемые из бюджета денежные средства.</a:t>
            </a:r>
            <a:endParaRPr lang="ru-RU" sz="2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p>
            <a:pPr marL="365760" indent="-281305" algn="just">
              <a:lnSpc>
                <a:spcPct val="100000"/>
              </a:lnSpc>
              <a:spcBef>
                <a:spcPts val="600"/>
              </a:spcBef>
              <a:buClr>
                <a:srgbClr val="3891A7"/>
              </a:buClr>
              <a:buSzPct val="80000"/>
              <a:buFont typeface="Wingdings 2" charset="2"/>
              <a:buChar char=""/>
              <a:tabLst>
                <a:tab pos="0" algn="l"/>
              </a:tabLst>
            </a:pPr>
            <a:r>
              <a:rPr lang="ru-RU" sz="2400" b="1"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Дефицит бюджета</a:t>
            </a:r>
            <a:r>
              <a:rPr lang="ru-RU" sz="2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 – превышение расходов бюджета над доходами.</a:t>
            </a:r>
            <a:endParaRPr lang="ru-RU" sz="2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p>
            <a:pPr marL="365760" indent="-281305" algn="just">
              <a:lnSpc>
                <a:spcPct val="100000"/>
              </a:lnSpc>
              <a:spcBef>
                <a:spcPts val="600"/>
              </a:spcBef>
              <a:buClr>
                <a:srgbClr val="3891A7"/>
              </a:buClr>
              <a:buSzPct val="80000"/>
              <a:buFont typeface="Wingdings 2" charset="2"/>
              <a:buChar char=""/>
              <a:tabLst>
                <a:tab pos="0" algn="l"/>
              </a:tabLst>
            </a:pPr>
            <a:r>
              <a:rPr lang="ru-RU" sz="2400" b="1"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Профицит бюджета</a:t>
            </a:r>
            <a:r>
              <a:rPr lang="ru-RU" sz="2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 – превышение доходов над его расходами.</a:t>
            </a:r>
            <a:endParaRPr lang="ru-RU" sz="2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p>
            <a:pPr marL="365760" indent="-281305" algn="just">
              <a:lnSpc>
                <a:spcPct val="100000"/>
              </a:lnSpc>
              <a:spcBef>
                <a:spcPts val="600"/>
              </a:spcBef>
              <a:buClr>
                <a:srgbClr val="3891A7"/>
              </a:buClr>
              <a:buSzPct val="80000"/>
              <a:buFont typeface="Wingdings 2" charset="2"/>
              <a:buChar char=""/>
              <a:tabLst>
                <a:tab pos="0" algn="l"/>
              </a:tabLst>
            </a:pPr>
            <a:r>
              <a:rPr lang="ru-RU" sz="2400" b="1"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Муниципальный долг</a:t>
            </a:r>
            <a:r>
              <a:rPr lang="ru-RU" sz="2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 – сумма задолженности района внешним и внутренним кредиторам.</a:t>
            </a:r>
            <a:endParaRPr lang="ru-RU" sz="2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p>
            <a:pPr marL="365760" indent="-281305" algn="just">
              <a:lnSpc>
                <a:spcPct val="100000"/>
              </a:lnSpc>
              <a:spcBef>
                <a:spcPts val="600"/>
              </a:spcBef>
              <a:buClr>
                <a:srgbClr val="3891A7"/>
              </a:buClr>
              <a:buSzPct val="80000"/>
              <a:buFont typeface="Wingdings 2" charset="2"/>
              <a:buChar char=""/>
              <a:tabLst>
                <a:tab pos="0" algn="l"/>
              </a:tabLst>
            </a:pPr>
            <a:r>
              <a:rPr lang="ru-RU" sz="2400" b="1"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Межбюджетные трансферты</a:t>
            </a:r>
            <a:r>
              <a:rPr lang="ru-RU" sz="2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 – денежные средства, направляемые из одного уровня бюджетной системы в другой.</a:t>
            </a:r>
            <a:endParaRPr lang="ru-RU" sz="2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p>
            <a:pPr marL="365760" indent="-281305" algn="just">
              <a:lnSpc>
                <a:spcPct val="100000"/>
              </a:lnSpc>
              <a:spcBef>
                <a:spcPts val="600"/>
              </a:spcBef>
              <a:buClr>
                <a:srgbClr val="3891A7"/>
              </a:buClr>
              <a:buSzPct val="80000"/>
              <a:buFont typeface="Wingdings 2" charset="2"/>
              <a:buChar char=""/>
              <a:tabLst>
                <a:tab pos="0" algn="l"/>
              </a:tabLst>
            </a:pPr>
            <a:r>
              <a:rPr lang="ru-RU" sz="2400" b="1"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Муниципальная программа</a:t>
            </a:r>
            <a:r>
              <a:rPr lang="ru-RU" sz="2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 – формирование и исполнение бюджета по расходам на основе ведомственных, базовых, (отраслевых) перечней услуг.</a:t>
            </a:r>
            <a:endParaRPr lang="ru-RU" sz="2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Объект 7"/>
          <p:cNvGraphicFramePr>
            <a:graphicFrameLocks noGrp="1"/>
          </p:cNvGraphicFramePr>
          <p:nvPr>
            <p:ph idx="1"/>
            <p:extLst>
              <p:ext uri="{D42A27DB-BD31-4B8C-83A1-F6EECF244321}">
                <p14:modId xmlns:p14="http://schemas.microsoft.com/office/powerpoint/2010/main" val="423173555"/>
              </p:ext>
            </p:extLst>
          </p:nvPr>
        </p:nvGraphicFramePr>
        <p:xfrm>
          <a:off x="657225" y="1863725"/>
          <a:ext cx="10877550" cy="4519613"/>
        </p:xfrm>
        <a:graphic>
          <a:graphicData uri="http://schemas.openxmlformats.org/drawingml/2006/chart">
            <c:chart xmlns:c="http://schemas.openxmlformats.org/drawingml/2006/chart" xmlns:r="http://schemas.openxmlformats.org/officeDocument/2006/relationships" r:id="rId2"/>
          </a:graphicData>
        </a:graphic>
      </p:graphicFrame>
      <p:sp>
        <p:nvSpPr>
          <p:cNvPr id="4" name="CustomShape 1"/>
          <p:cNvSpPr/>
          <p:nvPr/>
        </p:nvSpPr>
        <p:spPr>
          <a:xfrm>
            <a:off x="657286" y="175347"/>
            <a:ext cx="10877427" cy="29878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US" b="0" strike="noStrike"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I</a:t>
            </a:r>
            <a:r>
              <a:rPr lang="en-US"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V</a:t>
            </a:r>
            <a:r>
              <a:rPr lang="en-US" b="0" strike="noStrike"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 </a:t>
            </a:r>
            <a:r>
              <a:rPr lang="ru-RU"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Расходы бюджета</a:t>
            </a:r>
            <a:endParaRPr lang="ru-RU" b="0" strike="noStrike"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endParaRPr>
          </a:p>
        </p:txBody>
      </p:sp>
      <p:sp>
        <p:nvSpPr>
          <p:cNvPr id="5" name="Заголовок 1"/>
          <p:cNvSpPr txBox="1"/>
          <p:nvPr/>
        </p:nvSpPr>
        <p:spPr>
          <a:xfrm>
            <a:off x="657286" y="474133"/>
            <a:ext cx="10877427" cy="1090898"/>
          </a:xfrm>
          <a:prstGeom prst="rect">
            <a:avLst/>
          </a:prstGeom>
        </p:spPr>
        <p:txBody>
          <a:bodyPr vert="horz" lIns="91440" tIns="45720" rIns="91440" bIns="45720" rtlCol="0" anchor="ctr">
            <a:noAutofit/>
          </a:bodyPr>
          <a:lstStyle/>
          <a:p>
            <a:pPr algn="ctr"/>
            <a:r>
              <a:rPr lang="ru-RU" sz="3200" dirty="0">
                <a:solidFill>
                  <a:schemeClr val="accent5">
                    <a:lumMod val="75000"/>
                  </a:schemeClr>
                </a:solidFill>
                <a:latin typeface="Liberation Serif" panose="02020603050405020304" pitchFamily="18" charset="0"/>
                <a:ea typeface="Liberation Serif" panose="02020603050405020304" pitchFamily="18" charset="0"/>
                <a:cs typeface="Liberation Serif" panose="02020603050405020304" pitchFamily="18" charset="0"/>
              </a:rPr>
              <a:t>Структура расходов бюджета на 2024 год по основным разделам</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1"/>
          <p:cNvSpPr/>
          <p:nvPr/>
        </p:nvSpPr>
        <p:spPr>
          <a:xfrm>
            <a:off x="657286" y="175347"/>
            <a:ext cx="10877427" cy="29878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US" b="0" strike="noStrike"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I</a:t>
            </a:r>
            <a:r>
              <a:rPr lang="en-US"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V</a:t>
            </a:r>
            <a:r>
              <a:rPr lang="en-US" b="0" strike="noStrike"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 </a:t>
            </a:r>
            <a:r>
              <a:rPr lang="ru-RU"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Расходы бюджета</a:t>
            </a:r>
            <a:endParaRPr lang="ru-RU" b="0" strike="noStrike"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endParaRPr>
          </a:p>
        </p:txBody>
      </p:sp>
      <p:sp>
        <p:nvSpPr>
          <p:cNvPr id="5" name="Заголовок 1"/>
          <p:cNvSpPr txBox="1"/>
          <p:nvPr/>
        </p:nvSpPr>
        <p:spPr>
          <a:xfrm>
            <a:off x="657286" y="474133"/>
            <a:ext cx="10877427" cy="756790"/>
          </a:xfrm>
          <a:prstGeom prst="rect">
            <a:avLst/>
          </a:prstGeom>
        </p:spPr>
        <p:txBody>
          <a:bodyPr vert="horz" lIns="91440" tIns="45720" rIns="91440" bIns="45720" rtlCol="0" anchor="ctr">
            <a:noAutofit/>
          </a:bodyPr>
          <a:lstStyle/>
          <a:p>
            <a:pPr algn="ctr"/>
            <a:r>
              <a:rPr lang="ru-RU" sz="2400" spc="-1" dirty="0">
                <a:solidFill>
                  <a:srgbClr val="572314"/>
                </a:solidFill>
                <a:latin typeface="Liberation Serif" panose="02020603050405020304" pitchFamily="18" charset="0"/>
                <a:ea typeface="Liberation Serif" panose="02020603050405020304" pitchFamily="18" charset="0"/>
                <a:cs typeface="Liberation Serif" panose="02020603050405020304" pitchFamily="18" charset="0"/>
              </a:rPr>
              <a:t> Динамика расходов бюджета на 2024 год в сравнении                                                                      с 2022 и 2023 годами</a:t>
            </a:r>
            <a:endParaRPr lang="ru-RU" sz="2400" dirty="0">
              <a:solidFill>
                <a:schemeClr val="accent5">
                  <a:lumMod val="75000"/>
                </a:schemeClr>
              </a:solidFill>
              <a:latin typeface="Liberation Serif" panose="02020603050405020304" pitchFamily="18" charset="0"/>
              <a:ea typeface="Liberation Serif" panose="02020603050405020304" pitchFamily="18" charset="0"/>
              <a:cs typeface="Liberation Serif" panose="02020603050405020304" pitchFamily="18" charset="0"/>
            </a:endParaRPr>
          </a:p>
        </p:txBody>
      </p:sp>
      <p:sp>
        <p:nvSpPr>
          <p:cNvPr id="6" name="CustomShape 1"/>
          <p:cNvSpPr/>
          <p:nvPr/>
        </p:nvSpPr>
        <p:spPr>
          <a:xfrm>
            <a:off x="9891444" y="1195601"/>
            <a:ext cx="1643269" cy="25179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fontScale="68500" lnSpcReduction="20000"/>
          </a:bodyPr>
          <a:lstStyle/>
          <a:p>
            <a:pPr algn="ctr">
              <a:lnSpc>
                <a:spcPct val="100000"/>
              </a:lnSpc>
            </a:pPr>
            <a:r>
              <a:rPr lang="ru-RU" spc="-1" dirty="0">
                <a:solidFill>
                  <a:srgbClr val="572314"/>
                </a:solidFill>
                <a:latin typeface="Liberation Serif" panose="02020603050405020304" pitchFamily="18" charset="0"/>
                <a:ea typeface="Liberation Serif" panose="02020603050405020304" pitchFamily="18" charset="0"/>
                <a:cs typeface="Liberation Serif" panose="02020603050405020304" pitchFamily="18" charset="0"/>
              </a:rPr>
              <a:t>тыс. рублей</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p:txBody>
      </p:sp>
      <p:graphicFrame>
        <p:nvGraphicFramePr>
          <p:cNvPr id="7" name="Table 2"/>
          <p:cNvGraphicFramePr/>
          <p:nvPr>
            <p:extLst>
              <p:ext uri="{D42A27DB-BD31-4B8C-83A1-F6EECF244321}">
                <p14:modId xmlns:p14="http://schemas.microsoft.com/office/powerpoint/2010/main" val="4181220723"/>
              </p:ext>
            </p:extLst>
          </p:nvPr>
        </p:nvGraphicFramePr>
        <p:xfrm>
          <a:off x="657285" y="1442205"/>
          <a:ext cx="10877427" cy="5212080"/>
        </p:xfrm>
        <a:graphic>
          <a:graphicData uri="http://schemas.openxmlformats.org/drawingml/2006/table">
            <a:tbl>
              <a:tblPr/>
              <a:tblGrid>
                <a:gridCol w="4830660">
                  <a:extLst>
                    <a:ext uri="{9D8B030D-6E8A-4147-A177-3AD203B41FA5}">
                      <a16:colId xmlns:a16="http://schemas.microsoft.com/office/drawing/2014/main" val="20000"/>
                    </a:ext>
                  </a:extLst>
                </a:gridCol>
                <a:gridCol w="1542657">
                  <a:extLst>
                    <a:ext uri="{9D8B030D-6E8A-4147-A177-3AD203B41FA5}">
                      <a16:colId xmlns:a16="http://schemas.microsoft.com/office/drawing/2014/main" val="20001"/>
                    </a:ext>
                  </a:extLst>
                </a:gridCol>
                <a:gridCol w="1533106">
                  <a:extLst>
                    <a:ext uri="{9D8B030D-6E8A-4147-A177-3AD203B41FA5}">
                      <a16:colId xmlns:a16="http://schemas.microsoft.com/office/drawing/2014/main" val="20002"/>
                    </a:ext>
                  </a:extLst>
                </a:gridCol>
                <a:gridCol w="1494692">
                  <a:extLst>
                    <a:ext uri="{9D8B030D-6E8A-4147-A177-3AD203B41FA5}">
                      <a16:colId xmlns:a16="http://schemas.microsoft.com/office/drawing/2014/main" val="20003"/>
                    </a:ext>
                  </a:extLst>
                </a:gridCol>
                <a:gridCol w="1476312">
                  <a:extLst>
                    <a:ext uri="{9D8B030D-6E8A-4147-A177-3AD203B41FA5}">
                      <a16:colId xmlns:a16="http://schemas.microsoft.com/office/drawing/2014/main" val="20004"/>
                    </a:ext>
                  </a:extLst>
                </a:gridCol>
              </a:tblGrid>
              <a:tr h="625445">
                <a:tc>
                  <a:txBody>
                    <a:bodyPr/>
                    <a:lstStyle/>
                    <a:p>
                      <a:pPr algn="ctr">
                        <a:lnSpc>
                          <a:spcPct val="100000"/>
                        </a:lnSpc>
                      </a:pPr>
                      <a:r>
                        <a:rPr lang="ru-RU" sz="1400" b="1" strike="noStrike" spc="-1" dirty="0">
                          <a:solidFill>
                            <a:srgbClr val="FFFFFF"/>
                          </a:solidFill>
                          <a:latin typeface="Liberation Serif" panose="02020603050405020304" pitchFamily="18" charset="0"/>
                          <a:ea typeface="Liberation Serif" panose="02020603050405020304" pitchFamily="18" charset="0"/>
                          <a:cs typeface="Liberation Serif" panose="02020603050405020304" pitchFamily="18" charset="0"/>
                        </a:rPr>
                        <a:t>Наименование расходов</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38160">
                      <a:solidFill>
                        <a:srgbClr val="FFFFFF"/>
                      </a:solidFill>
                    </a:lnB>
                    <a:solidFill>
                      <a:schemeClr val="accent2">
                        <a:lumMod val="75000"/>
                      </a:schemeClr>
                    </a:solidFill>
                  </a:tcPr>
                </a:tc>
                <a:tc>
                  <a:txBody>
                    <a:bodyPr/>
                    <a:lstStyle/>
                    <a:p>
                      <a:pPr algn="ctr">
                        <a:lnSpc>
                          <a:spcPct val="100000"/>
                        </a:lnSpc>
                      </a:pPr>
                      <a:r>
                        <a:rPr lang="ru-RU" sz="1400" b="1" strike="noStrike" spc="-1" dirty="0">
                          <a:solidFill>
                            <a:srgbClr val="FFFFFF"/>
                          </a:solidFill>
                          <a:latin typeface="Liberation Serif" panose="02020603050405020304" pitchFamily="18" charset="0"/>
                          <a:ea typeface="Liberation Serif" panose="02020603050405020304" pitchFamily="18" charset="0"/>
                          <a:cs typeface="Liberation Serif" panose="02020603050405020304" pitchFamily="18" charset="0"/>
                        </a:rPr>
                        <a:t>На 01</a:t>
                      </a:r>
                      <a:r>
                        <a:rPr lang="en-US" sz="1400" b="1" strike="noStrike" spc="-1" dirty="0">
                          <a:solidFill>
                            <a:srgbClr val="FFFFFF"/>
                          </a:solidFill>
                          <a:latin typeface="Liberation Serif" panose="02020603050405020304" pitchFamily="18" charset="0"/>
                          <a:ea typeface="Liberation Serif" panose="02020603050405020304" pitchFamily="18" charset="0"/>
                          <a:cs typeface="Liberation Serif" panose="02020603050405020304" pitchFamily="18" charset="0"/>
                        </a:rPr>
                        <a:t>.01.20</a:t>
                      </a:r>
                      <a:r>
                        <a:rPr lang="ru-RU" sz="1400" b="1" strike="noStrike" spc="-1" dirty="0">
                          <a:solidFill>
                            <a:srgbClr val="FFFFFF"/>
                          </a:solidFill>
                          <a:latin typeface="Liberation Serif" panose="02020603050405020304" pitchFamily="18" charset="0"/>
                          <a:ea typeface="Liberation Serif" panose="02020603050405020304" pitchFamily="18" charset="0"/>
                          <a:cs typeface="Liberation Serif" panose="02020603050405020304" pitchFamily="18" charset="0"/>
                        </a:rPr>
                        <a:t>22 года </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38160" cap="flat" cmpd="sng" algn="ctr">
                      <a:solidFill>
                        <a:srgbClr val="FFFFFF"/>
                      </a:solidFill>
                      <a:prstDash val="solid"/>
                      <a:round/>
                      <a:headEnd type="none" w="med" len="med"/>
                      <a:tailEnd type="none" w="med" len="med"/>
                    </a:lnB>
                    <a:solidFill>
                      <a:schemeClr val="accent2">
                        <a:lumMod val="75000"/>
                      </a:schemeClr>
                    </a:solidFill>
                  </a:tcPr>
                </a:tc>
                <a:tc>
                  <a:txBody>
                    <a:bodyPr/>
                    <a:lstStyle/>
                    <a:p>
                      <a:pPr algn="ctr">
                        <a:lnSpc>
                          <a:spcPct val="100000"/>
                        </a:lnSpc>
                      </a:pPr>
                      <a:r>
                        <a:rPr lang="ru-RU" sz="1400" b="1" strike="noStrike" spc="-1" dirty="0">
                          <a:solidFill>
                            <a:srgbClr val="FFFFFF"/>
                          </a:solidFill>
                          <a:latin typeface="Liberation Serif" panose="02020603050405020304" pitchFamily="18" charset="0"/>
                          <a:ea typeface="Liberation Serif" panose="02020603050405020304" pitchFamily="18" charset="0"/>
                          <a:cs typeface="Liberation Serif" panose="02020603050405020304" pitchFamily="18" charset="0"/>
                        </a:rPr>
                        <a:t>На 01</a:t>
                      </a:r>
                      <a:r>
                        <a:rPr lang="en-US" sz="1400" b="1" strike="noStrike" spc="-1" dirty="0">
                          <a:solidFill>
                            <a:srgbClr val="FFFFFF"/>
                          </a:solidFill>
                          <a:latin typeface="Liberation Serif" panose="02020603050405020304" pitchFamily="18" charset="0"/>
                          <a:ea typeface="Liberation Serif" panose="02020603050405020304" pitchFamily="18" charset="0"/>
                          <a:cs typeface="Liberation Serif" panose="02020603050405020304" pitchFamily="18" charset="0"/>
                        </a:rPr>
                        <a:t>.01.20</a:t>
                      </a:r>
                      <a:r>
                        <a:rPr lang="ru-RU" sz="1400" b="1" strike="noStrike" spc="-1" dirty="0">
                          <a:solidFill>
                            <a:srgbClr val="FFFFFF"/>
                          </a:solidFill>
                          <a:latin typeface="Liberation Serif" panose="02020603050405020304" pitchFamily="18" charset="0"/>
                          <a:ea typeface="Liberation Serif" panose="02020603050405020304" pitchFamily="18" charset="0"/>
                          <a:cs typeface="Liberation Serif" panose="02020603050405020304" pitchFamily="18" charset="0"/>
                        </a:rPr>
                        <a:t>23 года</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38160" cap="flat" cmpd="sng" algn="ctr">
                      <a:solidFill>
                        <a:srgbClr val="FFFFFF"/>
                      </a:solidFill>
                      <a:prstDash val="solid"/>
                      <a:round/>
                      <a:headEnd type="none" w="med" len="med"/>
                      <a:tailEnd type="none" w="med" len="med"/>
                    </a:lnB>
                    <a:solidFill>
                      <a:schemeClr val="accent2">
                        <a:lumMod val="75000"/>
                      </a:schemeClr>
                    </a:solidFill>
                  </a:tcPr>
                </a:tc>
                <a:tc>
                  <a:txBody>
                    <a:bodyPr/>
                    <a:lstStyle/>
                    <a:p>
                      <a:pPr algn="ctr">
                        <a:lnSpc>
                          <a:spcPct val="100000"/>
                        </a:lnSpc>
                      </a:pPr>
                      <a:r>
                        <a:rPr lang="ru-RU" sz="1400" b="1" strike="noStrike" spc="-1" dirty="0">
                          <a:solidFill>
                            <a:srgbClr val="FFFFFF"/>
                          </a:solidFill>
                          <a:latin typeface="Liberation Serif" panose="02020603050405020304" pitchFamily="18" charset="0"/>
                          <a:ea typeface="Liberation Serif" panose="02020603050405020304" pitchFamily="18" charset="0"/>
                          <a:cs typeface="Liberation Serif" panose="02020603050405020304" pitchFamily="18" charset="0"/>
                        </a:rPr>
                        <a:t>На 01.01.2024 года</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38160" cap="flat" cmpd="sng" algn="ctr">
                      <a:solidFill>
                        <a:srgbClr val="FFFFFF"/>
                      </a:solidFill>
                      <a:prstDash val="solid"/>
                      <a:round/>
                      <a:headEnd type="none" w="med" len="med"/>
                      <a:tailEnd type="none" w="med" len="med"/>
                    </a:lnB>
                    <a:solidFill>
                      <a:schemeClr val="accent2">
                        <a:lumMod val="75000"/>
                      </a:schemeClr>
                    </a:solidFill>
                  </a:tcPr>
                </a:tc>
                <a:tc>
                  <a:txBody>
                    <a:bodyPr/>
                    <a:lstStyle/>
                    <a:p>
                      <a:pPr algn="ctr">
                        <a:lnSpc>
                          <a:spcPct val="100000"/>
                        </a:lnSpc>
                      </a:pPr>
                      <a:r>
                        <a:rPr lang="ru-RU" sz="1400" b="1" strike="noStrike" spc="-1" dirty="0">
                          <a:solidFill>
                            <a:srgbClr val="FFFFFF"/>
                          </a:solidFill>
                          <a:latin typeface="Liberation Serif" panose="02020603050405020304" pitchFamily="18" charset="0"/>
                          <a:ea typeface="Liberation Serif" panose="02020603050405020304" pitchFamily="18" charset="0"/>
                          <a:cs typeface="Liberation Serif" panose="02020603050405020304" pitchFamily="18" charset="0"/>
                        </a:rPr>
                        <a:t>Прогноз 2024г. к плану на </a:t>
                      </a:r>
                      <a:r>
                        <a:rPr lang="en-US" sz="1400" b="1" strike="noStrike" spc="-1" dirty="0">
                          <a:solidFill>
                            <a:srgbClr val="FFFFFF"/>
                          </a:solidFill>
                          <a:latin typeface="Liberation Serif" panose="02020603050405020304" pitchFamily="18" charset="0"/>
                          <a:ea typeface="Liberation Serif" panose="02020603050405020304" pitchFamily="18" charset="0"/>
                          <a:cs typeface="Liberation Serif" panose="02020603050405020304" pitchFamily="18" charset="0"/>
                        </a:rPr>
                        <a:t>01.01.20</a:t>
                      </a:r>
                      <a:r>
                        <a:rPr lang="ru-RU" sz="1400" b="1" strike="noStrike" spc="-1" dirty="0">
                          <a:solidFill>
                            <a:srgbClr val="FFFFFF"/>
                          </a:solidFill>
                          <a:latin typeface="Liberation Serif" panose="02020603050405020304" pitchFamily="18" charset="0"/>
                          <a:ea typeface="Liberation Serif" panose="02020603050405020304" pitchFamily="18" charset="0"/>
                          <a:cs typeface="Liberation Serif" panose="02020603050405020304" pitchFamily="18" charset="0"/>
                        </a:rPr>
                        <a:t>23</a:t>
                      </a:r>
                      <a:r>
                        <a:rPr lang="en-US" sz="1400" b="1" strike="noStrike" spc="-1" dirty="0">
                          <a:solidFill>
                            <a:srgbClr val="FFFFFF"/>
                          </a:solidFill>
                          <a:latin typeface="Liberation Serif" panose="02020603050405020304" pitchFamily="18" charset="0"/>
                          <a:ea typeface="Liberation Serif" panose="02020603050405020304" pitchFamily="18" charset="0"/>
                          <a:cs typeface="Liberation Serif" panose="02020603050405020304" pitchFamily="18" charset="0"/>
                        </a:rPr>
                        <a:t> </a:t>
                      </a:r>
                      <a:r>
                        <a:rPr lang="ru-RU" sz="1400" b="1" strike="noStrike" spc="-1" dirty="0">
                          <a:solidFill>
                            <a:srgbClr val="FFFFFF"/>
                          </a:solidFill>
                          <a:latin typeface="Liberation Serif" panose="02020603050405020304" pitchFamily="18" charset="0"/>
                          <a:ea typeface="Liberation Serif" panose="02020603050405020304" pitchFamily="18" charset="0"/>
                          <a:cs typeface="Liberation Serif" panose="02020603050405020304" pitchFamily="18" charset="0"/>
                        </a:rPr>
                        <a:t>в %</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38160">
                      <a:solidFill>
                        <a:srgbClr val="FFFFFF"/>
                      </a:solidFill>
                    </a:lnB>
                    <a:solidFill>
                      <a:schemeClr val="accent2">
                        <a:lumMod val="75000"/>
                      </a:schemeClr>
                    </a:solidFill>
                  </a:tcPr>
                </a:tc>
                <a:extLst>
                  <a:ext uri="{0D108BD9-81ED-4DB2-BD59-A6C34878D82A}">
                    <a16:rowId xmlns:a16="http://schemas.microsoft.com/office/drawing/2014/main" val="10000"/>
                  </a:ext>
                </a:extLst>
              </a:tr>
              <a:tr h="212507">
                <a:tc>
                  <a:txBody>
                    <a:bodyPr/>
                    <a:lstStyle/>
                    <a:p>
                      <a:pPr>
                        <a:lnSpc>
                          <a:spcPct val="100000"/>
                        </a:lnSpc>
                      </a:pPr>
                      <a:r>
                        <a:rPr lang="ru-RU" sz="14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Общегосударственные вопросы</a:t>
                      </a:r>
                    </a:p>
                  </a:txBody>
                  <a:tcPr>
                    <a:lnL w="12240">
                      <a:solidFill>
                        <a:srgbClr val="FFFFFF"/>
                      </a:solidFill>
                    </a:lnL>
                    <a:lnR w="12240" cap="flat" cmpd="sng" algn="ctr">
                      <a:solidFill>
                        <a:srgbClr val="FFFFFF"/>
                      </a:solidFill>
                      <a:prstDash val="solid"/>
                      <a:round/>
                      <a:headEnd type="none" w="med" len="med"/>
                      <a:tailEnd type="none" w="med" len="med"/>
                    </a:lnR>
                    <a:lnT w="38160" cap="flat" cmpd="sng" algn="ctr">
                      <a:solidFill>
                        <a:srgbClr val="FFFFFF"/>
                      </a:solidFill>
                      <a:prstDash val="solid"/>
                      <a:round/>
                      <a:headEnd type="none" w="med" len="med"/>
                      <a:tailEnd type="none" w="med" len="med"/>
                    </a:lnT>
                    <a:lnB w="12240">
                      <a:solidFill>
                        <a:srgbClr val="FFFFFF"/>
                      </a:solidFill>
                    </a:lnB>
                    <a:solidFill>
                      <a:schemeClr val="accent6">
                        <a:lumMod val="20000"/>
                        <a:lumOff val="80000"/>
                      </a:schemeClr>
                    </a:solidFill>
                  </a:tcPr>
                </a:tc>
                <a:tc>
                  <a:txBody>
                    <a:bodyPr/>
                    <a:lstStyle/>
                    <a:p>
                      <a:pPr algn="r"/>
                      <a:r>
                        <a:rPr lang="ru-RU" sz="1400"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70 132,6</a:t>
                      </a:r>
                    </a:p>
                  </a:txBody>
                  <a:tcPr>
                    <a:lnL w="12240">
                      <a:solidFill>
                        <a:srgbClr val="FFFFFF"/>
                      </a:solidFill>
                    </a:lnL>
                    <a:lnR w="12240" cap="flat" cmpd="sng" algn="ctr">
                      <a:solidFill>
                        <a:srgbClr val="FFFFFF"/>
                      </a:solidFill>
                      <a:prstDash val="solid"/>
                      <a:round/>
                      <a:headEnd type="none" w="med" len="med"/>
                      <a:tailEnd type="none" w="med" len="med"/>
                    </a:lnR>
                    <a:lnT w="38160" cap="flat" cmpd="sng" algn="ctr">
                      <a:solidFill>
                        <a:srgbClr val="FFFFFF"/>
                      </a:solidFill>
                      <a:prstDash val="solid"/>
                      <a:round/>
                      <a:headEnd type="none" w="med" len="med"/>
                      <a:tailEnd type="none" w="med" len="med"/>
                    </a:lnT>
                    <a:lnB w="12240">
                      <a:solidFill>
                        <a:srgbClr val="FFFFFF"/>
                      </a:solidFill>
                    </a:lnB>
                    <a:solidFill>
                      <a:schemeClr val="accent6">
                        <a:lumMod val="20000"/>
                        <a:lumOff val="80000"/>
                      </a:schemeClr>
                    </a:solidFill>
                  </a:tcPr>
                </a:tc>
                <a:tc>
                  <a:txBody>
                    <a:bodyPr/>
                    <a:lstStyle/>
                    <a:p>
                      <a:pPr algn="r"/>
                      <a:r>
                        <a:rPr lang="ru-RU" sz="1400"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79 226,4</a:t>
                      </a: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38160" cap="flat" cmpd="sng" algn="ctr">
                      <a:solidFill>
                        <a:srgbClr val="FFFFFF"/>
                      </a:solidFill>
                      <a:prstDash val="solid"/>
                      <a:round/>
                      <a:headEnd type="none" w="med" len="med"/>
                      <a:tailEnd type="none" w="med" len="med"/>
                    </a:lnT>
                    <a:lnB w="12240">
                      <a:solidFill>
                        <a:srgbClr val="FFFFFF"/>
                      </a:solidFill>
                    </a:lnB>
                    <a:solidFill>
                      <a:schemeClr val="accent6">
                        <a:lumMod val="20000"/>
                        <a:lumOff val="80000"/>
                      </a:schemeClr>
                    </a:solidFill>
                  </a:tcPr>
                </a:tc>
                <a:tc>
                  <a:txBody>
                    <a:bodyPr/>
                    <a:lstStyle/>
                    <a:p>
                      <a:pPr algn="r">
                        <a:lnSpc>
                          <a:spcPct val="100000"/>
                        </a:lnSpc>
                      </a:pPr>
                      <a:r>
                        <a:rPr lang="ru-RU" sz="12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90 117,2</a:t>
                      </a:r>
                      <a:endParaRPr lang="ru-RU" sz="12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cap="flat" cmpd="sng" algn="ctr">
                      <a:solidFill>
                        <a:srgbClr val="FFFFFF"/>
                      </a:solidFill>
                      <a:prstDash val="solid"/>
                      <a:round/>
                      <a:headEnd type="none" w="med" len="med"/>
                      <a:tailEnd type="none" w="med" len="med"/>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chemeClr val="accent6">
                        <a:lumMod val="20000"/>
                        <a:lumOff val="80000"/>
                      </a:schemeClr>
                    </a:solidFill>
                  </a:tcPr>
                </a:tc>
                <a:tc>
                  <a:txBody>
                    <a:bodyPr/>
                    <a:lstStyle/>
                    <a:p>
                      <a:pPr algn="r">
                        <a:lnSpc>
                          <a:spcPct val="100000"/>
                        </a:lnSpc>
                      </a:pPr>
                      <a:r>
                        <a:rPr lang="ru-RU" sz="14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113,75</a:t>
                      </a:r>
                    </a:p>
                  </a:txBody>
                  <a:tcPr>
                    <a:lnL w="12240" cap="flat" cmpd="sng" algn="ctr">
                      <a:solidFill>
                        <a:srgbClr val="FFFFFF"/>
                      </a:solidFill>
                      <a:prstDash val="solid"/>
                      <a:round/>
                      <a:headEnd type="none" w="med" len="med"/>
                      <a:tailEnd type="none" w="med" len="med"/>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chemeClr val="accent6">
                        <a:lumMod val="20000"/>
                        <a:lumOff val="80000"/>
                      </a:schemeClr>
                    </a:solidFill>
                  </a:tcPr>
                </a:tc>
                <a:extLst>
                  <a:ext uri="{0D108BD9-81ED-4DB2-BD59-A6C34878D82A}">
                    <a16:rowId xmlns:a16="http://schemas.microsoft.com/office/drawing/2014/main" val="10001"/>
                  </a:ext>
                </a:extLst>
              </a:tr>
              <a:tr h="149203">
                <a:tc>
                  <a:txBody>
                    <a:bodyPr/>
                    <a:lstStyle/>
                    <a:p>
                      <a:pPr>
                        <a:lnSpc>
                          <a:spcPct val="100000"/>
                        </a:lnSpc>
                      </a:pPr>
                      <a:r>
                        <a:rPr lang="ru-RU" sz="14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Национальная оборона</a:t>
                      </a:r>
                    </a:p>
                  </a:txBody>
                  <a:tcP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chemeClr val="accent6">
                        <a:lumMod val="20000"/>
                        <a:lumOff val="80000"/>
                      </a:schemeClr>
                    </a:solidFill>
                  </a:tcPr>
                </a:tc>
                <a:tc>
                  <a:txBody>
                    <a:bodyPr/>
                    <a:lstStyle/>
                    <a:p>
                      <a:pPr algn="r"/>
                      <a:r>
                        <a:rPr lang="ru-RU" sz="1400"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1 332,4</a:t>
                      </a:r>
                    </a:p>
                  </a:txBody>
                  <a:tcP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chemeClr val="accent6">
                        <a:lumMod val="20000"/>
                        <a:lumOff val="80000"/>
                      </a:schemeClr>
                    </a:solidFill>
                  </a:tcPr>
                </a:tc>
                <a:tc>
                  <a:txBody>
                    <a:bodyPr/>
                    <a:lstStyle/>
                    <a:p>
                      <a:pPr algn="r"/>
                      <a:r>
                        <a:rPr lang="ru-RU" sz="1400"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0</a:t>
                      </a: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chemeClr val="accent6">
                        <a:lumMod val="20000"/>
                        <a:lumOff val="80000"/>
                      </a:schemeClr>
                    </a:solidFill>
                  </a:tcPr>
                </a:tc>
                <a:tc>
                  <a:txBody>
                    <a:bodyPr/>
                    <a:lstStyle/>
                    <a:p>
                      <a:pPr algn="ctr"/>
                      <a:r>
                        <a:rPr lang="ru-RU" sz="1200" dirty="0">
                          <a:solidFill>
                            <a:schemeClr val="bg1"/>
                          </a:solidFill>
                        </a:rPr>
                        <a:t>0</a:t>
                      </a:r>
                    </a:p>
                  </a:txBody>
                  <a:tcPr>
                    <a:lnL w="12240" cap="flat" cmpd="sng" algn="ctr">
                      <a:solidFill>
                        <a:srgbClr val="FFFFFF"/>
                      </a:solidFill>
                      <a:prstDash val="solid"/>
                      <a:round/>
                      <a:headEnd type="none" w="med" len="med"/>
                      <a:tailEnd type="none" w="med" len="med"/>
                    </a:lnL>
                    <a:lnR w="12240">
                      <a:solidFill>
                        <a:srgbClr val="FFFFFF"/>
                      </a:solidFill>
                    </a:lnR>
                    <a:lnT w="12240">
                      <a:solidFill>
                        <a:srgbClr val="FFFFFF"/>
                      </a:solidFill>
                    </a:lnT>
                    <a:lnB w="12240" cap="flat" cmpd="sng" algn="ctr">
                      <a:solidFill>
                        <a:srgbClr val="FFFFFF"/>
                      </a:solidFill>
                      <a:prstDash val="solid"/>
                      <a:round/>
                      <a:headEnd type="none" w="med" len="med"/>
                      <a:tailEnd type="none" w="med" len="med"/>
                    </a:lnB>
                    <a:solidFill>
                      <a:schemeClr val="accent6">
                        <a:lumMod val="20000"/>
                        <a:lumOff val="80000"/>
                      </a:schemeClr>
                    </a:solidFill>
                  </a:tcPr>
                </a:tc>
                <a:tc>
                  <a:txBody>
                    <a:bodyPr/>
                    <a:lstStyle/>
                    <a:p>
                      <a:pPr algn="r">
                        <a:lnSpc>
                          <a:spcPct val="100000"/>
                        </a:lnSpc>
                      </a:pPr>
                      <a:endParaRPr lang="ru-RU" sz="14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cap="flat" cmpd="sng" algn="ctr">
                      <a:solidFill>
                        <a:srgbClr val="FFFFFF"/>
                      </a:solidFill>
                      <a:prstDash val="solid"/>
                      <a:round/>
                      <a:headEnd type="none" w="med" len="med"/>
                      <a:tailEnd type="none" w="med" len="med"/>
                    </a:lnL>
                    <a:lnR w="12240">
                      <a:solidFill>
                        <a:srgbClr val="FFFFFF"/>
                      </a:solidFill>
                    </a:lnR>
                    <a:lnT w="12240">
                      <a:solidFill>
                        <a:srgbClr val="FFFFFF"/>
                      </a:solidFill>
                    </a:lnT>
                    <a:lnB w="12240">
                      <a:solidFill>
                        <a:srgbClr val="FFFFFF"/>
                      </a:solidFill>
                    </a:lnB>
                    <a:solidFill>
                      <a:schemeClr val="accent6">
                        <a:lumMod val="20000"/>
                        <a:lumOff val="80000"/>
                      </a:schemeClr>
                    </a:solidFill>
                  </a:tcPr>
                </a:tc>
                <a:extLst>
                  <a:ext uri="{0D108BD9-81ED-4DB2-BD59-A6C34878D82A}">
                    <a16:rowId xmlns:a16="http://schemas.microsoft.com/office/drawing/2014/main" val="10002"/>
                  </a:ext>
                </a:extLst>
              </a:tr>
              <a:tr h="252952">
                <a:tc>
                  <a:txBody>
                    <a:bodyPr/>
                    <a:lstStyle/>
                    <a:p>
                      <a:pPr>
                        <a:lnSpc>
                          <a:spcPct val="100000"/>
                        </a:lnSpc>
                      </a:pPr>
                      <a:r>
                        <a:rPr lang="ru-RU" sz="14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Национальная безопасность и правоохранительная деятельность</a:t>
                      </a:r>
                    </a:p>
                  </a:txBody>
                  <a:tcP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chemeClr val="accent6">
                        <a:lumMod val="20000"/>
                        <a:lumOff val="80000"/>
                      </a:schemeClr>
                    </a:solidFill>
                  </a:tcPr>
                </a:tc>
                <a:tc>
                  <a:txBody>
                    <a:bodyPr/>
                    <a:lstStyle/>
                    <a:p>
                      <a:pPr algn="r"/>
                      <a:r>
                        <a:rPr lang="ru-RU" sz="1400"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9 071</a:t>
                      </a:r>
                    </a:p>
                  </a:txBody>
                  <a:tcP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chemeClr val="accent6">
                        <a:lumMod val="20000"/>
                        <a:lumOff val="80000"/>
                      </a:schemeClr>
                    </a:solidFill>
                  </a:tcPr>
                </a:tc>
                <a:tc>
                  <a:txBody>
                    <a:bodyPr/>
                    <a:lstStyle/>
                    <a:p>
                      <a:pPr algn="r"/>
                      <a:r>
                        <a:rPr lang="ru-RU" sz="1400"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9 380</a:t>
                      </a: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chemeClr val="accent6">
                        <a:lumMod val="20000"/>
                        <a:lumOff val="80000"/>
                      </a:schemeClr>
                    </a:solidFill>
                  </a:tcPr>
                </a:tc>
                <a:tc>
                  <a:txBody>
                    <a:bodyPr/>
                    <a:lstStyle/>
                    <a:p>
                      <a:pPr algn="r">
                        <a:lnSpc>
                          <a:spcPct val="100000"/>
                        </a:lnSpc>
                      </a:pPr>
                      <a:r>
                        <a:rPr lang="ru-RU" sz="12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10 852,8</a:t>
                      </a:r>
                    </a:p>
                  </a:txBody>
                  <a:tcPr>
                    <a:lnL w="12240" cap="flat" cmpd="sng" algn="ctr">
                      <a:solidFill>
                        <a:srgbClr val="FFFFFF"/>
                      </a:solidFill>
                      <a:prstDash val="solid"/>
                      <a:round/>
                      <a:headEnd type="none" w="med" len="med"/>
                      <a:tailEnd type="none" w="med" len="med"/>
                    </a:lnL>
                    <a:lnR w="12240">
                      <a:solidFill>
                        <a:srgbClr val="FFFFFF"/>
                      </a:solidFill>
                    </a:lnR>
                    <a:lnT w="12240">
                      <a:solidFill>
                        <a:srgbClr val="FFFFFF"/>
                      </a:solidFill>
                    </a:lnT>
                    <a:lnB w="12240">
                      <a:solidFill>
                        <a:srgbClr val="FFFFFF"/>
                      </a:solidFill>
                    </a:lnB>
                    <a:solidFill>
                      <a:schemeClr val="accent6">
                        <a:lumMod val="20000"/>
                        <a:lumOff val="80000"/>
                      </a:schemeClr>
                    </a:solidFill>
                  </a:tcPr>
                </a:tc>
                <a:tc>
                  <a:txBody>
                    <a:bodyPr/>
                    <a:lstStyle/>
                    <a:p>
                      <a:pPr algn="r">
                        <a:lnSpc>
                          <a:spcPct val="100000"/>
                        </a:lnSpc>
                      </a:pPr>
                      <a:r>
                        <a:rPr lang="ru-RU" sz="14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115,70</a:t>
                      </a:r>
                    </a:p>
                  </a:txBody>
                  <a:tcPr>
                    <a:lnL w="12240" cap="flat" cmpd="sng" algn="ctr">
                      <a:solidFill>
                        <a:srgbClr val="FFFFFF"/>
                      </a:solidFill>
                      <a:prstDash val="solid"/>
                      <a:round/>
                      <a:headEnd type="none" w="med" len="med"/>
                      <a:tailEnd type="none" w="med" len="med"/>
                    </a:lnL>
                    <a:lnR w="12240">
                      <a:solidFill>
                        <a:srgbClr val="FFFFFF"/>
                      </a:solidFill>
                    </a:lnR>
                    <a:lnT w="12240">
                      <a:solidFill>
                        <a:srgbClr val="FFFFFF"/>
                      </a:solidFill>
                    </a:lnT>
                    <a:lnB w="12240">
                      <a:solidFill>
                        <a:srgbClr val="FFFFFF"/>
                      </a:solidFill>
                    </a:lnB>
                    <a:solidFill>
                      <a:schemeClr val="accent6">
                        <a:lumMod val="20000"/>
                        <a:lumOff val="80000"/>
                      </a:schemeClr>
                    </a:solidFill>
                  </a:tcPr>
                </a:tc>
                <a:extLst>
                  <a:ext uri="{0D108BD9-81ED-4DB2-BD59-A6C34878D82A}">
                    <a16:rowId xmlns:a16="http://schemas.microsoft.com/office/drawing/2014/main" val="10003"/>
                  </a:ext>
                </a:extLst>
              </a:tr>
              <a:tr h="189647">
                <a:tc>
                  <a:txBody>
                    <a:bodyPr/>
                    <a:lstStyle/>
                    <a:p>
                      <a:pPr>
                        <a:lnSpc>
                          <a:spcPct val="100000"/>
                        </a:lnSpc>
                      </a:pPr>
                      <a:r>
                        <a:rPr lang="ru-RU" sz="14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Национальная экономика</a:t>
                      </a:r>
                    </a:p>
                  </a:txBody>
                  <a:tcP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chemeClr val="accent6">
                        <a:lumMod val="20000"/>
                        <a:lumOff val="80000"/>
                      </a:schemeClr>
                    </a:solidFill>
                  </a:tcPr>
                </a:tc>
                <a:tc>
                  <a:txBody>
                    <a:bodyPr/>
                    <a:lstStyle/>
                    <a:p>
                      <a:pPr algn="r"/>
                      <a:r>
                        <a:rPr lang="ru-RU" sz="1400"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12 092,8</a:t>
                      </a:r>
                    </a:p>
                  </a:txBody>
                  <a:tcP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chemeClr val="accent6">
                        <a:lumMod val="20000"/>
                        <a:lumOff val="80000"/>
                      </a:schemeClr>
                    </a:solidFill>
                  </a:tcPr>
                </a:tc>
                <a:tc>
                  <a:txBody>
                    <a:bodyPr/>
                    <a:lstStyle/>
                    <a:p>
                      <a:pPr algn="r"/>
                      <a:r>
                        <a:rPr lang="ru-RU" sz="1400"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77 204,9</a:t>
                      </a: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chemeClr val="accent6">
                        <a:lumMod val="20000"/>
                        <a:lumOff val="80000"/>
                      </a:schemeClr>
                    </a:solidFill>
                  </a:tcPr>
                </a:tc>
                <a:tc>
                  <a:txBody>
                    <a:bodyPr/>
                    <a:lstStyle/>
                    <a:p>
                      <a:pPr algn="r">
                        <a:lnSpc>
                          <a:spcPct val="100000"/>
                        </a:lnSpc>
                      </a:pPr>
                      <a:r>
                        <a:rPr lang="ru-RU" sz="12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23 253,2</a:t>
                      </a:r>
                      <a:endParaRPr lang="ru-RU" sz="12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cap="flat" cmpd="sng" algn="ctr">
                      <a:solidFill>
                        <a:srgbClr val="FFFFFF"/>
                      </a:solidFill>
                      <a:prstDash val="solid"/>
                      <a:round/>
                      <a:headEnd type="none" w="med" len="med"/>
                      <a:tailEnd type="none" w="med" len="med"/>
                    </a:lnL>
                    <a:lnR w="12240">
                      <a:solidFill>
                        <a:srgbClr val="FFFFFF"/>
                      </a:solidFill>
                    </a:lnR>
                    <a:lnT w="12240">
                      <a:solidFill>
                        <a:srgbClr val="FFFFFF"/>
                      </a:solidFill>
                    </a:lnT>
                    <a:lnB w="12240">
                      <a:solidFill>
                        <a:srgbClr val="FFFFFF"/>
                      </a:solidFill>
                    </a:lnB>
                    <a:solidFill>
                      <a:schemeClr val="accent6">
                        <a:lumMod val="20000"/>
                        <a:lumOff val="80000"/>
                      </a:schemeClr>
                    </a:solidFill>
                  </a:tcPr>
                </a:tc>
                <a:tc>
                  <a:txBody>
                    <a:bodyPr/>
                    <a:lstStyle/>
                    <a:p>
                      <a:pPr algn="r">
                        <a:lnSpc>
                          <a:spcPct val="100000"/>
                        </a:lnSpc>
                      </a:pPr>
                      <a:r>
                        <a:rPr lang="ru-RU" sz="14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30,12</a:t>
                      </a:r>
                    </a:p>
                  </a:txBody>
                  <a:tcPr>
                    <a:lnL w="12240" cap="flat" cmpd="sng" algn="ctr">
                      <a:solidFill>
                        <a:srgbClr val="FFFFFF"/>
                      </a:solidFill>
                      <a:prstDash val="solid"/>
                      <a:round/>
                      <a:headEnd type="none" w="med" len="med"/>
                      <a:tailEnd type="none" w="med" len="med"/>
                    </a:lnL>
                    <a:lnR w="12240">
                      <a:solidFill>
                        <a:srgbClr val="FFFFFF"/>
                      </a:solidFill>
                    </a:lnR>
                    <a:lnT w="12240">
                      <a:solidFill>
                        <a:srgbClr val="FFFFFF"/>
                      </a:solidFill>
                    </a:lnT>
                    <a:lnB w="12240">
                      <a:solidFill>
                        <a:srgbClr val="FFFFFF"/>
                      </a:solidFill>
                    </a:lnB>
                    <a:solidFill>
                      <a:schemeClr val="accent6">
                        <a:lumMod val="20000"/>
                        <a:lumOff val="80000"/>
                      </a:schemeClr>
                    </a:solidFill>
                  </a:tcPr>
                </a:tc>
                <a:extLst>
                  <a:ext uri="{0D108BD9-81ED-4DB2-BD59-A6C34878D82A}">
                    <a16:rowId xmlns:a16="http://schemas.microsoft.com/office/drawing/2014/main" val="10004"/>
                  </a:ext>
                </a:extLst>
              </a:tr>
              <a:tr h="205473">
                <a:tc>
                  <a:txBody>
                    <a:bodyPr/>
                    <a:lstStyle/>
                    <a:p>
                      <a:pPr>
                        <a:lnSpc>
                          <a:spcPct val="100000"/>
                        </a:lnSpc>
                      </a:pPr>
                      <a:r>
                        <a:rPr lang="ru-RU" sz="14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Жилищно-коммунальное хозяйство</a:t>
                      </a:r>
                    </a:p>
                  </a:txBody>
                  <a:tcP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chemeClr val="accent6">
                        <a:lumMod val="20000"/>
                        <a:lumOff val="80000"/>
                      </a:schemeClr>
                    </a:solidFill>
                  </a:tcPr>
                </a:tc>
                <a:tc>
                  <a:txBody>
                    <a:bodyPr/>
                    <a:lstStyle/>
                    <a:p>
                      <a:pPr algn="r"/>
                      <a:r>
                        <a:rPr lang="ru-RU" sz="1400"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7 771,3</a:t>
                      </a:r>
                    </a:p>
                  </a:txBody>
                  <a:tcP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chemeClr val="accent6">
                        <a:lumMod val="20000"/>
                        <a:lumOff val="80000"/>
                      </a:schemeClr>
                    </a:solidFill>
                  </a:tcPr>
                </a:tc>
                <a:tc>
                  <a:txBody>
                    <a:bodyPr/>
                    <a:lstStyle/>
                    <a:p>
                      <a:pPr algn="r"/>
                      <a:r>
                        <a:rPr lang="ru-RU" sz="1400"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32 150</a:t>
                      </a: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chemeClr val="accent6">
                        <a:lumMod val="20000"/>
                        <a:lumOff val="80000"/>
                      </a:schemeClr>
                    </a:solidFill>
                  </a:tcPr>
                </a:tc>
                <a:tc>
                  <a:txBody>
                    <a:bodyPr/>
                    <a:lstStyle/>
                    <a:p>
                      <a:pPr algn="r">
                        <a:lnSpc>
                          <a:spcPct val="100000"/>
                        </a:lnSpc>
                      </a:pPr>
                      <a:r>
                        <a:rPr lang="ru-RU" sz="12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5 670</a:t>
                      </a:r>
                      <a:endParaRPr lang="ru-RU" sz="12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cap="flat" cmpd="sng" algn="ctr">
                      <a:solidFill>
                        <a:srgbClr val="FFFFFF"/>
                      </a:solidFill>
                      <a:prstDash val="solid"/>
                      <a:round/>
                      <a:headEnd type="none" w="med" len="med"/>
                      <a:tailEnd type="none" w="med" len="med"/>
                    </a:lnL>
                    <a:lnR w="12240">
                      <a:solidFill>
                        <a:srgbClr val="FFFFFF"/>
                      </a:solidFill>
                    </a:lnR>
                    <a:lnT w="12240">
                      <a:solidFill>
                        <a:srgbClr val="FFFFFF"/>
                      </a:solidFill>
                    </a:lnT>
                    <a:lnB w="12240">
                      <a:solidFill>
                        <a:srgbClr val="FFFFFF"/>
                      </a:solidFill>
                    </a:lnB>
                    <a:solidFill>
                      <a:schemeClr val="accent6">
                        <a:lumMod val="20000"/>
                        <a:lumOff val="80000"/>
                      </a:schemeClr>
                    </a:solidFill>
                  </a:tcPr>
                </a:tc>
                <a:tc>
                  <a:txBody>
                    <a:bodyPr/>
                    <a:lstStyle/>
                    <a:p>
                      <a:pPr algn="r">
                        <a:lnSpc>
                          <a:spcPct val="100000"/>
                        </a:lnSpc>
                      </a:pPr>
                      <a:r>
                        <a:rPr lang="ru-RU" sz="14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17,64</a:t>
                      </a:r>
                    </a:p>
                  </a:txBody>
                  <a:tcPr>
                    <a:lnL w="12240" cap="flat" cmpd="sng" algn="ctr">
                      <a:solidFill>
                        <a:srgbClr val="FFFFFF"/>
                      </a:solidFill>
                      <a:prstDash val="solid"/>
                      <a:round/>
                      <a:headEnd type="none" w="med" len="med"/>
                      <a:tailEnd type="none" w="med" len="med"/>
                    </a:lnL>
                    <a:lnR w="12240">
                      <a:solidFill>
                        <a:srgbClr val="FFFFFF"/>
                      </a:solidFill>
                    </a:lnR>
                    <a:lnT w="12240">
                      <a:solidFill>
                        <a:srgbClr val="FFFFFF"/>
                      </a:solidFill>
                    </a:lnT>
                    <a:lnB w="12240">
                      <a:solidFill>
                        <a:srgbClr val="FFFFFF"/>
                      </a:solidFill>
                    </a:lnB>
                    <a:solidFill>
                      <a:schemeClr val="accent6">
                        <a:lumMod val="20000"/>
                        <a:lumOff val="80000"/>
                      </a:schemeClr>
                    </a:solidFill>
                  </a:tcPr>
                </a:tc>
                <a:extLst>
                  <a:ext uri="{0D108BD9-81ED-4DB2-BD59-A6C34878D82A}">
                    <a16:rowId xmlns:a16="http://schemas.microsoft.com/office/drawing/2014/main" val="10005"/>
                  </a:ext>
                </a:extLst>
              </a:tr>
              <a:tr h="221300">
                <a:tc>
                  <a:txBody>
                    <a:bodyPr/>
                    <a:lstStyle/>
                    <a:p>
                      <a:pPr>
                        <a:lnSpc>
                          <a:spcPct val="100000"/>
                        </a:lnSpc>
                      </a:pPr>
                      <a:r>
                        <a:rPr lang="ru-RU" sz="14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Охрана окружающей среды</a:t>
                      </a:r>
                    </a:p>
                  </a:txBody>
                  <a:tcP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chemeClr val="accent6">
                        <a:lumMod val="20000"/>
                        <a:lumOff val="80000"/>
                      </a:schemeClr>
                    </a:solidFill>
                  </a:tcPr>
                </a:tc>
                <a:tc>
                  <a:txBody>
                    <a:bodyPr/>
                    <a:lstStyle/>
                    <a:p>
                      <a:pPr algn="r"/>
                      <a:r>
                        <a:rPr lang="ru-RU" sz="1400"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1 906</a:t>
                      </a:r>
                    </a:p>
                  </a:txBody>
                  <a:tcP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chemeClr val="accent6">
                        <a:lumMod val="20000"/>
                        <a:lumOff val="80000"/>
                      </a:schemeClr>
                    </a:solidFill>
                  </a:tcPr>
                </a:tc>
                <a:tc>
                  <a:txBody>
                    <a:bodyPr/>
                    <a:lstStyle/>
                    <a:p>
                      <a:pPr algn="r"/>
                      <a:r>
                        <a:rPr lang="ru-RU" sz="1400"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8 509</a:t>
                      </a: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chemeClr val="accent6">
                        <a:lumMod val="20000"/>
                        <a:lumOff val="80000"/>
                      </a:schemeClr>
                    </a:solidFill>
                  </a:tcPr>
                </a:tc>
                <a:tc>
                  <a:txBody>
                    <a:bodyPr/>
                    <a:lstStyle/>
                    <a:p>
                      <a:pPr algn="r">
                        <a:lnSpc>
                          <a:spcPct val="100000"/>
                        </a:lnSpc>
                      </a:pPr>
                      <a:r>
                        <a:rPr lang="ru-RU" sz="12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1 167</a:t>
                      </a:r>
                      <a:endParaRPr lang="ru-RU" sz="12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cap="flat" cmpd="sng" algn="ctr">
                      <a:solidFill>
                        <a:srgbClr val="FFFFFF"/>
                      </a:solidFill>
                      <a:prstDash val="solid"/>
                      <a:round/>
                      <a:headEnd type="none" w="med" len="med"/>
                      <a:tailEnd type="none" w="med" len="med"/>
                    </a:lnL>
                    <a:lnR w="12240">
                      <a:solidFill>
                        <a:srgbClr val="FFFFFF"/>
                      </a:solidFill>
                    </a:lnR>
                    <a:lnT w="12240">
                      <a:solidFill>
                        <a:srgbClr val="FFFFFF"/>
                      </a:solidFill>
                    </a:lnT>
                    <a:lnB w="12240">
                      <a:solidFill>
                        <a:srgbClr val="FFFFFF"/>
                      </a:solidFill>
                    </a:lnB>
                    <a:solidFill>
                      <a:schemeClr val="accent6">
                        <a:lumMod val="20000"/>
                        <a:lumOff val="80000"/>
                      </a:schemeClr>
                    </a:solidFill>
                  </a:tcPr>
                </a:tc>
                <a:tc>
                  <a:txBody>
                    <a:bodyPr/>
                    <a:lstStyle/>
                    <a:p>
                      <a:pPr algn="r">
                        <a:lnSpc>
                          <a:spcPct val="100000"/>
                        </a:lnSpc>
                      </a:pPr>
                      <a:r>
                        <a:rPr lang="ru-RU" sz="14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13,71</a:t>
                      </a:r>
                    </a:p>
                  </a:txBody>
                  <a:tcPr>
                    <a:lnL w="12240" cap="flat" cmpd="sng" algn="ctr">
                      <a:solidFill>
                        <a:srgbClr val="FFFFFF"/>
                      </a:solidFill>
                      <a:prstDash val="solid"/>
                      <a:round/>
                      <a:headEnd type="none" w="med" len="med"/>
                      <a:tailEnd type="none" w="med" len="med"/>
                    </a:lnL>
                    <a:lnR w="12240">
                      <a:solidFill>
                        <a:srgbClr val="FFFFFF"/>
                      </a:solidFill>
                    </a:lnR>
                    <a:lnT w="12240">
                      <a:solidFill>
                        <a:srgbClr val="FFFFFF"/>
                      </a:solidFill>
                    </a:lnT>
                    <a:lnB w="12240">
                      <a:solidFill>
                        <a:srgbClr val="FFFFFF"/>
                      </a:solidFill>
                    </a:lnB>
                    <a:solidFill>
                      <a:schemeClr val="accent6">
                        <a:lumMod val="20000"/>
                        <a:lumOff val="80000"/>
                      </a:schemeClr>
                    </a:solidFill>
                  </a:tcPr>
                </a:tc>
                <a:extLst>
                  <a:ext uri="{0D108BD9-81ED-4DB2-BD59-A6C34878D82A}">
                    <a16:rowId xmlns:a16="http://schemas.microsoft.com/office/drawing/2014/main" val="10006"/>
                  </a:ext>
                </a:extLst>
              </a:tr>
              <a:tr h="201957">
                <a:tc>
                  <a:txBody>
                    <a:bodyPr/>
                    <a:lstStyle/>
                    <a:p>
                      <a:pPr>
                        <a:lnSpc>
                          <a:spcPct val="100000"/>
                        </a:lnSpc>
                      </a:pPr>
                      <a:r>
                        <a:rPr lang="ru-RU" sz="14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Образование</a:t>
                      </a:r>
                    </a:p>
                  </a:txBody>
                  <a:tcP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chemeClr val="accent6">
                        <a:lumMod val="20000"/>
                        <a:lumOff val="80000"/>
                      </a:schemeClr>
                    </a:solidFill>
                  </a:tcPr>
                </a:tc>
                <a:tc>
                  <a:txBody>
                    <a:bodyPr/>
                    <a:lstStyle/>
                    <a:p>
                      <a:pPr algn="r"/>
                      <a:r>
                        <a:rPr lang="ru-RU" sz="1400"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10 318,1</a:t>
                      </a:r>
                    </a:p>
                  </a:txBody>
                  <a:tcP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chemeClr val="accent6">
                        <a:lumMod val="20000"/>
                        <a:lumOff val="80000"/>
                      </a:schemeClr>
                    </a:solidFill>
                  </a:tcPr>
                </a:tc>
                <a:tc>
                  <a:txBody>
                    <a:bodyPr/>
                    <a:lstStyle/>
                    <a:p>
                      <a:pPr algn="r"/>
                      <a:r>
                        <a:rPr lang="ru-RU" sz="1400"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552 608</a:t>
                      </a: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chemeClr val="accent6">
                        <a:lumMod val="20000"/>
                        <a:lumOff val="80000"/>
                      </a:schemeClr>
                    </a:solidFill>
                  </a:tcPr>
                </a:tc>
                <a:tc>
                  <a:txBody>
                    <a:bodyPr/>
                    <a:lstStyle/>
                    <a:p>
                      <a:pPr algn="r">
                        <a:lnSpc>
                          <a:spcPct val="100000"/>
                        </a:lnSpc>
                      </a:pPr>
                      <a:r>
                        <a:rPr lang="ru-RU" sz="12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702 797,6</a:t>
                      </a:r>
                      <a:endParaRPr lang="ru-RU" sz="12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cap="flat" cmpd="sng" algn="ctr">
                      <a:solidFill>
                        <a:srgbClr val="FFFFFF"/>
                      </a:solidFill>
                      <a:prstDash val="solid"/>
                      <a:round/>
                      <a:headEnd type="none" w="med" len="med"/>
                      <a:tailEnd type="none" w="med" len="med"/>
                    </a:lnL>
                    <a:lnR w="12240">
                      <a:solidFill>
                        <a:srgbClr val="FFFFFF"/>
                      </a:solidFill>
                    </a:lnR>
                    <a:lnT w="12240">
                      <a:solidFill>
                        <a:srgbClr val="FFFFFF"/>
                      </a:solidFill>
                    </a:lnT>
                    <a:lnB w="12240">
                      <a:solidFill>
                        <a:srgbClr val="FFFFFF"/>
                      </a:solidFill>
                    </a:lnB>
                    <a:solidFill>
                      <a:schemeClr val="accent6">
                        <a:lumMod val="20000"/>
                        <a:lumOff val="80000"/>
                      </a:schemeClr>
                    </a:solidFill>
                  </a:tcPr>
                </a:tc>
                <a:tc>
                  <a:txBody>
                    <a:bodyPr/>
                    <a:lstStyle/>
                    <a:p>
                      <a:pPr algn="r">
                        <a:lnSpc>
                          <a:spcPct val="100000"/>
                        </a:lnSpc>
                      </a:pPr>
                      <a:r>
                        <a:rPr lang="ru-RU" sz="14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127,18</a:t>
                      </a:r>
                    </a:p>
                  </a:txBody>
                  <a:tcPr>
                    <a:lnL w="12240" cap="flat" cmpd="sng" algn="ctr">
                      <a:solidFill>
                        <a:srgbClr val="FFFFFF"/>
                      </a:solidFill>
                      <a:prstDash val="solid"/>
                      <a:round/>
                      <a:headEnd type="none" w="med" len="med"/>
                      <a:tailEnd type="none" w="med" len="med"/>
                    </a:lnL>
                    <a:lnR w="12240">
                      <a:solidFill>
                        <a:srgbClr val="FFFFFF"/>
                      </a:solidFill>
                    </a:lnR>
                    <a:lnT w="12240">
                      <a:solidFill>
                        <a:srgbClr val="FFFFFF"/>
                      </a:solidFill>
                    </a:lnT>
                    <a:lnB w="12240">
                      <a:solidFill>
                        <a:srgbClr val="FFFFFF"/>
                      </a:solidFill>
                    </a:lnB>
                    <a:solidFill>
                      <a:schemeClr val="accent6">
                        <a:lumMod val="20000"/>
                        <a:lumOff val="80000"/>
                      </a:schemeClr>
                    </a:solidFill>
                  </a:tcPr>
                </a:tc>
                <a:extLst>
                  <a:ext uri="{0D108BD9-81ED-4DB2-BD59-A6C34878D82A}">
                    <a16:rowId xmlns:a16="http://schemas.microsoft.com/office/drawing/2014/main" val="10007"/>
                  </a:ext>
                </a:extLst>
              </a:tr>
              <a:tr h="182613">
                <a:tc>
                  <a:txBody>
                    <a:bodyPr/>
                    <a:lstStyle/>
                    <a:p>
                      <a:pPr>
                        <a:lnSpc>
                          <a:spcPct val="100000"/>
                        </a:lnSpc>
                      </a:pPr>
                      <a:r>
                        <a:rPr lang="ru-RU" sz="14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Культура, кинематография</a:t>
                      </a:r>
                    </a:p>
                  </a:txBody>
                  <a:tcP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chemeClr val="accent6">
                        <a:lumMod val="20000"/>
                        <a:lumOff val="80000"/>
                      </a:schemeClr>
                    </a:solidFill>
                  </a:tcPr>
                </a:tc>
                <a:tc>
                  <a:txBody>
                    <a:bodyPr/>
                    <a:lstStyle/>
                    <a:p>
                      <a:pPr algn="r"/>
                      <a:r>
                        <a:rPr lang="ru-RU" sz="1400"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10 334</a:t>
                      </a:r>
                    </a:p>
                  </a:txBody>
                  <a:tcP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chemeClr val="accent6">
                        <a:lumMod val="20000"/>
                        <a:lumOff val="80000"/>
                      </a:schemeClr>
                    </a:solidFill>
                  </a:tcPr>
                </a:tc>
                <a:tc>
                  <a:txBody>
                    <a:bodyPr/>
                    <a:lstStyle/>
                    <a:p>
                      <a:pPr algn="r"/>
                      <a:r>
                        <a:rPr lang="ru-RU" sz="1400"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10 537</a:t>
                      </a: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chemeClr val="accent6">
                        <a:lumMod val="20000"/>
                        <a:lumOff val="80000"/>
                      </a:schemeClr>
                    </a:solidFill>
                  </a:tcPr>
                </a:tc>
                <a:tc>
                  <a:txBody>
                    <a:bodyPr/>
                    <a:lstStyle/>
                    <a:p>
                      <a:pPr algn="r">
                        <a:lnSpc>
                          <a:spcPct val="100000"/>
                        </a:lnSpc>
                      </a:pPr>
                      <a:r>
                        <a:rPr lang="ru-RU" sz="1200" b="0" strike="noStrike" spc="-1" baseline="0"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15 244,2</a:t>
                      </a:r>
                      <a:endParaRPr lang="ru-RU" sz="12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cap="flat" cmpd="sng" algn="ctr">
                      <a:solidFill>
                        <a:srgbClr val="FFFFFF"/>
                      </a:solidFill>
                      <a:prstDash val="solid"/>
                      <a:round/>
                      <a:headEnd type="none" w="med" len="med"/>
                      <a:tailEnd type="none" w="med" len="med"/>
                    </a:lnL>
                    <a:lnR w="12240">
                      <a:solidFill>
                        <a:srgbClr val="FFFFFF"/>
                      </a:solidFill>
                    </a:lnR>
                    <a:lnT w="12240">
                      <a:solidFill>
                        <a:srgbClr val="FFFFFF"/>
                      </a:solidFill>
                    </a:lnT>
                    <a:lnB w="12240">
                      <a:solidFill>
                        <a:srgbClr val="FFFFFF"/>
                      </a:solidFill>
                    </a:lnB>
                    <a:solidFill>
                      <a:schemeClr val="accent6">
                        <a:lumMod val="20000"/>
                        <a:lumOff val="80000"/>
                      </a:schemeClr>
                    </a:solidFill>
                  </a:tcPr>
                </a:tc>
                <a:tc>
                  <a:txBody>
                    <a:bodyPr/>
                    <a:lstStyle/>
                    <a:p>
                      <a:pPr algn="r">
                        <a:lnSpc>
                          <a:spcPct val="100000"/>
                        </a:lnSpc>
                      </a:pPr>
                      <a:r>
                        <a:rPr lang="ru-RU" sz="14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144,67</a:t>
                      </a:r>
                    </a:p>
                  </a:txBody>
                  <a:tcPr>
                    <a:lnL w="12240" cap="flat" cmpd="sng" algn="ctr">
                      <a:solidFill>
                        <a:srgbClr val="FFFFFF"/>
                      </a:solidFill>
                      <a:prstDash val="solid"/>
                      <a:round/>
                      <a:headEnd type="none" w="med" len="med"/>
                      <a:tailEnd type="none" w="med" len="med"/>
                    </a:lnL>
                    <a:lnR w="12240">
                      <a:solidFill>
                        <a:srgbClr val="FFFFFF"/>
                      </a:solidFill>
                    </a:lnR>
                    <a:lnT w="12240">
                      <a:solidFill>
                        <a:srgbClr val="FFFFFF"/>
                      </a:solidFill>
                    </a:lnT>
                    <a:lnB w="12240">
                      <a:solidFill>
                        <a:srgbClr val="FFFFFF"/>
                      </a:solidFill>
                    </a:lnB>
                    <a:solidFill>
                      <a:schemeClr val="accent6">
                        <a:lumMod val="20000"/>
                        <a:lumOff val="80000"/>
                      </a:schemeClr>
                    </a:solidFill>
                  </a:tcPr>
                </a:tc>
                <a:extLst>
                  <a:ext uri="{0D108BD9-81ED-4DB2-BD59-A6C34878D82A}">
                    <a16:rowId xmlns:a16="http://schemas.microsoft.com/office/drawing/2014/main" val="10008"/>
                  </a:ext>
                </a:extLst>
              </a:tr>
              <a:tr h="154478">
                <a:tc>
                  <a:txBody>
                    <a:bodyPr/>
                    <a:lstStyle/>
                    <a:p>
                      <a:pPr>
                        <a:lnSpc>
                          <a:spcPct val="100000"/>
                        </a:lnSpc>
                      </a:pPr>
                      <a:r>
                        <a:rPr lang="ru-RU" sz="14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Социальная политика</a:t>
                      </a:r>
                    </a:p>
                  </a:txBody>
                  <a:tcP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chemeClr val="accent6">
                        <a:lumMod val="20000"/>
                        <a:lumOff val="80000"/>
                      </a:schemeClr>
                    </a:solidFill>
                  </a:tcPr>
                </a:tc>
                <a:tc>
                  <a:txBody>
                    <a:bodyPr/>
                    <a:lstStyle/>
                    <a:p>
                      <a:pPr algn="r"/>
                      <a:r>
                        <a:rPr lang="ru-RU" sz="1400"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89 364</a:t>
                      </a:r>
                    </a:p>
                  </a:txBody>
                  <a:tcP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chemeClr val="accent6">
                        <a:lumMod val="20000"/>
                        <a:lumOff val="80000"/>
                      </a:schemeClr>
                    </a:solidFill>
                  </a:tcPr>
                </a:tc>
                <a:tc>
                  <a:txBody>
                    <a:bodyPr/>
                    <a:lstStyle/>
                    <a:p>
                      <a:pPr algn="r"/>
                      <a:r>
                        <a:rPr lang="ru-RU" sz="1400"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92 431,7</a:t>
                      </a: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chemeClr val="accent6">
                        <a:lumMod val="20000"/>
                        <a:lumOff val="80000"/>
                      </a:schemeClr>
                    </a:solidFill>
                  </a:tcPr>
                </a:tc>
                <a:tc>
                  <a:txBody>
                    <a:bodyPr/>
                    <a:lstStyle/>
                    <a:p>
                      <a:pPr algn="r">
                        <a:lnSpc>
                          <a:spcPct val="100000"/>
                        </a:lnSpc>
                      </a:pPr>
                      <a:r>
                        <a:rPr lang="ru-RU" sz="12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95 541,6</a:t>
                      </a:r>
                      <a:endParaRPr lang="ru-RU" sz="12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cap="flat" cmpd="sng" algn="ctr">
                      <a:solidFill>
                        <a:srgbClr val="FFFFFF"/>
                      </a:solidFill>
                      <a:prstDash val="solid"/>
                      <a:round/>
                      <a:headEnd type="none" w="med" len="med"/>
                      <a:tailEnd type="none" w="med" len="med"/>
                    </a:lnL>
                    <a:lnR w="12240">
                      <a:solidFill>
                        <a:srgbClr val="FFFFFF"/>
                      </a:solidFill>
                    </a:lnR>
                    <a:lnT w="12240">
                      <a:solidFill>
                        <a:srgbClr val="FFFFFF"/>
                      </a:solidFill>
                    </a:lnT>
                    <a:lnB w="12240">
                      <a:solidFill>
                        <a:srgbClr val="FFFFFF"/>
                      </a:solidFill>
                    </a:lnB>
                    <a:solidFill>
                      <a:schemeClr val="accent6">
                        <a:lumMod val="20000"/>
                        <a:lumOff val="80000"/>
                      </a:schemeClr>
                    </a:solidFill>
                  </a:tcPr>
                </a:tc>
                <a:tc>
                  <a:txBody>
                    <a:bodyPr/>
                    <a:lstStyle/>
                    <a:p>
                      <a:pPr algn="r">
                        <a:lnSpc>
                          <a:spcPct val="100000"/>
                        </a:lnSpc>
                      </a:pPr>
                      <a:r>
                        <a:rPr lang="ru-RU" sz="14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103,36</a:t>
                      </a:r>
                    </a:p>
                  </a:txBody>
                  <a:tcPr>
                    <a:lnL w="12240" cap="flat" cmpd="sng" algn="ctr">
                      <a:solidFill>
                        <a:srgbClr val="FFFFFF"/>
                      </a:solidFill>
                      <a:prstDash val="solid"/>
                      <a:round/>
                      <a:headEnd type="none" w="med" len="med"/>
                      <a:tailEnd type="none" w="med" len="med"/>
                    </a:lnL>
                    <a:lnR w="12240">
                      <a:solidFill>
                        <a:srgbClr val="FFFFFF"/>
                      </a:solidFill>
                    </a:lnR>
                    <a:lnT w="12240">
                      <a:solidFill>
                        <a:srgbClr val="FFFFFF"/>
                      </a:solidFill>
                    </a:lnT>
                    <a:lnB w="12240">
                      <a:solidFill>
                        <a:srgbClr val="FFFFFF"/>
                      </a:solidFill>
                    </a:lnB>
                    <a:solidFill>
                      <a:schemeClr val="accent6">
                        <a:lumMod val="20000"/>
                        <a:lumOff val="80000"/>
                      </a:schemeClr>
                    </a:solidFill>
                  </a:tcPr>
                </a:tc>
                <a:extLst>
                  <a:ext uri="{0D108BD9-81ED-4DB2-BD59-A6C34878D82A}">
                    <a16:rowId xmlns:a16="http://schemas.microsoft.com/office/drawing/2014/main" val="10009"/>
                  </a:ext>
                </a:extLst>
              </a:tr>
              <a:tr h="187889">
                <a:tc>
                  <a:txBody>
                    <a:bodyPr/>
                    <a:lstStyle/>
                    <a:p>
                      <a:pPr>
                        <a:lnSpc>
                          <a:spcPct val="100000"/>
                        </a:lnSpc>
                      </a:pPr>
                      <a:r>
                        <a:rPr lang="ru-RU" sz="14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Физическая культура и спорт</a:t>
                      </a:r>
                    </a:p>
                  </a:txBody>
                  <a:tcP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chemeClr val="accent6">
                        <a:lumMod val="20000"/>
                        <a:lumOff val="80000"/>
                      </a:schemeClr>
                    </a:solidFill>
                  </a:tcPr>
                </a:tc>
                <a:tc>
                  <a:txBody>
                    <a:bodyPr/>
                    <a:lstStyle/>
                    <a:p>
                      <a:pPr algn="r"/>
                      <a:r>
                        <a:rPr lang="ru-RU" sz="1400"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1 000</a:t>
                      </a:r>
                    </a:p>
                  </a:txBody>
                  <a:tcP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chemeClr val="accent6">
                        <a:lumMod val="20000"/>
                        <a:lumOff val="80000"/>
                      </a:schemeClr>
                    </a:solidFill>
                  </a:tcPr>
                </a:tc>
                <a:tc>
                  <a:txBody>
                    <a:bodyPr/>
                    <a:lstStyle/>
                    <a:p>
                      <a:pPr algn="r"/>
                      <a:r>
                        <a:rPr lang="ru-RU" sz="1400"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1 753,2</a:t>
                      </a: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chemeClr val="accent6">
                        <a:lumMod val="20000"/>
                        <a:lumOff val="80000"/>
                      </a:schemeClr>
                    </a:solidFill>
                  </a:tcPr>
                </a:tc>
                <a:tc>
                  <a:txBody>
                    <a:bodyPr/>
                    <a:lstStyle/>
                    <a:p>
                      <a:pPr algn="r">
                        <a:lnSpc>
                          <a:spcPct val="100000"/>
                        </a:lnSpc>
                      </a:pPr>
                      <a:r>
                        <a:rPr lang="ru-RU" sz="12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24 274,1</a:t>
                      </a:r>
                      <a:endParaRPr lang="ru-RU" sz="12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cap="flat" cmpd="sng" algn="ctr">
                      <a:solidFill>
                        <a:srgbClr val="FFFFFF"/>
                      </a:solidFill>
                      <a:prstDash val="solid"/>
                      <a:round/>
                      <a:headEnd type="none" w="med" len="med"/>
                      <a:tailEnd type="none" w="med" len="med"/>
                    </a:lnL>
                    <a:lnR w="12240">
                      <a:solidFill>
                        <a:srgbClr val="FFFFFF"/>
                      </a:solidFill>
                    </a:lnR>
                    <a:lnT w="12240">
                      <a:solidFill>
                        <a:srgbClr val="FFFFFF"/>
                      </a:solidFill>
                    </a:lnT>
                    <a:lnB w="12240">
                      <a:solidFill>
                        <a:srgbClr val="FFFFFF"/>
                      </a:solidFill>
                    </a:lnB>
                    <a:solidFill>
                      <a:schemeClr val="accent6">
                        <a:lumMod val="20000"/>
                        <a:lumOff val="80000"/>
                      </a:schemeClr>
                    </a:solidFill>
                  </a:tcPr>
                </a:tc>
                <a:tc>
                  <a:txBody>
                    <a:bodyPr/>
                    <a:lstStyle/>
                    <a:p>
                      <a:pPr algn="r">
                        <a:lnSpc>
                          <a:spcPct val="100000"/>
                        </a:lnSpc>
                      </a:pPr>
                      <a:r>
                        <a:rPr lang="ru-RU" sz="14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1384,56</a:t>
                      </a:r>
                    </a:p>
                  </a:txBody>
                  <a:tcPr>
                    <a:lnL w="12240" cap="flat" cmpd="sng" algn="ctr">
                      <a:solidFill>
                        <a:srgbClr val="FFFFFF"/>
                      </a:solidFill>
                      <a:prstDash val="solid"/>
                      <a:round/>
                      <a:headEnd type="none" w="med" len="med"/>
                      <a:tailEnd type="none" w="med" len="med"/>
                    </a:lnL>
                    <a:lnR w="12240">
                      <a:solidFill>
                        <a:srgbClr val="FFFFFF"/>
                      </a:solidFill>
                    </a:lnR>
                    <a:lnT w="12240">
                      <a:solidFill>
                        <a:srgbClr val="FFFFFF"/>
                      </a:solidFill>
                    </a:lnT>
                    <a:lnB w="12240">
                      <a:solidFill>
                        <a:srgbClr val="FFFFFF"/>
                      </a:solidFill>
                    </a:lnB>
                    <a:solidFill>
                      <a:schemeClr val="accent6">
                        <a:lumMod val="20000"/>
                        <a:lumOff val="80000"/>
                      </a:schemeClr>
                    </a:solidFill>
                  </a:tcPr>
                </a:tc>
                <a:extLst>
                  <a:ext uri="{0D108BD9-81ED-4DB2-BD59-A6C34878D82A}">
                    <a16:rowId xmlns:a16="http://schemas.microsoft.com/office/drawing/2014/main" val="10010"/>
                  </a:ext>
                </a:extLst>
              </a:tr>
              <a:tr h="159753">
                <a:tc>
                  <a:txBody>
                    <a:bodyPr/>
                    <a:lstStyle/>
                    <a:p>
                      <a:pPr>
                        <a:lnSpc>
                          <a:spcPct val="100000"/>
                        </a:lnSpc>
                      </a:pPr>
                      <a:r>
                        <a:rPr lang="ru-RU" sz="14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Средства массовой информации</a:t>
                      </a:r>
                    </a:p>
                  </a:txBody>
                  <a:tcP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chemeClr val="accent6">
                        <a:lumMod val="20000"/>
                        <a:lumOff val="80000"/>
                      </a:schemeClr>
                    </a:solidFill>
                  </a:tcPr>
                </a:tc>
                <a:tc>
                  <a:txBody>
                    <a:bodyPr/>
                    <a:lstStyle/>
                    <a:p>
                      <a:pPr algn="r"/>
                      <a:r>
                        <a:rPr lang="ru-RU" sz="1400"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1 700</a:t>
                      </a:r>
                    </a:p>
                  </a:txBody>
                  <a:tcP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chemeClr val="accent6">
                        <a:lumMod val="20000"/>
                        <a:lumOff val="80000"/>
                      </a:schemeClr>
                    </a:solidFill>
                  </a:tcPr>
                </a:tc>
                <a:tc>
                  <a:txBody>
                    <a:bodyPr/>
                    <a:lstStyle/>
                    <a:p>
                      <a:pPr algn="r"/>
                      <a:r>
                        <a:rPr lang="ru-RU" sz="1400"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1 700</a:t>
                      </a: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chemeClr val="accent6">
                        <a:lumMod val="20000"/>
                        <a:lumOff val="80000"/>
                      </a:schemeClr>
                    </a:solidFill>
                  </a:tcPr>
                </a:tc>
                <a:tc>
                  <a:txBody>
                    <a:bodyPr/>
                    <a:lstStyle/>
                    <a:p>
                      <a:pPr algn="r">
                        <a:lnSpc>
                          <a:spcPct val="100000"/>
                        </a:lnSpc>
                      </a:pPr>
                      <a:r>
                        <a:rPr lang="ru-RU" sz="12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1 791</a:t>
                      </a:r>
                      <a:endParaRPr lang="ru-RU" sz="12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cap="flat" cmpd="sng" algn="ctr">
                      <a:solidFill>
                        <a:srgbClr val="FFFFFF"/>
                      </a:solidFill>
                      <a:prstDash val="solid"/>
                      <a:round/>
                      <a:headEnd type="none" w="med" len="med"/>
                      <a:tailEnd type="none" w="med" len="med"/>
                    </a:lnL>
                    <a:lnR w="12240">
                      <a:solidFill>
                        <a:srgbClr val="FFFFFF"/>
                      </a:solidFill>
                    </a:lnR>
                    <a:lnT w="12240">
                      <a:solidFill>
                        <a:srgbClr val="FFFFFF"/>
                      </a:solidFill>
                    </a:lnT>
                    <a:lnB w="12240">
                      <a:solidFill>
                        <a:srgbClr val="FFFFFF"/>
                      </a:solidFill>
                    </a:lnB>
                    <a:solidFill>
                      <a:schemeClr val="accent6">
                        <a:lumMod val="20000"/>
                        <a:lumOff val="80000"/>
                      </a:schemeClr>
                    </a:solidFill>
                  </a:tcPr>
                </a:tc>
                <a:tc>
                  <a:txBody>
                    <a:bodyPr/>
                    <a:lstStyle/>
                    <a:p>
                      <a:pPr algn="r">
                        <a:lnSpc>
                          <a:spcPct val="100000"/>
                        </a:lnSpc>
                      </a:pPr>
                      <a:r>
                        <a:rPr lang="ru-RU" sz="14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105,35</a:t>
                      </a:r>
                    </a:p>
                  </a:txBody>
                  <a:tcPr>
                    <a:lnL w="12240" cap="flat" cmpd="sng" algn="ctr">
                      <a:solidFill>
                        <a:srgbClr val="FFFFFF"/>
                      </a:solidFill>
                      <a:prstDash val="solid"/>
                      <a:round/>
                      <a:headEnd type="none" w="med" len="med"/>
                      <a:tailEnd type="none" w="med" len="med"/>
                    </a:lnL>
                    <a:lnR w="12240">
                      <a:solidFill>
                        <a:srgbClr val="FFFFFF"/>
                      </a:solidFill>
                    </a:lnR>
                    <a:lnT w="12240">
                      <a:solidFill>
                        <a:srgbClr val="FFFFFF"/>
                      </a:solidFill>
                    </a:lnT>
                    <a:lnB w="12240">
                      <a:solidFill>
                        <a:srgbClr val="FFFFFF"/>
                      </a:solidFill>
                    </a:lnB>
                    <a:solidFill>
                      <a:schemeClr val="accent6">
                        <a:lumMod val="20000"/>
                        <a:lumOff val="80000"/>
                      </a:schemeClr>
                    </a:solidFill>
                  </a:tcPr>
                </a:tc>
                <a:extLst>
                  <a:ext uri="{0D108BD9-81ED-4DB2-BD59-A6C34878D82A}">
                    <a16:rowId xmlns:a16="http://schemas.microsoft.com/office/drawing/2014/main" val="10011"/>
                  </a:ext>
                </a:extLst>
              </a:tr>
              <a:tr h="184372">
                <a:tc>
                  <a:txBody>
                    <a:bodyPr/>
                    <a:lstStyle/>
                    <a:p>
                      <a:pPr>
                        <a:lnSpc>
                          <a:spcPct val="100000"/>
                        </a:lnSpc>
                      </a:pPr>
                      <a:r>
                        <a:rPr lang="ru-RU" sz="14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Обслуживание государственного и муниципального долга</a:t>
                      </a:r>
                    </a:p>
                  </a:txBody>
                  <a:tcP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chemeClr val="accent6">
                        <a:lumMod val="20000"/>
                        <a:lumOff val="80000"/>
                      </a:schemeClr>
                    </a:solidFill>
                  </a:tcPr>
                </a:tc>
                <a:tc>
                  <a:txBody>
                    <a:bodyPr/>
                    <a:lstStyle/>
                    <a:p>
                      <a:pPr algn="r"/>
                      <a:r>
                        <a:rPr lang="ru-RU" sz="1400"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10</a:t>
                      </a:r>
                    </a:p>
                  </a:txBody>
                  <a:tcP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chemeClr val="accent6">
                        <a:lumMod val="20000"/>
                        <a:lumOff val="80000"/>
                      </a:schemeClr>
                    </a:solidFill>
                  </a:tcPr>
                </a:tc>
                <a:tc>
                  <a:txBody>
                    <a:bodyPr/>
                    <a:lstStyle/>
                    <a:p>
                      <a:pPr algn="r"/>
                      <a:r>
                        <a:rPr lang="ru-RU" sz="1400"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10</a:t>
                      </a: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chemeClr val="accent6">
                        <a:lumMod val="20000"/>
                        <a:lumOff val="80000"/>
                      </a:schemeClr>
                    </a:solidFill>
                  </a:tcPr>
                </a:tc>
                <a:tc>
                  <a:txBody>
                    <a:bodyPr/>
                    <a:lstStyle/>
                    <a:p>
                      <a:pPr algn="r">
                        <a:lnSpc>
                          <a:spcPct val="100000"/>
                        </a:lnSpc>
                      </a:pPr>
                      <a:r>
                        <a:rPr lang="ru-RU" sz="12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10</a:t>
                      </a:r>
                      <a:endParaRPr lang="ru-RU" sz="12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cap="flat" cmpd="sng" algn="ctr">
                      <a:solidFill>
                        <a:srgbClr val="FFFFFF"/>
                      </a:solidFill>
                      <a:prstDash val="solid"/>
                      <a:round/>
                      <a:headEnd type="none" w="med" len="med"/>
                      <a:tailEnd type="none" w="med" len="med"/>
                    </a:lnL>
                    <a:lnR w="12240">
                      <a:solidFill>
                        <a:srgbClr val="FFFFFF"/>
                      </a:solidFill>
                    </a:lnR>
                    <a:lnT w="12240">
                      <a:solidFill>
                        <a:srgbClr val="FFFFFF"/>
                      </a:solidFill>
                    </a:lnT>
                    <a:lnB w="12240">
                      <a:solidFill>
                        <a:srgbClr val="FFFFFF"/>
                      </a:solidFill>
                    </a:lnB>
                    <a:solidFill>
                      <a:schemeClr val="accent6">
                        <a:lumMod val="20000"/>
                        <a:lumOff val="80000"/>
                      </a:schemeClr>
                    </a:solidFill>
                  </a:tcPr>
                </a:tc>
                <a:tc>
                  <a:txBody>
                    <a:bodyPr/>
                    <a:lstStyle/>
                    <a:p>
                      <a:pPr algn="r">
                        <a:lnSpc>
                          <a:spcPct val="100000"/>
                        </a:lnSpc>
                      </a:pPr>
                      <a:r>
                        <a:rPr lang="ru-RU" sz="14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100,00</a:t>
                      </a:r>
                    </a:p>
                  </a:txBody>
                  <a:tcPr>
                    <a:lnL w="12240" cap="flat" cmpd="sng" algn="ctr">
                      <a:solidFill>
                        <a:srgbClr val="FFFFFF"/>
                      </a:solidFill>
                      <a:prstDash val="solid"/>
                      <a:round/>
                      <a:headEnd type="none" w="med" len="med"/>
                      <a:tailEnd type="none" w="med" len="med"/>
                    </a:lnL>
                    <a:lnR w="12240">
                      <a:solidFill>
                        <a:srgbClr val="FFFFFF"/>
                      </a:solidFill>
                    </a:lnR>
                    <a:lnT w="12240">
                      <a:solidFill>
                        <a:srgbClr val="FFFFFF"/>
                      </a:solidFill>
                    </a:lnT>
                    <a:lnB w="12240">
                      <a:solidFill>
                        <a:srgbClr val="FFFFFF"/>
                      </a:solidFill>
                    </a:lnB>
                    <a:solidFill>
                      <a:schemeClr val="accent6">
                        <a:lumMod val="20000"/>
                        <a:lumOff val="80000"/>
                      </a:schemeClr>
                    </a:solidFill>
                  </a:tcPr>
                </a:tc>
                <a:extLst>
                  <a:ext uri="{0D108BD9-81ED-4DB2-BD59-A6C34878D82A}">
                    <a16:rowId xmlns:a16="http://schemas.microsoft.com/office/drawing/2014/main" val="10012"/>
                  </a:ext>
                </a:extLst>
              </a:tr>
              <a:tr h="121067">
                <a:tc>
                  <a:txBody>
                    <a:bodyPr/>
                    <a:lstStyle/>
                    <a:p>
                      <a:pPr>
                        <a:lnSpc>
                          <a:spcPct val="100000"/>
                        </a:lnSpc>
                      </a:pPr>
                      <a:r>
                        <a:rPr lang="ru-RU" sz="1400" b="0" strike="noStrike" spc="-1">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Межбюджетные трансферты</a:t>
                      </a:r>
                    </a:p>
                  </a:txBody>
                  <a:tcP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chemeClr val="accent6">
                        <a:lumMod val="20000"/>
                        <a:lumOff val="80000"/>
                      </a:schemeClr>
                    </a:solidFill>
                  </a:tcPr>
                </a:tc>
                <a:tc>
                  <a:txBody>
                    <a:bodyPr/>
                    <a:lstStyle/>
                    <a:p>
                      <a:pPr algn="r"/>
                      <a:r>
                        <a:rPr lang="ru-RU" sz="1400"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266 933</a:t>
                      </a:r>
                    </a:p>
                  </a:txBody>
                  <a:tcP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chemeClr val="accent6">
                        <a:lumMod val="20000"/>
                        <a:lumOff val="80000"/>
                      </a:schemeClr>
                    </a:solidFill>
                  </a:tcPr>
                </a:tc>
                <a:tc>
                  <a:txBody>
                    <a:bodyPr/>
                    <a:lstStyle/>
                    <a:p>
                      <a:pPr algn="r"/>
                      <a:r>
                        <a:rPr lang="ru-RU" sz="1400"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239 200</a:t>
                      </a: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chemeClr val="accent6">
                        <a:lumMod val="20000"/>
                        <a:lumOff val="80000"/>
                      </a:schemeClr>
                    </a:solidFill>
                  </a:tcPr>
                </a:tc>
                <a:tc>
                  <a:txBody>
                    <a:bodyPr/>
                    <a:lstStyle/>
                    <a:p>
                      <a:pPr algn="r">
                        <a:lnSpc>
                          <a:spcPct val="100000"/>
                        </a:lnSpc>
                      </a:pPr>
                      <a:r>
                        <a:rPr lang="ru-RU" sz="12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455 829</a:t>
                      </a:r>
                      <a:endParaRPr lang="ru-RU" sz="12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cap="flat" cmpd="sng" algn="ctr">
                      <a:solidFill>
                        <a:srgbClr val="FFFFFF"/>
                      </a:solidFill>
                      <a:prstDash val="solid"/>
                      <a:round/>
                      <a:headEnd type="none" w="med" len="med"/>
                      <a:tailEnd type="none" w="med" len="med"/>
                    </a:lnL>
                    <a:lnR w="12240">
                      <a:solidFill>
                        <a:srgbClr val="FFFFFF"/>
                      </a:solidFill>
                    </a:lnR>
                    <a:lnT w="12240">
                      <a:solidFill>
                        <a:srgbClr val="FFFFFF"/>
                      </a:solidFill>
                    </a:lnT>
                    <a:lnB w="12240">
                      <a:solidFill>
                        <a:srgbClr val="FFFFFF"/>
                      </a:solidFill>
                    </a:lnB>
                    <a:solidFill>
                      <a:schemeClr val="accent6">
                        <a:lumMod val="20000"/>
                        <a:lumOff val="80000"/>
                      </a:schemeClr>
                    </a:solidFill>
                  </a:tcPr>
                </a:tc>
                <a:tc>
                  <a:txBody>
                    <a:bodyPr/>
                    <a:lstStyle/>
                    <a:p>
                      <a:pPr algn="r">
                        <a:lnSpc>
                          <a:spcPct val="100000"/>
                        </a:lnSpc>
                      </a:pPr>
                      <a:r>
                        <a:rPr lang="ru-RU" sz="14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190,56</a:t>
                      </a:r>
                    </a:p>
                  </a:txBody>
                  <a:tcPr>
                    <a:lnL w="12240" cap="flat" cmpd="sng" algn="ctr">
                      <a:solidFill>
                        <a:srgbClr val="FFFFFF"/>
                      </a:solidFill>
                      <a:prstDash val="solid"/>
                      <a:round/>
                      <a:headEnd type="none" w="med" len="med"/>
                      <a:tailEnd type="none" w="med" len="med"/>
                    </a:lnL>
                    <a:lnR w="12240">
                      <a:solidFill>
                        <a:srgbClr val="FFFFFF"/>
                      </a:solidFill>
                    </a:lnR>
                    <a:lnT w="12240">
                      <a:solidFill>
                        <a:srgbClr val="FFFFFF"/>
                      </a:solidFill>
                    </a:lnT>
                    <a:lnB w="12240">
                      <a:solidFill>
                        <a:srgbClr val="FFFFFF"/>
                      </a:solidFill>
                    </a:lnB>
                    <a:solidFill>
                      <a:schemeClr val="accent6">
                        <a:lumMod val="20000"/>
                        <a:lumOff val="80000"/>
                      </a:schemeClr>
                    </a:solidFill>
                  </a:tcPr>
                </a:tc>
                <a:extLst>
                  <a:ext uri="{0D108BD9-81ED-4DB2-BD59-A6C34878D82A}">
                    <a16:rowId xmlns:a16="http://schemas.microsoft.com/office/drawing/2014/main" val="10013"/>
                  </a:ext>
                </a:extLst>
              </a:tr>
              <a:tr h="119309">
                <a:tc>
                  <a:txBody>
                    <a:bodyPr/>
                    <a:lstStyle/>
                    <a:p>
                      <a:pPr>
                        <a:lnSpc>
                          <a:spcPct val="100000"/>
                        </a:lnSpc>
                      </a:pPr>
                      <a:r>
                        <a:rPr lang="ru-RU" sz="14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Итого:</a:t>
                      </a:r>
                    </a:p>
                  </a:txBody>
                  <a:tcP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chemeClr val="accent6">
                        <a:lumMod val="20000"/>
                        <a:lumOff val="80000"/>
                      </a:schemeClr>
                    </a:solidFill>
                  </a:tcPr>
                </a:tc>
                <a:tc>
                  <a:txBody>
                    <a:bodyPr/>
                    <a:lstStyle/>
                    <a:p>
                      <a:pPr algn="r"/>
                      <a:r>
                        <a:rPr lang="ru-RU" sz="1400"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981 965,2</a:t>
                      </a:r>
                    </a:p>
                  </a:txBody>
                  <a:tcP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chemeClr val="accent6">
                        <a:lumMod val="20000"/>
                        <a:lumOff val="80000"/>
                      </a:schemeClr>
                    </a:solidFill>
                  </a:tcPr>
                </a:tc>
                <a:tc>
                  <a:txBody>
                    <a:bodyPr/>
                    <a:lstStyle/>
                    <a:p>
                      <a:pPr algn="r"/>
                      <a:r>
                        <a:rPr lang="ru-RU" sz="1400"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1 104 710,2</a:t>
                      </a: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chemeClr val="accent6">
                        <a:lumMod val="20000"/>
                        <a:lumOff val="80000"/>
                      </a:schemeClr>
                    </a:solidFill>
                  </a:tcPr>
                </a:tc>
                <a:tc>
                  <a:txBody>
                    <a:bodyPr/>
                    <a:lstStyle/>
                    <a:p>
                      <a:pPr algn="r">
                        <a:lnSpc>
                          <a:spcPct val="100000"/>
                        </a:lnSpc>
                      </a:pPr>
                      <a:r>
                        <a:rPr lang="ru-RU" sz="12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1 426 547,7</a:t>
                      </a:r>
                      <a:endParaRPr lang="ru-RU" sz="12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a:solidFill>
                        <a:srgbClr val="FFFFFF"/>
                      </a:solidFill>
                    </a:lnB>
                    <a:solidFill>
                      <a:schemeClr val="accent6">
                        <a:lumMod val="20000"/>
                        <a:lumOff val="80000"/>
                      </a:schemeClr>
                    </a:solidFill>
                  </a:tcPr>
                </a:tc>
                <a:tc>
                  <a:txBody>
                    <a:bodyPr/>
                    <a:lstStyle/>
                    <a:p>
                      <a:pPr algn="r">
                        <a:lnSpc>
                          <a:spcPct val="100000"/>
                        </a:lnSpc>
                      </a:pPr>
                      <a:r>
                        <a:rPr lang="ru-RU" sz="14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129,13</a:t>
                      </a:r>
                    </a:p>
                  </a:txBody>
                  <a:tcPr>
                    <a:lnL w="12240" cap="flat" cmpd="sng" algn="ctr">
                      <a:solidFill>
                        <a:srgbClr val="FFFFFF"/>
                      </a:solidFill>
                      <a:prstDash val="solid"/>
                      <a:round/>
                      <a:headEnd type="none" w="med" len="med"/>
                      <a:tailEnd type="none" w="med" len="med"/>
                    </a:lnL>
                    <a:lnR w="12240">
                      <a:solidFill>
                        <a:srgbClr val="FFFFFF"/>
                      </a:solidFill>
                    </a:lnR>
                    <a:lnT w="12240">
                      <a:solidFill>
                        <a:srgbClr val="FFFFFF"/>
                      </a:solidFill>
                    </a:lnT>
                    <a:lnB w="12240">
                      <a:solidFill>
                        <a:srgbClr val="FFFFFF"/>
                      </a:solidFill>
                    </a:lnB>
                    <a:solidFill>
                      <a:schemeClr val="accent6">
                        <a:lumMod val="20000"/>
                        <a:lumOff val="80000"/>
                      </a:schemeClr>
                    </a:solidFill>
                  </a:tcPr>
                </a:tc>
                <a:extLst>
                  <a:ext uri="{0D108BD9-81ED-4DB2-BD59-A6C34878D82A}">
                    <a16:rowId xmlns:a16="http://schemas.microsoft.com/office/drawing/2014/main" val="10014"/>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1"/>
          <p:cNvSpPr/>
          <p:nvPr/>
        </p:nvSpPr>
        <p:spPr>
          <a:xfrm>
            <a:off x="657286" y="175347"/>
            <a:ext cx="10877427" cy="29878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US" b="0" strike="noStrike"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I</a:t>
            </a:r>
            <a:r>
              <a:rPr lang="en-US"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V</a:t>
            </a:r>
            <a:r>
              <a:rPr lang="en-US" b="0" strike="noStrike"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 </a:t>
            </a:r>
            <a:r>
              <a:rPr lang="ru-RU"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Расходы бюджета</a:t>
            </a:r>
            <a:endParaRPr lang="ru-RU" b="0" strike="noStrike"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endParaRPr>
          </a:p>
        </p:txBody>
      </p:sp>
      <p:sp>
        <p:nvSpPr>
          <p:cNvPr id="5" name="CustomShape 1"/>
          <p:cNvSpPr/>
          <p:nvPr/>
        </p:nvSpPr>
        <p:spPr>
          <a:xfrm>
            <a:off x="657286" y="474132"/>
            <a:ext cx="10877427" cy="967805"/>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ru-RU" sz="2000" b="1"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Общегосударственные вопросы</a:t>
            </a:r>
            <a:br>
              <a:rPr lang="ru-RU" sz="2000" b="1"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br>
            <a:r>
              <a:rPr lang="ru-RU" sz="2000" b="1"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90 1</a:t>
            </a:r>
            <a:r>
              <a:rPr lang="en-US" sz="2000" b="1"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17</a:t>
            </a:r>
            <a:r>
              <a:rPr lang="ru-RU" sz="2000" b="1"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a:t>
            </a:r>
            <a:r>
              <a:rPr lang="en-US" sz="2000" b="1"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2</a:t>
            </a:r>
            <a:r>
              <a:rPr lang="ru-RU" sz="20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 тыс. руб. – будет направлено на финансирование общегосударственных вопросов в 		202</a:t>
            </a:r>
            <a:r>
              <a:rPr lang="en-US" sz="20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4</a:t>
            </a:r>
            <a:r>
              <a:rPr lang="ru-RU" sz="20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 году</a:t>
            </a:r>
          </a:p>
        </p:txBody>
      </p:sp>
      <p:graphicFrame>
        <p:nvGraphicFramePr>
          <p:cNvPr id="6" name="Table 2"/>
          <p:cNvGraphicFramePr/>
          <p:nvPr>
            <p:extLst>
              <p:ext uri="{D42A27DB-BD31-4B8C-83A1-F6EECF244321}">
                <p14:modId xmlns:p14="http://schemas.microsoft.com/office/powerpoint/2010/main" val="2015035198"/>
              </p:ext>
            </p:extLst>
          </p:nvPr>
        </p:nvGraphicFramePr>
        <p:xfrm>
          <a:off x="657286" y="1441936"/>
          <a:ext cx="10877426" cy="4563079"/>
        </p:xfrm>
        <a:graphic>
          <a:graphicData uri="http://schemas.openxmlformats.org/drawingml/2006/table">
            <a:tbl>
              <a:tblPr/>
              <a:tblGrid>
                <a:gridCol w="5388570">
                  <a:extLst>
                    <a:ext uri="{9D8B030D-6E8A-4147-A177-3AD203B41FA5}">
                      <a16:colId xmlns:a16="http://schemas.microsoft.com/office/drawing/2014/main" val="20000"/>
                    </a:ext>
                  </a:extLst>
                </a:gridCol>
                <a:gridCol w="1097572">
                  <a:extLst>
                    <a:ext uri="{9D8B030D-6E8A-4147-A177-3AD203B41FA5}">
                      <a16:colId xmlns:a16="http://schemas.microsoft.com/office/drawing/2014/main" val="20001"/>
                    </a:ext>
                  </a:extLst>
                </a:gridCol>
                <a:gridCol w="1097572">
                  <a:extLst>
                    <a:ext uri="{9D8B030D-6E8A-4147-A177-3AD203B41FA5}">
                      <a16:colId xmlns:a16="http://schemas.microsoft.com/office/drawing/2014/main" val="20002"/>
                    </a:ext>
                  </a:extLst>
                </a:gridCol>
                <a:gridCol w="1097572">
                  <a:extLst>
                    <a:ext uri="{9D8B030D-6E8A-4147-A177-3AD203B41FA5}">
                      <a16:colId xmlns:a16="http://schemas.microsoft.com/office/drawing/2014/main" val="20003"/>
                    </a:ext>
                  </a:extLst>
                </a:gridCol>
                <a:gridCol w="1098070">
                  <a:extLst>
                    <a:ext uri="{9D8B030D-6E8A-4147-A177-3AD203B41FA5}">
                      <a16:colId xmlns:a16="http://schemas.microsoft.com/office/drawing/2014/main" val="20004"/>
                    </a:ext>
                  </a:extLst>
                </a:gridCol>
                <a:gridCol w="1098070">
                  <a:extLst>
                    <a:ext uri="{9D8B030D-6E8A-4147-A177-3AD203B41FA5}">
                      <a16:colId xmlns:a16="http://schemas.microsoft.com/office/drawing/2014/main" val="20005"/>
                    </a:ext>
                  </a:extLst>
                </a:gridCol>
              </a:tblGrid>
              <a:tr h="794239">
                <a:tc>
                  <a:txBody>
                    <a:bodyPr/>
                    <a:lstStyle/>
                    <a:p>
                      <a:pPr algn="ctr">
                        <a:lnSpc>
                          <a:spcPct val="100000"/>
                        </a:lnSpc>
                      </a:pPr>
                      <a:r>
                        <a:rPr lang="ru-RU" sz="1400" b="1" strike="noStrike" spc="-1" dirty="0">
                          <a:solidFill>
                            <a:schemeClr val="tx1"/>
                          </a:solidFill>
                          <a:latin typeface="Liberation Serif" panose="02020603050405020304" pitchFamily="18" charset="0"/>
                          <a:ea typeface="Liberation Serif" panose="02020603050405020304" pitchFamily="18" charset="0"/>
                          <a:cs typeface="Liberation Serif" panose="02020603050405020304" pitchFamily="18" charset="0"/>
                        </a:rPr>
                        <a:t>Подраздел</a:t>
                      </a:r>
                      <a:endParaRPr lang="ru-RU" sz="1400" b="0" strike="noStrike" spc="-1" dirty="0">
                        <a:solidFill>
                          <a:schemeClr val="tx1"/>
                        </a:solidFill>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3891A7"/>
                    </a:solidFill>
                  </a:tcPr>
                </a:tc>
                <a:tc>
                  <a:txBody>
                    <a:bodyPr/>
                    <a:lstStyle/>
                    <a:p>
                      <a:pPr algn="ctr">
                        <a:lnSpc>
                          <a:spcPct val="100000"/>
                        </a:lnSpc>
                      </a:pPr>
                      <a:r>
                        <a:rPr lang="ru-RU" sz="1400" b="1" strike="noStrike" spc="-1" dirty="0">
                          <a:solidFill>
                            <a:schemeClr val="tx1"/>
                          </a:solidFill>
                          <a:latin typeface="Liberation Serif" panose="02020603050405020304" pitchFamily="18" charset="0"/>
                          <a:ea typeface="Liberation Serif" panose="02020603050405020304" pitchFamily="18" charset="0"/>
                          <a:cs typeface="Liberation Serif" panose="02020603050405020304" pitchFamily="18" charset="0"/>
                        </a:rPr>
                        <a:t>2022 год (прогноз) тыс. руб.</a:t>
                      </a:r>
                      <a:endParaRPr lang="ru-RU" sz="1400" b="0" strike="noStrike" spc="-1" dirty="0">
                        <a:solidFill>
                          <a:schemeClr val="tx1"/>
                        </a:solidFill>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cap="flat" cmpd="sng" algn="ctr">
                      <a:solidFill>
                        <a:srgbClr val="FFFFFF"/>
                      </a:solidFill>
                      <a:prstDash val="solid"/>
                      <a:round/>
                      <a:headEnd type="none" w="med" len="med"/>
                      <a:tailEnd type="none" w="med" len="med"/>
                    </a:lnL>
                    <a:lnR w="12240">
                      <a:solidFill>
                        <a:srgbClr val="FFFFFF"/>
                      </a:solidFill>
                    </a:lnR>
                    <a:lnT w="12240">
                      <a:solidFill>
                        <a:srgbClr val="FFFFFF"/>
                      </a:solidFill>
                    </a:lnT>
                    <a:lnB w="38160" cap="flat" cmpd="sng" algn="ctr">
                      <a:solidFill>
                        <a:srgbClr val="FFFFFF"/>
                      </a:solidFill>
                      <a:prstDash val="solid"/>
                      <a:round/>
                      <a:headEnd type="none" w="med" len="med"/>
                      <a:tailEnd type="none" w="med" len="med"/>
                    </a:lnB>
                    <a:solidFill>
                      <a:srgbClr val="3891A7"/>
                    </a:solidFill>
                  </a:tcPr>
                </a:tc>
                <a:tc>
                  <a:txBody>
                    <a:bodyPr/>
                    <a:lstStyle/>
                    <a:p>
                      <a:pPr algn="ctr">
                        <a:lnSpc>
                          <a:spcPct val="100000"/>
                        </a:lnSpc>
                      </a:pPr>
                      <a:r>
                        <a:rPr lang="ru-RU" sz="1400" b="1" strike="noStrike" spc="-1" dirty="0">
                          <a:solidFill>
                            <a:schemeClr val="tx1"/>
                          </a:solidFill>
                          <a:latin typeface="Liberation Serif" panose="02020603050405020304" pitchFamily="18" charset="0"/>
                          <a:ea typeface="Liberation Serif" panose="02020603050405020304" pitchFamily="18" charset="0"/>
                          <a:cs typeface="Liberation Serif" panose="02020603050405020304" pitchFamily="18" charset="0"/>
                        </a:rPr>
                        <a:t>2023 год (прогноз) руб.</a:t>
                      </a:r>
                      <a:endParaRPr lang="ru-RU" sz="1400" b="0" strike="noStrike" spc="-1" dirty="0">
                        <a:solidFill>
                          <a:schemeClr val="tx1"/>
                        </a:solidFill>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38160" cap="flat" cmpd="sng" algn="ctr">
                      <a:solidFill>
                        <a:srgbClr val="FFFFFF"/>
                      </a:solidFill>
                      <a:prstDash val="solid"/>
                      <a:round/>
                      <a:headEnd type="none" w="med" len="med"/>
                      <a:tailEnd type="none" w="med" len="med"/>
                    </a:lnB>
                    <a:solidFill>
                      <a:srgbClr val="3891A7"/>
                    </a:solidFill>
                  </a:tcPr>
                </a:tc>
                <a:tc>
                  <a:txBody>
                    <a:bodyPr/>
                    <a:lstStyle/>
                    <a:p>
                      <a:pPr algn="ctr">
                        <a:lnSpc>
                          <a:spcPct val="100000"/>
                        </a:lnSpc>
                      </a:pPr>
                      <a:r>
                        <a:rPr lang="ru-RU" sz="1400" b="1" strike="noStrike" spc="-1" dirty="0">
                          <a:solidFill>
                            <a:schemeClr val="tx1"/>
                          </a:solidFill>
                          <a:latin typeface="Liberation Serif" panose="02020603050405020304" pitchFamily="18" charset="0"/>
                          <a:ea typeface="Liberation Serif" panose="02020603050405020304" pitchFamily="18" charset="0"/>
                          <a:cs typeface="Liberation Serif" panose="02020603050405020304" pitchFamily="18" charset="0"/>
                        </a:rPr>
                        <a:t>2024 год (прогноз) тыс. руб.</a:t>
                      </a:r>
                      <a:endParaRPr lang="ru-RU" sz="1400" b="0" strike="noStrike" spc="-1" dirty="0">
                        <a:solidFill>
                          <a:schemeClr val="tx1"/>
                        </a:solidFill>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3891A7"/>
                    </a:solidFill>
                  </a:tcPr>
                </a:tc>
                <a:tc>
                  <a:txBody>
                    <a:bodyPr/>
                    <a:lstStyle/>
                    <a:p>
                      <a:pPr algn="ctr">
                        <a:lnSpc>
                          <a:spcPct val="100000"/>
                        </a:lnSpc>
                      </a:pPr>
                      <a:r>
                        <a:rPr lang="ru-RU" sz="1400" b="1" strike="noStrike" spc="-1" dirty="0">
                          <a:solidFill>
                            <a:schemeClr val="tx1"/>
                          </a:solidFill>
                          <a:latin typeface="Liberation Serif" panose="02020603050405020304" pitchFamily="18" charset="0"/>
                          <a:ea typeface="Liberation Serif" panose="02020603050405020304" pitchFamily="18" charset="0"/>
                          <a:cs typeface="Liberation Serif" panose="02020603050405020304" pitchFamily="18" charset="0"/>
                        </a:rPr>
                        <a:t>2025 год (прогноз) тыс. руб.</a:t>
                      </a:r>
                      <a:endParaRPr lang="ru-RU" sz="1400" b="0" strike="noStrike" spc="-1" dirty="0">
                        <a:solidFill>
                          <a:schemeClr val="tx1"/>
                        </a:solidFill>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38160">
                      <a:solidFill>
                        <a:srgbClr val="FFFFFF"/>
                      </a:solidFill>
                    </a:lnB>
                    <a:solidFill>
                      <a:srgbClr val="3891A7"/>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defRPr/>
                      </a:pPr>
                      <a:r>
                        <a:rPr lang="ru-RU" sz="1400" b="1" strike="noStrike" spc="-1" dirty="0">
                          <a:solidFill>
                            <a:schemeClr val="tx1"/>
                          </a:solidFill>
                          <a:latin typeface="Liberation Serif" panose="02020603050405020304" pitchFamily="18" charset="0"/>
                          <a:ea typeface="Liberation Serif" panose="02020603050405020304" pitchFamily="18" charset="0"/>
                          <a:cs typeface="Liberation Serif" panose="02020603050405020304" pitchFamily="18" charset="0"/>
                        </a:rPr>
                        <a:t>2026 год (прогноз) тыс. руб.</a:t>
                      </a:r>
                      <a:endParaRPr lang="ru-RU" sz="1400" b="0" strike="noStrike" spc="-1" dirty="0">
                        <a:solidFill>
                          <a:schemeClr val="tx1"/>
                        </a:solidFill>
                        <a:latin typeface="Liberation Serif" panose="02020603050405020304" pitchFamily="18" charset="0"/>
                        <a:ea typeface="Liberation Serif" panose="02020603050405020304" pitchFamily="18" charset="0"/>
                        <a:cs typeface="Liberation Serif" panose="02020603050405020304" pitchFamily="18" charset="0"/>
                      </a:endParaRPr>
                    </a:p>
                    <a:p>
                      <a:pPr algn="ctr">
                        <a:lnSpc>
                          <a:spcPct val="100000"/>
                        </a:lnSpc>
                      </a:pPr>
                      <a:endParaRPr lang="ru-RU" sz="1400" b="0" strike="noStrike" spc="-1" dirty="0">
                        <a:solidFill>
                          <a:schemeClr val="tx1"/>
                        </a:solidFill>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38160" cap="flat" cmpd="sng" algn="ctr">
                      <a:solidFill>
                        <a:srgbClr val="FFFFFF"/>
                      </a:solidFill>
                      <a:prstDash val="solid"/>
                      <a:round/>
                      <a:headEnd type="none" w="med" len="med"/>
                      <a:tailEnd type="none" w="med" len="med"/>
                    </a:lnB>
                    <a:solidFill>
                      <a:srgbClr val="3891A7"/>
                    </a:solidFill>
                  </a:tcPr>
                </a:tc>
                <a:extLst>
                  <a:ext uri="{0D108BD9-81ED-4DB2-BD59-A6C34878D82A}">
                    <a16:rowId xmlns:a16="http://schemas.microsoft.com/office/drawing/2014/main" val="10000"/>
                  </a:ext>
                </a:extLst>
              </a:tr>
              <a:tr h="352995">
                <a:tc>
                  <a:txBody>
                    <a:bodyPr/>
                    <a:lstStyle/>
                    <a:p>
                      <a:pPr>
                        <a:lnSpc>
                          <a:spcPct val="100000"/>
                        </a:lnSpc>
                      </a:pPr>
                      <a:r>
                        <a:rPr lang="ru-RU" sz="1400" b="1"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Общегосударственные вопросы, всего</a:t>
                      </a:r>
                      <a:endParaRPr lang="ru-RU" sz="14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cap="flat" cmpd="sng" algn="ctr">
                      <a:solidFill>
                        <a:srgbClr val="FFFFFF"/>
                      </a:solidFill>
                      <a:prstDash val="solid"/>
                      <a:round/>
                      <a:headEnd type="none" w="med" len="med"/>
                      <a:tailEnd type="none" w="med" len="med"/>
                    </a:lnR>
                    <a:lnT w="38160" cap="flat" cmpd="sng" algn="ctr">
                      <a:solidFill>
                        <a:srgbClr val="FFFFFF"/>
                      </a:solidFill>
                      <a:prstDash val="solid"/>
                      <a:round/>
                      <a:headEnd type="none" w="med" len="med"/>
                      <a:tailEnd type="none" w="med" len="med"/>
                    </a:lnT>
                    <a:lnB w="12240">
                      <a:solidFill>
                        <a:srgbClr val="FFFFFF"/>
                      </a:solidFill>
                    </a:lnB>
                    <a:solidFill>
                      <a:srgbClr val="CEDBE1"/>
                    </a:solidFill>
                  </a:tcPr>
                </a:tc>
                <a:tc>
                  <a:txBody>
                    <a:bodyPr/>
                    <a:lstStyle/>
                    <a:p>
                      <a:pPr algn="r"/>
                      <a:r>
                        <a:rPr lang="ru-RU" sz="1400"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70 132,6</a:t>
                      </a: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3816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CEDBE1"/>
                    </a:solidFill>
                  </a:tcPr>
                </a:tc>
                <a:tc>
                  <a:txBody>
                    <a:bodyPr/>
                    <a:lstStyle/>
                    <a:p>
                      <a:pPr algn="r">
                        <a:lnSpc>
                          <a:spcPct val="100000"/>
                        </a:lnSpc>
                      </a:pPr>
                      <a:r>
                        <a:rPr lang="en-US" sz="14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79 226,4</a:t>
                      </a:r>
                      <a:endParaRPr lang="ru-RU" sz="14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cap="flat" cmpd="sng" algn="ctr">
                      <a:solidFill>
                        <a:srgbClr val="FFFFFF"/>
                      </a:solidFill>
                      <a:prstDash val="solid"/>
                      <a:round/>
                      <a:headEnd type="none" w="med" len="med"/>
                      <a:tailEnd type="none" w="med" len="med"/>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CEDBE1"/>
                    </a:solidFill>
                  </a:tcPr>
                </a:tc>
                <a:tc>
                  <a:txBody>
                    <a:bodyPr/>
                    <a:lstStyle/>
                    <a:p>
                      <a:pPr algn="r"/>
                      <a:r>
                        <a:rPr lang="ru-RU" sz="1400"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90</a:t>
                      </a:r>
                      <a:r>
                        <a:rPr lang="en-US" sz="1400"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 117,2</a:t>
                      </a:r>
                      <a:endParaRPr lang="ru-RU" sz="1400"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cap="flat" cmpd="sng" algn="ctr">
                      <a:solidFill>
                        <a:srgbClr val="FFFFFF"/>
                      </a:solidFill>
                      <a:prstDash val="solid"/>
                      <a:round/>
                      <a:headEnd type="none" w="med" len="med"/>
                      <a:tailEnd type="none" w="med" len="med"/>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CEDBE1"/>
                    </a:solidFill>
                  </a:tcPr>
                </a:tc>
                <a:tc>
                  <a:txBody>
                    <a:bodyPr/>
                    <a:lstStyle/>
                    <a:p>
                      <a:pPr algn="r">
                        <a:lnSpc>
                          <a:spcPct val="100000"/>
                        </a:lnSpc>
                      </a:pPr>
                      <a:r>
                        <a:rPr lang="en-US" sz="14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87 704</a:t>
                      </a:r>
                      <a:endParaRPr lang="ru-RU" sz="14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cap="flat" cmpd="sng" algn="ctr">
                      <a:solidFill>
                        <a:srgbClr val="FFFFFF"/>
                      </a:solidFill>
                      <a:prstDash val="solid"/>
                      <a:round/>
                      <a:headEnd type="none" w="med" len="med"/>
                      <a:tailEnd type="none" w="med" len="med"/>
                    </a:lnR>
                    <a:lnT w="38160" cap="flat" cmpd="sng" algn="ctr">
                      <a:solidFill>
                        <a:srgbClr val="FFFFFF"/>
                      </a:solidFill>
                      <a:prstDash val="solid"/>
                      <a:round/>
                      <a:headEnd type="none" w="med" len="med"/>
                      <a:tailEnd type="none" w="med" len="med"/>
                    </a:lnT>
                    <a:lnB w="12240">
                      <a:solidFill>
                        <a:srgbClr val="FFFFFF"/>
                      </a:solidFill>
                    </a:lnB>
                    <a:solidFill>
                      <a:srgbClr val="CEDBE1"/>
                    </a:solidFill>
                  </a:tcPr>
                </a:tc>
                <a:tc>
                  <a:txBody>
                    <a:bodyPr/>
                    <a:lstStyle/>
                    <a:p>
                      <a:pPr algn="r">
                        <a:lnSpc>
                          <a:spcPct val="100000"/>
                        </a:lnSpc>
                      </a:pPr>
                      <a:r>
                        <a:rPr lang="en-US" sz="14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89 654</a:t>
                      </a:r>
                      <a:endParaRPr lang="ru-RU" sz="14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CEDBE1"/>
                    </a:solidFill>
                  </a:tcPr>
                </a:tc>
                <a:extLst>
                  <a:ext uri="{0D108BD9-81ED-4DB2-BD59-A6C34878D82A}">
                    <a16:rowId xmlns:a16="http://schemas.microsoft.com/office/drawing/2014/main" val="10001"/>
                  </a:ext>
                </a:extLst>
              </a:tr>
              <a:tr h="352995">
                <a:tc>
                  <a:txBody>
                    <a:bodyPr/>
                    <a:lstStyle/>
                    <a:p>
                      <a:pPr>
                        <a:lnSpc>
                          <a:spcPct val="100000"/>
                        </a:lnSpc>
                      </a:pPr>
                      <a:r>
                        <a:rPr lang="ru-RU" sz="14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Функционирование высшего должностного лица</a:t>
                      </a:r>
                    </a:p>
                  </a:txBody>
                  <a:tcPr>
                    <a:lnL w="12240">
                      <a:solidFill>
                        <a:srgbClr val="FFFFFF"/>
                      </a:solidFill>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CEDBE1"/>
                    </a:solidFill>
                  </a:tcPr>
                </a:tc>
                <a:tc>
                  <a:txBody>
                    <a:bodyPr/>
                    <a:lstStyle/>
                    <a:p>
                      <a:pPr algn="r"/>
                      <a:r>
                        <a:rPr lang="ru-RU" sz="1400"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1 875</a:t>
                      </a: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CEDBE1"/>
                    </a:solidFill>
                  </a:tcPr>
                </a:tc>
                <a:tc>
                  <a:txBody>
                    <a:bodyPr/>
                    <a:lstStyle/>
                    <a:p>
                      <a:pPr algn="r">
                        <a:lnSpc>
                          <a:spcPct val="100000"/>
                        </a:lnSpc>
                      </a:pPr>
                      <a:r>
                        <a:rPr lang="en-US" sz="14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2 165</a:t>
                      </a:r>
                      <a:endParaRPr lang="ru-RU" sz="14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CEDBE1"/>
                    </a:solidFill>
                  </a:tcPr>
                </a:tc>
                <a:tc>
                  <a:txBody>
                    <a:bodyPr/>
                    <a:lstStyle/>
                    <a:p>
                      <a:pPr algn="r"/>
                      <a:r>
                        <a:rPr lang="en-US" sz="1400"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2 485</a:t>
                      </a:r>
                      <a:endParaRPr lang="ru-RU" sz="1400"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CEDBE1"/>
                    </a:solidFill>
                  </a:tcPr>
                </a:tc>
                <a:tc>
                  <a:txBody>
                    <a:bodyPr/>
                    <a:lstStyle/>
                    <a:p>
                      <a:pPr algn="r">
                        <a:lnSpc>
                          <a:spcPct val="100000"/>
                        </a:lnSpc>
                      </a:pPr>
                      <a:r>
                        <a:rPr lang="en-US" sz="14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2 584</a:t>
                      </a:r>
                      <a:endParaRPr lang="ru-RU" sz="14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CEDBE1"/>
                    </a:solidFill>
                  </a:tcPr>
                </a:tc>
                <a:tc>
                  <a:txBody>
                    <a:bodyPr/>
                    <a:lstStyle/>
                    <a:p>
                      <a:pPr algn="r">
                        <a:lnSpc>
                          <a:spcPct val="100000"/>
                        </a:lnSpc>
                      </a:pPr>
                      <a:r>
                        <a:rPr lang="en-US" sz="14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2 686</a:t>
                      </a:r>
                      <a:endParaRPr lang="ru-RU" sz="14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CEDBE1"/>
                    </a:solidFill>
                  </a:tcPr>
                </a:tc>
                <a:extLst>
                  <a:ext uri="{0D108BD9-81ED-4DB2-BD59-A6C34878D82A}">
                    <a16:rowId xmlns:a16="http://schemas.microsoft.com/office/drawing/2014/main" val="10002"/>
                  </a:ext>
                </a:extLst>
              </a:tr>
              <a:tr h="573617">
                <a:tc>
                  <a:txBody>
                    <a:bodyPr/>
                    <a:lstStyle/>
                    <a:p>
                      <a:pPr>
                        <a:lnSpc>
                          <a:spcPct val="100000"/>
                        </a:lnSpc>
                      </a:pPr>
                      <a:r>
                        <a:rPr lang="ru-RU" sz="14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Функционирование законодательных (представительных) органов</a:t>
                      </a:r>
                    </a:p>
                  </a:txBody>
                  <a:tcP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E8EEF0"/>
                    </a:solidFill>
                  </a:tcPr>
                </a:tc>
                <a:tc>
                  <a:txBody>
                    <a:bodyPr/>
                    <a:lstStyle/>
                    <a:p>
                      <a:pPr algn="r"/>
                      <a:r>
                        <a:rPr lang="ru-RU" sz="1400"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3 349</a:t>
                      </a: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E8EEF0"/>
                    </a:solidFill>
                  </a:tcPr>
                </a:tc>
                <a:tc>
                  <a:txBody>
                    <a:bodyPr/>
                    <a:lstStyle/>
                    <a:p>
                      <a:pPr algn="r">
                        <a:lnSpc>
                          <a:spcPct val="100000"/>
                        </a:lnSpc>
                      </a:pPr>
                      <a:r>
                        <a:rPr lang="ru-RU" sz="14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3 897</a:t>
                      </a:r>
                    </a:p>
                  </a:txBody>
                  <a:tcPr>
                    <a:lnL w="12240" cap="flat" cmpd="sng" algn="ctr">
                      <a:solidFill>
                        <a:srgbClr val="FFFFFF"/>
                      </a:solidFill>
                      <a:prstDash val="solid"/>
                      <a:round/>
                      <a:headEnd type="none" w="med" len="med"/>
                      <a:tailEnd type="none" w="med" len="med"/>
                    </a:lnL>
                    <a:lnR w="12240">
                      <a:solidFill>
                        <a:srgbClr val="FFFFFF"/>
                      </a:solidFill>
                    </a:lnR>
                    <a:lnT w="12240">
                      <a:solidFill>
                        <a:srgbClr val="FFFFFF"/>
                      </a:solidFill>
                    </a:lnT>
                    <a:lnB w="12240">
                      <a:solidFill>
                        <a:srgbClr val="FFFFFF"/>
                      </a:solidFill>
                    </a:lnB>
                    <a:solidFill>
                      <a:srgbClr val="E8EEF0"/>
                    </a:solidFill>
                  </a:tcPr>
                </a:tc>
                <a:tc>
                  <a:txBody>
                    <a:bodyPr/>
                    <a:lstStyle/>
                    <a:p>
                      <a:pPr algn="r"/>
                      <a:r>
                        <a:rPr lang="en-US" sz="1400"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4 392,5</a:t>
                      </a:r>
                      <a:endParaRPr lang="ru-RU" sz="1400"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cap="flat" cmpd="sng" algn="ctr">
                      <a:solidFill>
                        <a:srgbClr val="FFFFFF"/>
                      </a:solidFill>
                      <a:prstDash val="solid"/>
                      <a:round/>
                      <a:headEnd type="none" w="med" len="med"/>
                      <a:tailEnd type="none" w="med" len="med"/>
                    </a:lnL>
                    <a:lnR w="12240">
                      <a:solidFill>
                        <a:srgbClr val="FFFFFF"/>
                      </a:solidFill>
                    </a:lnR>
                    <a:lnT w="12240">
                      <a:solidFill>
                        <a:srgbClr val="FFFFFF"/>
                      </a:solidFill>
                    </a:lnT>
                    <a:lnB w="12240">
                      <a:solidFill>
                        <a:srgbClr val="FFFFFF"/>
                      </a:solidFill>
                    </a:lnB>
                    <a:solidFill>
                      <a:srgbClr val="E8EEF0"/>
                    </a:solidFill>
                  </a:tcPr>
                </a:tc>
                <a:tc>
                  <a:txBody>
                    <a:bodyPr/>
                    <a:lstStyle/>
                    <a:p>
                      <a:pPr algn="r">
                        <a:lnSpc>
                          <a:spcPct val="100000"/>
                        </a:lnSpc>
                      </a:pPr>
                      <a:r>
                        <a:rPr lang="en-US" sz="14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4</a:t>
                      </a:r>
                      <a:r>
                        <a:rPr lang="ru-RU" sz="14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 </a:t>
                      </a:r>
                      <a:r>
                        <a:rPr lang="en-US" sz="14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055</a:t>
                      </a:r>
                      <a:r>
                        <a:rPr lang="ru-RU" sz="14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a:t>
                      </a:r>
                      <a:r>
                        <a:rPr lang="en-US" sz="14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1</a:t>
                      </a:r>
                      <a:endParaRPr lang="ru-RU" sz="14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E8EEF0"/>
                    </a:solidFill>
                  </a:tcPr>
                </a:tc>
                <a:tc>
                  <a:txBody>
                    <a:bodyPr/>
                    <a:lstStyle/>
                    <a:p>
                      <a:pPr algn="r">
                        <a:lnSpc>
                          <a:spcPct val="100000"/>
                        </a:lnSpc>
                      </a:pPr>
                      <a:r>
                        <a:rPr lang="ru-RU" sz="14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3 8</a:t>
                      </a:r>
                      <a:r>
                        <a:rPr lang="en-US" sz="14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7</a:t>
                      </a:r>
                      <a:r>
                        <a:rPr lang="ru-RU" sz="14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1,</a:t>
                      </a:r>
                      <a:r>
                        <a:rPr lang="en-US" sz="14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8</a:t>
                      </a:r>
                      <a:endParaRPr lang="ru-RU" sz="14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E8EEF0"/>
                    </a:solidFill>
                  </a:tcPr>
                </a:tc>
                <a:extLst>
                  <a:ext uri="{0D108BD9-81ED-4DB2-BD59-A6C34878D82A}">
                    <a16:rowId xmlns:a16="http://schemas.microsoft.com/office/drawing/2014/main" val="10003"/>
                  </a:ext>
                </a:extLst>
              </a:tr>
              <a:tr h="352995">
                <a:tc>
                  <a:txBody>
                    <a:bodyPr/>
                    <a:lstStyle/>
                    <a:p>
                      <a:pPr>
                        <a:lnSpc>
                          <a:spcPct val="100000"/>
                        </a:lnSpc>
                      </a:pPr>
                      <a:r>
                        <a:rPr lang="ru-RU" sz="14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Функционирование местных администраций</a:t>
                      </a:r>
                    </a:p>
                  </a:txBody>
                  <a:tcP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CEDBE1"/>
                    </a:solidFill>
                  </a:tcPr>
                </a:tc>
                <a:tc>
                  <a:txBody>
                    <a:bodyPr/>
                    <a:lstStyle/>
                    <a:p>
                      <a:pPr marL="0" marR="0" indent="0" algn="r" defTabSz="342900" rtl="0" eaLnBrk="1" fontAlgn="auto" latinLnBrk="0" hangingPunct="1">
                        <a:lnSpc>
                          <a:spcPct val="100000"/>
                        </a:lnSpc>
                        <a:spcBef>
                          <a:spcPts val="0"/>
                        </a:spcBef>
                        <a:spcAft>
                          <a:spcPts val="0"/>
                        </a:spcAft>
                        <a:buClrTx/>
                        <a:buSzTx/>
                        <a:buFontTx/>
                        <a:buNone/>
                        <a:defRPr/>
                      </a:pPr>
                      <a:r>
                        <a:rPr lang="ru-RU" sz="1400"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18 276</a:t>
                      </a: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CEDBE1"/>
                    </a:solidFill>
                  </a:tcPr>
                </a:tc>
                <a:tc>
                  <a:txBody>
                    <a:bodyPr/>
                    <a:lstStyle/>
                    <a:p>
                      <a:pPr algn="r">
                        <a:lnSpc>
                          <a:spcPct val="100000"/>
                        </a:lnSpc>
                      </a:pPr>
                      <a:r>
                        <a:rPr lang="ru-RU" sz="14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19 342</a:t>
                      </a:r>
                    </a:p>
                  </a:txBody>
                  <a:tcPr>
                    <a:lnL w="12240" cap="flat" cmpd="sng" algn="ctr">
                      <a:solidFill>
                        <a:srgbClr val="FFFFFF"/>
                      </a:solidFill>
                      <a:prstDash val="solid"/>
                      <a:round/>
                      <a:headEnd type="none" w="med" len="med"/>
                      <a:tailEnd type="none" w="med" len="med"/>
                    </a:lnL>
                    <a:lnR w="12240">
                      <a:solidFill>
                        <a:srgbClr val="FFFFFF"/>
                      </a:solidFill>
                    </a:lnR>
                    <a:lnT w="12240">
                      <a:solidFill>
                        <a:srgbClr val="FFFFFF"/>
                      </a:solidFill>
                    </a:lnT>
                    <a:lnB w="12240">
                      <a:solidFill>
                        <a:srgbClr val="FFFFFF"/>
                      </a:solidFill>
                    </a:lnB>
                    <a:solidFill>
                      <a:srgbClr val="CEDBE1"/>
                    </a:solidFill>
                  </a:tcPr>
                </a:tc>
                <a:tc>
                  <a:txBody>
                    <a:bodyPr/>
                    <a:lstStyle/>
                    <a:p>
                      <a:pPr algn="r"/>
                      <a:r>
                        <a:rPr lang="en-US" sz="1400"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2</a:t>
                      </a:r>
                      <a:r>
                        <a:rPr lang="ru-RU" sz="1400"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4</a:t>
                      </a:r>
                      <a:r>
                        <a:rPr lang="en-US" sz="1400"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 698</a:t>
                      </a:r>
                      <a:endParaRPr lang="ru-RU" sz="1400"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cap="flat" cmpd="sng" algn="ctr">
                      <a:solidFill>
                        <a:srgbClr val="FFFFFF"/>
                      </a:solidFill>
                      <a:prstDash val="solid"/>
                      <a:round/>
                      <a:headEnd type="none" w="med" len="med"/>
                      <a:tailEnd type="none" w="med" len="med"/>
                    </a:lnL>
                    <a:lnR w="12240">
                      <a:solidFill>
                        <a:srgbClr val="FFFFFF"/>
                      </a:solidFill>
                    </a:lnR>
                    <a:lnT w="12240">
                      <a:solidFill>
                        <a:srgbClr val="FFFFFF"/>
                      </a:solidFill>
                    </a:lnT>
                    <a:lnB w="12240">
                      <a:solidFill>
                        <a:srgbClr val="FFFFFF"/>
                      </a:solidFill>
                    </a:lnB>
                    <a:solidFill>
                      <a:srgbClr val="CEDBE1"/>
                    </a:solidFill>
                  </a:tcPr>
                </a:tc>
                <a:tc>
                  <a:txBody>
                    <a:bodyPr/>
                    <a:lstStyle/>
                    <a:p>
                      <a:pPr algn="r">
                        <a:lnSpc>
                          <a:spcPct val="100000"/>
                        </a:lnSpc>
                      </a:pPr>
                      <a:r>
                        <a:rPr lang="ru-RU" sz="14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2</a:t>
                      </a:r>
                      <a:r>
                        <a:rPr lang="en-US" sz="14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3</a:t>
                      </a:r>
                      <a:r>
                        <a:rPr lang="ru-RU" sz="14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 </a:t>
                      </a:r>
                      <a:r>
                        <a:rPr lang="en-US" sz="14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565</a:t>
                      </a:r>
                      <a:endParaRPr lang="ru-RU" sz="14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CEDBE1"/>
                    </a:solidFill>
                  </a:tcPr>
                </a:tc>
                <a:tc>
                  <a:txBody>
                    <a:bodyPr/>
                    <a:lstStyle/>
                    <a:p>
                      <a:pPr algn="r">
                        <a:lnSpc>
                          <a:spcPct val="100000"/>
                        </a:lnSpc>
                      </a:pPr>
                      <a:r>
                        <a:rPr lang="ru-RU" sz="14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2</a:t>
                      </a:r>
                      <a:r>
                        <a:rPr lang="en-US" sz="14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4</a:t>
                      </a:r>
                      <a:r>
                        <a:rPr lang="ru-RU" sz="14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 </a:t>
                      </a:r>
                      <a:r>
                        <a:rPr lang="en-US" sz="14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46</a:t>
                      </a:r>
                      <a:r>
                        <a:rPr lang="ru-RU" sz="14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8</a:t>
                      </a:r>
                    </a:p>
                  </a:txBody>
                  <a:tcPr>
                    <a:lnL w="12240">
                      <a:solidFill>
                        <a:srgbClr val="FFFFFF"/>
                      </a:solidFill>
                    </a:lnL>
                    <a:lnR w="12240">
                      <a:solidFill>
                        <a:srgbClr val="FFFFFF"/>
                      </a:solidFill>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CEDBE1"/>
                    </a:solidFill>
                  </a:tcPr>
                </a:tc>
                <a:extLst>
                  <a:ext uri="{0D108BD9-81ED-4DB2-BD59-A6C34878D82A}">
                    <a16:rowId xmlns:a16="http://schemas.microsoft.com/office/drawing/2014/main" val="10004"/>
                  </a:ext>
                </a:extLst>
              </a:tr>
              <a:tr h="352995">
                <a:tc>
                  <a:txBody>
                    <a:bodyPr/>
                    <a:lstStyle/>
                    <a:p>
                      <a:pPr>
                        <a:lnSpc>
                          <a:spcPct val="100000"/>
                        </a:lnSpc>
                      </a:pPr>
                      <a:r>
                        <a:rPr lang="ru-RU" sz="14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Судебная система</a:t>
                      </a:r>
                    </a:p>
                  </a:txBody>
                  <a:tcP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E8EEF0"/>
                    </a:solidFill>
                  </a:tcPr>
                </a:tc>
                <a:tc>
                  <a:txBody>
                    <a:bodyPr/>
                    <a:lstStyle/>
                    <a:p>
                      <a:pPr algn="r"/>
                      <a:r>
                        <a:rPr lang="ru-RU" sz="1400"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44,4</a:t>
                      </a: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E8EEF0"/>
                    </a:solidFill>
                  </a:tcPr>
                </a:tc>
                <a:tc>
                  <a:txBody>
                    <a:bodyPr/>
                    <a:lstStyle/>
                    <a:p>
                      <a:pPr algn="r">
                        <a:lnSpc>
                          <a:spcPct val="100000"/>
                        </a:lnSpc>
                      </a:pPr>
                      <a:endParaRPr lang="ru-RU" sz="14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cap="flat" cmpd="sng" algn="ctr">
                      <a:solidFill>
                        <a:srgbClr val="FFFFFF"/>
                      </a:solidFill>
                      <a:prstDash val="solid"/>
                      <a:round/>
                      <a:headEnd type="none" w="med" len="med"/>
                      <a:tailEnd type="none" w="med" len="med"/>
                    </a:lnL>
                    <a:lnR w="12240">
                      <a:solidFill>
                        <a:srgbClr val="FFFFFF"/>
                      </a:solidFill>
                    </a:lnR>
                    <a:lnT w="12240">
                      <a:solidFill>
                        <a:srgbClr val="FFFFFF"/>
                      </a:solidFill>
                    </a:lnT>
                    <a:lnB w="12240">
                      <a:solidFill>
                        <a:srgbClr val="FFFFFF"/>
                      </a:solidFill>
                    </a:lnB>
                    <a:solidFill>
                      <a:srgbClr val="E8EEF0"/>
                    </a:solidFill>
                  </a:tcPr>
                </a:tc>
                <a:tc>
                  <a:txBody>
                    <a:bodyPr/>
                    <a:lstStyle/>
                    <a:p>
                      <a:pPr algn="r"/>
                      <a:endParaRPr lang="ru-RU" sz="1400"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cap="flat" cmpd="sng" algn="ctr">
                      <a:solidFill>
                        <a:srgbClr val="FFFFFF"/>
                      </a:solidFill>
                      <a:prstDash val="solid"/>
                      <a:round/>
                      <a:headEnd type="none" w="med" len="med"/>
                      <a:tailEnd type="none" w="med" len="med"/>
                    </a:lnL>
                    <a:lnR w="12240">
                      <a:solidFill>
                        <a:srgbClr val="FFFFFF"/>
                      </a:solidFill>
                    </a:lnR>
                    <a:lnT w="12240">
                      <a:solidFill>
                        <a:srgbClr val="FFFFFF"/>
                      </a:solidFill>
                    </a:lnT>
                    <a:lnB w="12240">
                      <a:solidFill>
                        <a:srgbClr val="FFFFFF"/>
                      </a:solidFill>
                    </a:lnB>
                    <a:solidFill>
                      <a:srgbClr val="E8EEF0"/>
                    </a:solidFill>
                  </a:tcPr>
                </a:tc>
                <a:tc>
                  <a:txBody>
                    <a:bodyPr/>
                    <a:lstStyle/>
                    <a:p>
                      <a:pPr algn="r">
                        <a:lnSpc>
                          <a:spcPct val="100000"/>
                        </a:lnSpc>
                      </a:pPr>
                      <a:endParaRPr lang="ru-RU" sz="14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E8EEF0"/>
                    </a:solidFill>
                  </a:tcPr>
                </a:tc>
                <a:tc>
                  <a:txBody>
                    <a:bodyPr/>
                    <a:lstStyle/>
                    <a:p>
                      <a:pPr algn="r">
                        <a:lnSpc>
                          <a:spcPct val="100000"/>
                        </a:lnSpc>
                      </a:pPr>
                      <a:endParaRPr lang="ru-RU" sz="14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E8EEF0"/>
                    </a:solidFill>
                  </a:tcPr>
                </a:tc>
                <a:extLst>
                  <a:ext uri="{0D108BD9-81ED-4DB2-BD59-A6C34878D82A}">
                    <a16:rowId xmlns:a16="http://schemas.microsoft.com/office/drawing/2014/main" val="10005"/>
                  </a:ext>
                </a:extLst>
              </a:tr>
              <a:tr h="573617">
                <a:tc>
                  <a:txBody>
                    <a:bodyPr/>
                    <a:lstStyle/>
                    <a:p>
                      <a:pPr>
                        <a:lnSpc>
                          <a:spcPct val="100000"/>
                        </a:lnSpc>
                      </a:pPr>
                      <a:r>
                        <a:rPr lang="ru-RU" sz="1400" b="0" strike="noStrike" spc="-1">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Обеспечение деятельности финансовых и органов финансового (финансово-бюджетного) надзора</a:t>
                      </a:r>
                    </a:p>
                  </a:txBody>
                  <a:tcP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CEDBE1"/>
                    </a:solidFill>
                  </a:tcPr>
                </a:tc>
                <a:tc>
                  <a:txBody>
                    <a:bodyPr/>
                    <a:lstStyle/>
                    <a:p>
                      <a:pPr algn="r"/>
                      <a:r>
                        <a:rPr lang="ru-RU" sz="1400"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17 424</a:t>
                      </a: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CEDBE1"/>
                    </a:solidFill>
                  </a:tcPr>
                </a:tc>
                <a:tc>
                  <a:txBody>
                    <a:bodyPr/>
                    <a:lstStyle/>
                    <a:p>
                      <a:pPr algn="r">
                        <a:lnSpc>
                          <a:spcPct val="100000"/>
                        </a:lnSpc>
                      </a:pPr>
                      <a:r>
                        <a:rPr lang="ru-RU" sz="14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19 931,7</a:t>
                      </a:r>
                    </a:p>
                  </a:txBody>
                  <a:tcPr>
                    <a:lnL w="12240" cap="flat" cmpd="sng" algn="ctr">
                      <a:solidFill>
                        <a:srgbClr val="FFFFFF"/>
                      </a:solidFill>
                      <a:prstDash val="solid"/>
                      <a:round/>
                      <a:headEnd type="none" w="med" len="med"/>
                      <a:tailEnd type="none" w="med" len="med"/>
                    </a:lnL>
                    <a:lnR w="12240">
                      <a:solidFill>
                        <a:srgbClr val="FFFFFF"/>
                      </a:solidFill>
                    </a:lnR>
                    <a:lnT w="12240">
                      <a:solidFill>
                        <a:srgbClr val="FFFFFF"/>
                      </a:solidFill>
                    </a:lnT>
                    <a:lnB w="12240">
                      <a:solidFill>
                        <a:srgbClr val="FFFFFF"/>
                      </a:solidFill>
                    </a:lnB>
                    <a:solidFill>
                      <a:srgbClr val="CEDBE1"/>
                    </a:solidFill>
                  </a:tcPr>
                </a:tc>
                <a:tc>
                  <a:txBody>
                    <a:bodyPr/>
                    <a:lstStyle/>
                    <a:p>
                      <a:pPr algn="r"/>
                      <a:r>
                        <a:rPr lang="ru-RU" sz="1400"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16</a:t>
                      </a:r>
                      <a:r>
                        <a:rPr lang="en-US" sz="1400"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 </a:t>
                      </a:r>
                      <a:r>
                        <a:rPr lang="ru-RU" sz="1400"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11</a:t>
                      </a:r>
                      <a:r>
                        <a:rPr lang="en-US" sz="1400"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7,</a:t>
                      </a:r>
                      <a:r>
                        <a:rPr lang="ru-RU" sz="1400"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0</a:t>
                      </a:r>
                    </a:p>
                  </a:txBody>
                  <a:tcPr>
                    <a:lnL w="12240" cap="flat" cmpd="sng" algn="ctr">
                      <a:solidFill>
                        <a:srgbClr val="FFFFFF"/>
                      </a:solidFill>
                      <a:prstDash val="solid"/>
                      <a:round/>
                      <a:headEnd type="none" w="med" len="med"/>
                      <a:tailEnd type="none" w="med" len="med"/>
                    </a:lnL>
                    <a:lnR w="12240">
                      <a:solidFill>
                        <a:srgbClr val="FFFFFF"/>
                      </a:solidFill>
                    </a:lnR>
                    <a:lnT w="12240">
                      <a:solidFill>
                        <a:srgbClr val="FFFFFF"/>
                      </a:solidFill>
                    </a:lnT>
                    <a:lnB w="12240">
                      <a:solidFill>
                        <a:srgbClr val="FFFFFF"/>
                      </a:solidFill>
                    </a:lnB>
                    <a:solidFill>
                      <a:srgbClr val="CEDBE1"/>
                    </a:solidFill>
                  </a:tcPr>
                </a:tc>
                <a:tc>
                  <a:txBody>
                    <a:bodyPr/>
                    <a:lstStyle/>
                    <a:p>
                      <a:pPr algn="r">
                        <a:lnSpc>
                          <a:spcPct val="100000"/>
                        </a:lnSpc>
                      </a:pPr>
                      <a:r>
                        <a:rPr lang="ru-RU" sz="14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2</a:t>
                      </a:r>
                      <a:r>
                        <a:rPr lang="en-US" sz="14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2</a:t>
                      </a:r>
                      <a:r>
                        <a:rPr lang="ru-RU" sz="14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 </a:t>
                      </a:r>
                      <a:r>
                        <a:rPr lang="en-US" sz="14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6</a:t>
                      </a:r>
                      <a:r>
                        <a:rPr lang="ru-RU" sz="14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09,</a:t>
                      </a:r>
                      <a:r>
                        <a:rPr lang="en-US" sz="14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7</a:t>
                      </a:r>
                      <a:endParaRPr lang="ru-RU" sz="14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CEDBE1"/>
                    </a:solidFill>
                  </a:tcPr>
                </a:tc>
                <a:tc>
                  <a:txBody>
                    <a:bodyPr/>
                    <a:lstStyle/>
                    <a:p>
                      <a:pPr algn="r">
                        <a:lnSpc>
                          <a:spcPct val="100000"/>
                        </a:lnSpc>
                      </a:pPr>
                      <a:r>
                        <a:rPr lang="ru-RU" sz="14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2</a:t>
                      </a:r>
                      <a:r>
                        <a:rPr lang="en-US" sz="14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3</a:t>
                      </a:r>
                      <a:r>
                        <a:rPr lang="ru-RU" sz="14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 </a:t>
                      </a:r>
                      <a:r>
                        <a:rPr lang="en-US" sz="14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022</a:t>
                      </a:r>
                      <a:r>
                        <a:rPr lang="ru-RU" sz="14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a:t>
                      </a:r>
                      <a:r>
                        <a:rPr lang="en-US" sz="14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3</a:t>
                      </a:r>
                      <a:endParaRPr lang="ru-RU" sz="14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CEDBE1"/>
                    </a:solidFill>
                  </a:tcPr>
                </a:tc>
                <a:extLst>
                  <a:ext uri="{0D108BD9-81ED-4DB2-BD59-A6C34878D82A}">
                    <a16:rowId xmlns:a16="http://schemas.microsoft.com/office/drawing/2014/main" val="10006"/>
                  </a:ext>
                </a:extLst>
              </a:tr>
              <a:tr h="352995">
                <a:tc>
                  <a:txBody>
                    <a:bodyPr/>
                    <a:lstStyle/>
                    <a:p>
                      <a:pPr>
                        <a:lnSpc>
                          <a:spcPct val="100000"/>
                        </a:lnSpc>
                      </a:pPr>
                      <a:r>
                        <a:rPr lang="ru-RU" sz="14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Обеспечение проведения выборов и референдумов</a:t>
                      </a:r>
                    </a:p>
                  </a:txBody>
                  <a:tcP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E8EEF0"/>
                    </a:solidFill>
                  </a:tcPr>
                </a:tc>
                <a:tc>
                  <a:txBody>
                    <a:bodyPr/>
                    <a:lstStyle/>
                    <a:p>
                      <a:pPr algn="r"/>
                      <a:endParaRPr lang="ru-RU" sz="1400"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E8EEF0"/>
                    </a:solidFill>
                  </a:tcPr>
                </a:tc>
                <a:tc>
                  <a:txBody>
                    <a:bodyPr/>
                    <a:lstStyle/>
                    <a:p>
                      <a:pPr algn="r">
                        <a:lnSpc>
                          <a:spcPct val="100000"/>
                        </a:lnSpc>
                      </a:pPr>
                      <a:endParaRPr lang="ru-RU" sz="14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cap="flat" cmpd="sng" algn="ctr">
                      <a:solidFill>
                        <a:srgbClr val="FFFFFF"/>
                      </a:solidFill>
                      <a:prstDash val="solid"/>
                      <a:round/>
                      <a:headEnd type="none" w="med" len="med"/>
                      <a:tailEnd type="none" w="med" len="med"/>
                    </a:lnL>
                    <a:lnR w="12240">
                      <a:solidFill>
                        <a:srgbClr val="FFFFFF"/>
                      </a:solidFill>
                    </a:lnR>
                    <a:lnT w="12240">
                      <a:solidFill>
                        <a:srgbClr val="FFFFFF"/>
                      </a:solidFill>
                    </a:lnT>
                    <a:lnB w="12240">
                      <a:solidFill>
                        <a:srgbClr val="FFFFFF"/>
                      </a:solidFill>
                    </a:lnB>
                    <a:solidFill>
                      <a:srgbClr val="E8EEF0"/>
                    </a:solidFill>
                  </a:tcPr>
                </a:tc>
                <a:tc>
                  <a:txBody>
                    <a:bodyPr/>
                    <a:lstStyle/>
                    <a:p>
                      <a:pPr algn="r"/>
                      <a:r>
                        <a:rPr lang="ru-RU" sz="1400"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300,0</a:t>
                      </a:r>
                    </a:p>
                  </a:txBody>
                  <a:tcPr>
                    <a:lnL w="12240" cap="flat" cmpd="sng" algn="ctr">
                      <a:solidFill>
                        <a:srgbClr val="FFFFFF"/>
                      </a:solidFill>
                      <a:prstDash val="solid"/>
                      <a:round/>
                      <a:headEnd type="none" w="med" len="med"/>
                      <a:tailEnd type="none" w="med" len="med"/>
                    </a:lnL>
                    <a:lnR w="12240">
                      <a:solidFill>
                        <a:srgbClr val="FFFFFF"/>
                      </a:solidFill>
                    </a:lnR>
                    <a:lnT w="12240">
                      <a:solidFill>
                        <a:srgbClr val="FFFFFF"/>
                      </a:solidFill>
                    </a:lnT>
                    <a:lnB w="12240">
                      <a:solidFill>
                        <a:srgbClr val="FFFFFF"/>
                      </a:solidFill>
                    </a:lnB>
                    <a:solidFill>
                      <a:srgbClr val="E8EEF0"/>
                    </a:solidFill>
                  </a:tcPr>
                </a:tc>
                <a:tc>
                  <a:txBody>
                    <a:bodyPr/>
                    <a:lstStyle/>
                    <a:p>
                      <a:pPr algn="r">
                        <a:lnSpc>
                          <a:spcPct val="100000"/>
                        </a:lnSpc>
                      </a:pPr>
                      <a:endParaRPr lang="ru-RU" sz="14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E8EEF0"/>
                    </a:solidFill>
                  </a:tcPr>
                </a:tc>
                <a:tc>
                  <a:txBody>
                    <a:bodyPr/>
                    <a:lstStyle/>
                    <a:p>
                      <a:pPr algn="r">
                        <a:lnSpc>
                          <a:spcPct val="100000"/>
                        </a:lnSpc>
                      </a:pPr>
                      <a:endParaRPr lang="ru-RU" sz="14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E8EEF0"/>
                    </a:solidFill>
                  </a:tcPr>
                </a:tc>
                <a:extLst>
                  <a:ext uri="{0D108BD9-81ED-4DB2-BD59-A6C34878D82A}">
                    <a16:rowId xmlns:a16="http://schemas.microsoft.com/office/drawing/2014/main" val="10007"/>
                  </a:ext>
                </a:extLst>
              </a:tr>
              <a:tr h="352995">
                <a:tc>
                  <a:txBody>
                    <a:bodyPr/>
                    <a:lstStyle/>
                    <a:p>
                      <a:pPr>
                        <a:lnSpc>
                          <a:spcPct val="100000"/>
                        </a:lnSpc>
                      </a:pPr>
                      <a:r>
                        <a:rPr lang="ru-RU" sz="1400" b="0" strike="noStrike" spc="-1">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Резервные фонды</a:t>
                      </a:r>
                    </a:p>
                  </a:txBody>
                  <a:tcP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CEDBE1"/>
                    </a:solidFill>
                  </a:tcPr>
                </a:tc>
                <a:tc>
                  <a:txBody>
                    <a:bodyPr/>
                    <a:lstStyle/>
                    <a:p>
                      <a:pPr algn="r"/>
                      <a:r>
                        <a:rPr lang="ru-RU" sz="1400"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2 800</a:t>
                      </a: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CEDBE1"/>
                    </a:solidFill>
                  </a:tcPr>
                </a:tc>
                <a:tc>
                  <a:txBody>
                    <a:bodyPr/>
                    <a:lstStyle/>
                    <a:p>
                      <a:pPr algn="r">
                        <a:lnSpc>
                          <a:spcPct val="100000"/>
                        </a:lnSpc>
                      </a:pPr>
                      <a:r>
                        <a:rPr lang="ru-RU" sz="14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2</a:t>
                      </a:r>
                      <a:r>
                        <a:rPr lang="ru-RU" sz="1400" b="0" strike="noStrike" spc="-1" baseline="0"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 800</a:t>
                      </a:r>
                      <a:endParaRPr lang="ru-RU" sz="14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cap="flat" cmpd="sng" algn="ctr">
                      <a:solidFill>
                        <a:srgbClr val="FFFFFF"/>
                      </a:solidFill>
                      <a:prstDash val="solid"/>
                      <a:round/>
                      <a:headEnd type="none" w="med" len="med"/>
                      <a:tailEnd type="none" w="med" len="med"/>
                    </a:lnL>
                    <a:lnR w="12240">
                      <a:solidFill>
                        <a:srgbClr val="FFFFFF"/>
                      </a:solidFill>
                    </a:lnR>
                    <a:lnT w="12240">
                      <a:solidFill>
                        <a:srgbClr val="FFFFFF"/>
                      </a:solidFill>
                    </a:lnT>
                    <a:lnB w="12240">
                      <a:solidFill>
                        <a:srgbClr val="FFFFFF"/>
                      </a:solidFill>
                    </a:lnB>
                    <a:solidFill>
                      <a:srgbClr val="CEDBE1"/>
                    </a:solidFill>
                  </a:tcPr>
                </a:tc>
                <a:tc>
                  <a:txBody>
                    <a:bodyPr/>
                    <a:lstStyle/>
                    <a:p>
                      <a:pPr algn="r"/>
                      <a:r>
                        <a:rPr lang="en-US" sz="1400"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800</a:t>
                      </a:r>
                      <a:endParaRPr lang="ru-RU" sz="1400"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cap="flat" cmpd="sng" algn="ctr">
                      <a:solidFill>
                        <a:srgbClr val="FFFFFF"/>
                      </a:solidFill>
                      <a:prstDash val="solid"/>
                      <a:round/>
                      <a:headEnd type="none" w="med" len="med"/>
                      <a:tailEnd type="none" w="med" len="med"/>
                    </a:lnL>
                    <a:lnR w="12240">
                      <a:solidFill>
                        <a:srgbClr val="FFFFFF"/>
                      </a:solidFill>
                    </a:lnR>
                    <a:lnT w="12240">
                      <a:solidFill>
                        <a:srgbClr val="FFFFFF"/>
                      </a:solidFill>
                    </a:lnT>
                    <a:lnB w="12240">
                      <a:solidFill>
                        <a:srgbClr val="FFFFFF"/>
                      </a:solidFill>
                    </a:lnB>
                    <a:solidFill>
                      <a:srgbClr val="CEDBE1"/>
                    </a:solidFill>
                  </a:tcPr>
                </a:tc>
                <a:tc>
                  <a:txBody>
                    <a:bodyPr/>
                    <a:lstStyle/>
                    <a:p>
                      <a:pPr algn="r">
                        <a:lnSpc>
                          <a:spcPct val="100000"/>
                        </a:lnSpc>
                      </a:pPr>
                      <a:endParaRPr lang="ru-RU" sz="14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CEDBE1"/>
                    </a:solidFill>
                  </a:tcPr>
                </a:tc>
                <a:tc>
                  <a:txBody>
                    <a:bodyPr/>
                    <a:lstStyle/>
                    <a:p>
                      <a:pPr algn="r">
                        <a:lnSpc>
                          <a:spcPct val="100000"/>
                        </a:lnSpc>
                      </a:pPr>
                      <a:endParaRPr lang="ru-RU" sz="14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CEDBE1"/>
                    </a:solidFill>
                  </a:tcPr>
                </a:tc>
                <a:extLst>
                  <a:ext uri="{0D108BD9-81ED-4DB2-BD59-A6C34878D82A}">
                    <a16:rowId xmlns:a16="http://schemas.microsoft.com/office/drawing/2014/main" val="10008"/>
                  </a:ext>
                </a:extLst>
              </a:tr>
              <a:tr h="352995">
                <a:tc>
                  <a:txBody>
                    <a:bodyPr/>
                    <a:lstStyle/>
                    <a:p>
                      <a:pPr>
                        <a:lnSpc>
                          <a:spcPct val="100000"/>
                        </a:lnSpc>
                      </a:pPr>
                      <a:r>
                        <a:rPr lang="ru-RU" sz="14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Другие общегосударственные вопросы</a:t>
                      </a:r>
                    </a:p>
                  </a:txBody>
                  <a:tcP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E8EEF0"/>
                    </a:solidFill>
                  </a:tcPr>
                </a:tc>
                <a:tc>
                  <a:txBody>
                    <a:bodyPr/>
                    <a:lstStyle/>
                    <a:p>
                      <a:pPr algn="r"/>
                      <a:r>
                        <a:rPr lang="ru-RU" sz="1400"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26 364,2</a:t>
                      </a: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E8EEF0"/>
                    </a:solidFill>
                  </a:tcPr>
                </a:tc>
                <a:tc>
                  <a:txBody>
                    <a:bodyPr/>
                    <a:lstStyle/>
                    <a:p>
                      <a:pPr algn="r">
                        <a:lnSpc>
                          <a:spcPct val="100000"/>
                        </a:lnSpc>
                      </a:pPr>
                      <a:r>
                        <a:rPr lang="ru-RU" sz="14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31 090,7</a:t>
                      </a:r>
                    </a:p>
                  </a:txBody>
                  <a:tcPr>
                    <a:lnL w="12240" cap="flat" cmpd="sng" algn="ctr">
                      <a:solidFill>
                        <a:srgbClr val="FFFFFF"/>
                      </a:solidFill>
                      <a:prstDash val="solid"/>
                      <a:round/>
                      <a:headEnd type="none" w="med" len="med"/>
                      <a:tailEnd type="none" w="med" len="med"/>
                    </a:lnL>
                    <a:lnR w="12240">
                      <a:solidFill>
                        <a:srgbClr val="FFFFFF"/>
                      </a:solidFill>
                    </a:lnR>
                    <a:lnT w="12240">
                      <a:solidFill>
                        <a:srgbClr val="FFFFFF"/>
                      </a:solidFill>
                    </a:lnT>
                    <a:lnB w="12240">
                      <a:solidFill>
                        <a:srgbClr val="FFFFFF"/>
                      </a:solidFill>
                    </a:lnB>
                    <a:solidFill>
                      <a:srgbClr val="E8EEF0"/>
                    </a:solidFill>
                  </a:tcPr>
                </a:tc>
                <a:tc>
                  <a:txBody>
                    <a:bodyPr/>
                    <a:lstStyle/>
                    <a:p>
                      <a:pPr algn="r"/>
                      <a:r>
                        <a:rPr lang="en-US" sz="1400"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34 571,1</a:t>
                      </a:r>
                      <a:endParaRPr lang="ru-RU" sz="1400"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cap="flat" cmpd="sng" algn="ctr">
                      <a:solidFill>
                        <a:srgbClr val="FFFFFF"/>
                      </a:solidFill>
                      <a:prstDash val="solid"/>
                      <a:round/>
                      <a:headEnd type="none" w="med" len="med"/>
                      <a:tailEnd type="none" w="med" len="med"/>
                    </a:lnL>
                    <a:lnR w="12240">
                      <a:solidFill>
                        <a:srgbClr val="FFFFFF"/>
                      </a:solidFill>
                    </a:lnR>
                    <a:lnT w="12240">
                      <a:solidFill>
                        <a:srgbClr val="FFFFFF"/>
                      </a:solidFill>
                    </a:lnT>
                    <a:lnB w="12240">
                      <a:solidFill>
                        <a:srgbClr val="FFFFFF"/>
                      </a:solidFill>
                    </a:lnB>
                    <a:solidFill>
                      <a:srgbClr val="E8EEF0"/>
                    </a:solidFill>
                  </a:tcPr>
                </a:tc>
                <a:tc>
                  <a:txBody>
                    <a:bodyPr/>
                    <a:lstStyle/>
                    <a:p>
                      <a:pPr algn="r">
                        <a:lnSpc>
                          <a:spcPct val="100000"/>
                        </a:lnSpc>
                      </a:pPr>
                      <a:r>
                        <a:rPr lang="en-US" sz="14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3</a:t>
                      </a:r>
                      <a:r>
                        <a:rPr lang="ru-RU" sz="14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4 </a:t>
                      </a:r>
                      <a:r>
                        <a:rPr lang="en-US" sz="14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89</a:t>
                      </a:r>
                      <a:r>
                        <a:rPr lang="ru-RU" sz="14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0,</a:t>
                      </a:r>
                      <a:r>
                        <a:rPr lang="en-US" sz="14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2</a:t>
                      </a:r>
                      <a:endParaRPr lang="ru-RU" sz="14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E8EEF0"/>
                    </a:solidFill>
                  </a:tcPr>
                </a:tc>
                <a:tc>
                  <a:txBody>
                    <a:bodyPr/>
                    <a:lstStyle/>
                    <a:p>
                      <a:pPr algn="r">
                        <a:lnSpc>
                          <a:spcPct val="100000"/>
                        </a:lnSpc>
                      </a:pPr>
                      <a:r>
                        <a:rPr lang="en-US" sz="14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3</a:t>
                      </a:r>
                      <a:r>
                        <a:rPr lang="ru-RU" sz="14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5 </a:t>
                      </a:r>
                      <a:r>
                        <a:rPr lang="en-US" sz="14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605</a:t>
                      </a:r>
                      <a:r>
                        <a:rPr lang="ru-RU" sz="14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a:t>
                      </a:r>
                      <a:r>
                        <a:rPr lang="en-US" sz="14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9</a:t>
                      </a:r>
                      <a:endParaRPr lang="ru-RU" sz="14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cap="flat" cmpd="sng" algn="ctr">
                      <a:solidFill>
                        <a:srgbClr val="FFFFFF"/>
                      </a:solidFill>
                      <a:prstDash val="solid"/>
                      <a:round/>
                      <a:headEnd type="none" w="med" len="med"/>
                      <a:tailEnd type="none" w="med" len="med"/>
                    </a:lnT>
                    <a:lnB w="12240">
                      <a:solidFill>
                        <a:srgbClr val="FFFFFF"/>
                      </a:solidFill>
                    </a:lnB>
                    <a:solidFill>
                      <a:srgbClr val="E8EEF0"/>
                    </a:solid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http://eurasian-defence.ru/sites/default/files/Kupriyanov/2017/201711/20171111/2071111exclanalit2/zast.jpg"/>
          <p:cNvPicPr/>
          <p:nvPr/>
        </p:nvPicPr>
        <p:blipFill>
          <a:blip r:embed="rId2" cstate="print">
            <a:alphaModFix amt="75000"/>
            <a:lum bright="30000"/>
          </a:blip>
          <a:srcRect/>
          <a:stretch>
            <a:fillRect/>
          </a:stretch>
        </p:blipFill>
        <p:spPr bwMode="auto">
          <a:xfrm>
            <a:off x="0" y="0"/>
            <a:ext cx="12192000" cy="6857999"/>
          </a:xfrm>
          <a:prstGeom prst="rect">
            <a:avLst/>
          </a:prstGeom>
          <a:noFill/>
          <a:ln w="9525">
            <a:noFill/>
            <a:miter lim="800000"/>
            <a:headEnd/>
            <a:tailEnd/>
          </a:ln>
        </p:spPr>
      </p:pic>
      <p:sp>
        <p:nvSpPr>
          <p:cNvPr id="4" name="CustomShape 1"/>
          <p:cNvSpPr/>
          <p:nvPr/>
        </p:nvSpPr>
        <p:spPr>
          <a:xfrm>
            <a:off x="657286" y="175347"/>
            <a:ext cx="10877427" cy="29878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US" b="0" strike="noStrike"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I</a:t>
            </a:r>
            <a:r>
              <a:rPr lang="en-US"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V</a:t>
            </a:r>
            <a:r>
              <a:rPr lang="en-US" b="0" strike="noStrike"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 </a:t>
            </a:r>
            <a:r>
              <a:rPr lang="ru-RU"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Расходы бюджета</a:t>
            </a:r>
            <a:endParaRPr lang="ru-RU" b="0" strike="noStrike"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endParaRPr>
          </a:p>
        </p:txBody>
      </p:sp>
      <p:sp>
        <p:nvSpPr>
          <p:cNvPr id="5" name="Заголовок 1"/>
          <p:cNvSpPr txBox="1"/>
          <p:nvPr/>
        </p:nvSpPr>
        <p:spPr>
          <a:xfrm>
            <a:off x="657286" y="474133"/>
            <a:ext cx="10877427" cy="668867"/>
          </a:xfrm>
          <a:prstGeom prst="rect">
            <a:avLst/>
          </a:prstGeom>
        </p:spPr>
        <p:txBody>
          <a:bodyPr>
            <a:normAutofit lnSpcReduction="10000"/>
          </a:bodyPr>
          <a:lst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2000" b="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Национальная безопасность и правоохранительная деятельность</a:t>
            </a:r>
            <a:br>
              <a:rPr lang="ru-RU" sz="2000" b="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br>
            <a:r>
              <a:rPr lang="en-US" sz="2000" b="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10</a:t>
            </a:r>
            <a:r>
              <a:rPr lang="ru-RU" sz="2000" b="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 8</a:t>
            </a:r>
            <a:r>
              <a:rPr lang="en-US" sz="2000" b="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52,8</a:t>
            </a:r>
            <a:r>
              <a:rPr lang="ru-RU" sz="2000"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 тыс. рублей – будет направлено на финансирование в 202</a:t>
            </a:r>
            <a:r>
              <a:rPr lang="en-US" sz="2000"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4</a:t>
            </a:r>
            <a:r>
              <a:rPr lang="ru-RU" sz="2000"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 году</a:t>
            </a:r>
            <a:endParaRPr lang="ru-RU" sz="2000" b="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endParaRPr>
          </a:p>
        </p:txBody>
      </p:sp>
      <p:graphicFrame>
        <p:nvGraphicFramePr>
          <p:cNvPr id="6" name="Содержимое 4"/>
          <p:cNvGraphicFramePr/>
          <p:nvPr/>
        </p:nvGraphicFramePr>
        <p:xfrm>
          <a:off x="621789" y="1224421"/>
          <a:ext cx="10877426" cy="3139440"/>
        </p:xfrm>
        <a:graphic>
          <a:graphicData uri="http://schemas.openxmlformats.org/drawingml/2006/table">
            <a:tbl>
              <a:tblPr firstRow="1" bandRow="1">
                <a:tableStyleId>{5C22544A-7EE6-4342-B048-85BDC9FD1C3A}</a:tableStyleId>
              </a:tblPr>
              <a:tblGrid>
                <a:gridCol w="5388644">
                  <a:extLst>
                    <a:ext uri="{9D8B030D-6E8A-4147-A177-3AD203B41FA5}">
                      <a16:colId xmlns:a16="http://schemas.microsoft.com/office/drawing/2014/main" val="20000"/>
                    </a:ext>
                  </a:extLst>
                </a:gridCol>
                <a:gridCol w="1097686">
                  <a:extLst>
                    <a:ext uri="{9D8B030D-6E8A-4147-A177-3AD203B41FA5}">
                      <a16:colId xmlns:a16="http://schemas.microsoft.com/office/drawing/2014/main" val="20001"/>
                    </a:ext>
                  </a:extLst>
                </a:gridCol>
                <a:gridCol w="1097686">
                  <a:extLst>
                    <a:ext uri="{9D8B030D-6E8A-4147-A177-3AD203B41FA5}">
                      <a16:colId xmlns:a16="http://schemas.microsoft.com/office/drawing/2014/main" val="20002"/>
                    </a:ext>
                  </a:extLst>
                </a:gridCol>
                <a:gridCol w="1097686">
                  <a:extLst>
                    <a:ext uri="{9D8B030D-6E8A-4147-A177-3AD203B41FA5}">
                      <a16:colId xmlns:a16="http://schemas.microsoft.com/office/drawing/2014/main" val="20003"/>
                    </a:ext>
                  </a:extLst>
                </a:gridCol>
                <a:gridCol w="1097862">
                  <a:extLst>
                    <a:ext uri="{9D8B030D-6E8A-4147-A177-3AD203B41FA5}">
                      <a16:colId xmlns:a16="http://schemas.microsoft.com/office/drawing/2014/main" val="20004"/>
                    </a:ext>
                  </a:extLst>
                </a:gridCol>
                <a:gridCol w="1097862">
                  <a:extLst>
                    <a:ext uri="{9D8B030D-6E8A-4147-A177-3AD203B41FA5}">
                      <a16:colId xmlns:a16="http://schemas.microsoft.com/office/drawing/2014/main" val="20005"/>
                    </a:ext>
                  </a:extLst>
                </a:gridCol>
              </a:tblGrid>
              <a:tr h="514198">
                <a:tc>
                  <a:txBody>
                    <a:bodyPr/>
                    <a:lstStyle/>
                    <a:p>
                      <a:pPr algn="ctr"/>
                      <a:r>
                        <a:rPr lang="ru-RU" sz="1600" dirty="0">
                          <a:latin typeface="Liberation Serif" panose="02020603050405020304" pitchFamily="18" charset="0"/>
                          <a:ea typeface="Liberation Serif" panose="02020603050405020304" pitchFamily="18" charset="0"/>
                          <a:cs typeface="Liberation Serif" panose="02020603050405020304" pitchFamily="18" charset="0"/>
                        </a:rPr>
                        <a:t>Подраздел</a:t>
                      </a:r>
                    </a:p>
                  </a:txBody>
                  <a:tcPr/>
                </a:tc>
                <a:tc>
                  <a:txBody>
                    <a:bodyPr/>
                    <a:lstStyle/>
                    <a:p>
                      <a:pPr algn="ctr"/>
                      <a:r>
                        <a:rPr lang="ru-RU" sz="1600" dirty="0">
                          <a:latin typeface="Liberation Serif" panose="02020603050405020304" pitchFamily="18" charset="0"/>
                          <a:ea typeface="Liberation Serif" panose="02020603050405020304" pitchFamily="18" charset="0"/>
                          <a:cs typeface="Liberation Serif" panose="02020603050405020304" pitchFamily="18" charset="0"/>
                        </a:rPr>
                        <a:t>202</a:t>
                      </a:r>
                      <a:r>
                        <a:rPr lang="en-US" sz="1600" dirty="0">
                          <a:latin typeface="Liberation Serif" panose="02020603050405020304" pitchFamily="18" charset="0"/>
                          <a:ea typeface="Liberation Serif" panose="02020603050405020304" pitchFamily="18" charset="0"/>
                          <a:cs typeface="Liberation Serif" panose="02020603050405020304" pitchFamily="18" charset="0"/>
                        </a:rPr>
                        <a:t>2</a:t>
                      </a:r>
                      <a:r>
                        <a:rPr lang="ru-RU" sz="1600" dirty="0">
                          <a:latin typeface="Liberation Serif" panose="02020603050405020304" pitchFamily="18" charset="0"/>
                          <a:ea typeface="Liberation Serif" panose="02020603050405020304" pitchFamily="18" charset="0"/>
                          <a:cs typeface="Liberation Serif" panose="02020603050405020304" pitchFamily="18" charset="0"/>
                        </a:rPr>
                        <a:t> год (прогноз) тыс. руб.</a:t>
                      </a:r>
                    </a:p>
                  </a:txBody>
                  <a:tcPr/>
                </a:tc>
                <a:tc>
                  <a:txBody>
                    <a:bodyPr/>
                    <a:lstStyle/>
                    <a:p>
                      <a:pPr algn="ctr"/>
                      <a:r>
                        <a:rPr lang="ru-RU" sz="1600" dirty="0">
                          <a:latin typeface="Liberation Serif" panose="02020603050405020304" pitchFamily="18" charset="0"/>
                          <a:ea typeface="Liberation Serif" panose="02020603050405020304" pitchFamily="18" charset="0"/>
                          <a:cs typeface="Liberation Serif" panose="02020603050405020304" pitchFamily="18" charset="0"/>
                        </a:rPr>
                        <a:t>202</a:t>
                      </a:r>
                      <a:r>
                        <a:rPr lang="en-US" sz="1600" dirty="0">
                          <a:latin typeface="Liberation Serif" panose="02020603050405020304" pitchFamily="18" charset="0"/>
                          <a:ea typeface="Liberation Serif" panose="02020603050405020304" pitchFamily="18" charset="0"/>
                          <a:cs typeface="Liberation Serif" panose="02020603050405020304" pitchFamily="18" charset="0"/>
                        </a:rPr>
                        <a:t>3</a:t>
                      </a:r>
                      <a:r>
                        <a:rPr lang="ru-RU" sz="1600" dirty="0">
                          <a:latin typeface="Liberation Serif" panose="02020603050405020304" pitchFamily="18" charset="0"/>
                          <a:ea typeface="Liberation Serif" panose="02020603050405020304" pitchFamily="18" charset="0"/>
                          <a:cs typeface="Liberation Serif" panose="02020603050405020304" pitchFamily="18" charset="0"/>
                        </a:rPr>
                        <a:t> год (прогноз) тыс. руб.</a:t>
                      </a:r>
                    </a:p>
                  </a:txBody>
                  <a:tcPr/>
                </a:tc>
                <a:tc>
                  <a:txBody>
                    <a:bodyPr/>
                    <a:lstStyle/>
                    <a:p>
                      <a:pPr algn="ctr"/>
                      <a:r>
                        <a:rPr lang="ru-RU" sz="1600" dirty="0">
                          <a:latin typeface="Liberation Serif" panose="02020603050405020304" pitchFamily="18" charset="0"/>
                          <a:ea typeface="Liberation Serif" panose="02020603050405020304" pitchFamily="18" charset="0"/>
                          <a:cs typeface="Liberation Serif" panose="02020603050405020304" pitchFamily="18" charset="0"/>
                        </a:rPr>
                        <a:t>202</a:t>
                      </a:r>
                      <a:r>
                        <a:rPr lang="en-US" sz="1600" dirty="0">
                          <a:latin typeface="Liberation Serif" panose="02020603050405020304" pitchFamily="18" charset="0"/>
                          <a:ea typeface="Liberation Serif" panose="02020603050405020304" pitchFamily="18" charset="0"/>
                          <a:cs typeface="Liberation Serif" panose="02020603050405020304" pitchFamily="18" charset="0"/>
                        </a:rPr>
                        <a:t>4</a:t>
                      </a:r>
                      <a:r>
                        <a:rPr lang="ru-RU" sz="1600" dirty="0">
                          <a:latin typeface="Liberation Serif" panose="02020603050405020304" pitchFamily="18" charset="0"/>
                          <a:ea typeface="Liberation Serif" panose="02020603050405020304" pitchFamily="18" charset="0"/>
                          <a:cs typeface="Liberation Serif" panose="02020603050405020304" pitchFamily="18" charset="0"/>
                        </a:rPr>
                        <a:t> год (прогноз) тыс. руб.</a:t>
                      </a:r>
                    </a:p>
                  </a:txBody>
                  <a:tcPr/>
                </a:tc>
                <a:tc>
                  <a:txBody>
                    <a:bodyPr/>
                    <a:lstStyle/>
                    <a:p>
                      <a:pPr algn="ctr"/>
                      <a:r>
                        <a:rPr lang="ru-RU" sz="1600" dirty="0">
                          <a:latin typeface="Liberation Serif" panose="02020603050405020304" pitchFamily="18" charset="0"/>
                          <a:ea typeface="Liberation Serif" panose="02020603050405020304" pitchFamily="18" charset="0"/>
                          <a:cs typeface="Liberation Serif" panose="02020603050405020304" pitchFamily="18" charset="0"/>
                        </a:rPr>
                        <a:t>202</a:t>
                      </a:r>
                      <a:r>
                        <a:rPr lang="en-US" sz="1600" dirty="0">
                          <a:latin typeface="Liberation Serif" panose="02020603050405020304" pitchFamily="18" charset="0"/>
                          <a:ea typeface="Liberation Serif" panose="02020603050405020304" pitchFamily="18" charset="0"/>
                          <a:cs typeface="Liberation Serif" panose="02020603050405020304" pitchFamily="18" charset="0"/>
                        </a:rPr>
                        <a:t>5</a:t>
                      </a:r>
                      <a:r>
                        <a:rPr lang="ru-RU" sz="1600" dirty="0">
                          <a:latin typeface="Liberation Serif" panose="02020603050405020304" pitchFamily="18" charset="0"/>
                          <a:ea typeface="Liberation Serif" panose="02020603050405020304" pitchFamily="18" charset="0"/>
                          <a:cs typeface="Liberation Serif" panose="02020603050405020304" pitchFamily="18" charset="0"/>
                        </a:rPr>
                        <a:t> год (прогноз) тыс. руб.</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defRPr/>
                      </a:pPr>
                      <a:r>
                        <a:rPr lang="ru-RU" sz="1600" dirty="0">
                          <a:latin typeface="Liberation Serif" panose="02020603050405020304" pitchFamily="18" charset="0"/>
                          <a:ea typeface="Liberation Serif" panose="02020603050405020304" pitchFamily="18" charset="0"/>
                          <a:cs typeface="Liberation Serif" panose="02020603050405020304" pitchFamily="18" charset="0"/>
                        </a:rPr>
                        <a:t>202</a:t>
                      </a:r>
                      <a:r>
                        <a:rPr lang="en-US" sz="1600" dirty="0">
                          <a:latin typeface="Liberation Serif" panose="02020603050405020304" pitchFamily="18" charset="0"/>
                          <a:ea typeface="Liberation Serif" panose="02020603050405020304" pitchFamily="18" charset="0"/>
                          <a:cs typeface="Liberation Serif" panose="02020603050405020304" pitchFamily="18" charset="0"/>
                        </a:rPr>
                        <a:t>6</a:t>
                      </a:r>
                      <a:r>
                        <a:rPr lang="ru-RU" sz="1600" dirty="0">
                          <a:latin typeface="Liberation Serif" panose="02020603050405020304" pitchFamily="18" charset="0"/>
                          <a:ea typeface="Liberation Serif" panose="02020603050405020304" pitchFamily="18" charset="0"/>
                          <a:cs typeface="Liberation Serif" panose="02020603050405020304" pitchFamily="18" charset="0"/>
                        </a:rPr>
                        <a:t> год (прогноз) тыс. руб.</a:t>
                      </a:r>
                    </a:p>
                  </a:txBody>
                  <a:tcPr/>
                </a:tc>
                <a:extLst>
                  <a:ext uri="{0D108BD9-81ED-4DB2-BD59-A6C34878D82A}">
                    <a16:rowId xmlns:a16="http://schemas.microsoft.com/office/drawing/2014/main" val="10000"/>
                  </a:ext>
                </a:extLst>
              </a:tr>
              <a:tr h="220061">
                <a:tc>
                  <a:txBody>
                    <a:bodyPr/>
                    <a:lstStyle/>
                    <a:p>
                      <a:r>
                        <a:rPr lang="ru-RU" sz="1600" b="1" dirty="0">
                          <a:latin typeface="Liberation Serif" panose="02020603050405020304" pitchFamily="18" charset="0"/>
                          <a:ea typeface="Liberation Serif" panose="02020603050405020304" pitchFamily="18" charset="0"/>
                          <a:cs typeface="Liberation Serif" panose="02020603050405020304" pitchFamily="18" charset="0"/>
                        </a:rPr>
                        <a:t>Национальная безопасность и правоохранительная деятельность, всего</a:t>
                      </a:r>
                    </a:p>
                  </a:txBody>
                  <a:tcPr/>
                </a:tc>
                <a:tc>
                  <a:txBody>
                    <a:bodyPr/>
                    <a:lstStyle/>
                    <a:p>
                      <a:pPr algn="r"/>
                      <a:r>
                        <a:rPr lang="ru-RU" sz="1600" dirty="0">
                          <a:latin typeface="Liberation Serif" panose="02020603050405020304" pitchFamily="18" charset="0"/>
                          <a:ea typeface="Liberation Serif" panose="02020603050405020304" pitchFamily="18" charset="0"/>
                          <a:cs typeface="Liberation Serif" panose="02020603050405020304" pitchFamily="18" charset="0"/>
                        </a:rPr>
                        <a:t>9 071</a:t>
                      </a:r>
                    </a:p>
                  </a:txBody>
                  <a:tcPr/>
                </a:tc>
                <a:tc>
                  <a:txBody>
                    <a:bodyPr/>
                    <a:lstStyle/>
                    <a:p>
                      <a:pPr algn="r"/>
                      <a:r>
                        <a:rPr lang="ru-RU" sz="1400" dirty="0">
                          <a:latin typeface="Liberation Serif" panose="02020603050405020304" pitchFamily="18" charset="0"/>
                          <a:ea typeface="Liberation Serif" panose="02020603050405020304" pitchFamily="18" charset="0"/>
                          <a:cs typeface="Liberation Serif" panose="02020603050405020304" pitchFamily="18" charset="0"/>
                        </a:rPr>
                        <a:t>9 380</a:t>
                      </a:r>
                    </a:p>
                  </a:txBody>
                  <a:tcPr/>
                </a:tc>
                <a:tc>
                  <a:txBody>
                    <a:bodyPr/>
                    <a:lstStyle/>
                    <a:p>
                      <a:pPr algn="r"/>
                      <a:r>
                        <a:rPr lang="en-US" sz="1400" dirty="0">
                          <a:latin typeface="Liberation Serif" panose="02020603050405020304" pitchFamily="18" charset="0"/>
                          <a:ea typeface="Liberation Serif" panose="02020603050405020304" pitchFamily="18" charset="0"/>
                          <a:cs typeface="Liberation Serif" panose="02020603050405020304" pitchFamily="18" charset="0"/>
                        </a:rPr>
                        <a:t>10 852,8</a:t>
                      </a:r>
                      <a:endParaRPr lang="ru-RU" sz="1400"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algn="r"/>
                      <a:r>
                        <a:rPr lang="en-US" sz="1400" dirty="0">
                          <a:latin typeface="Liberation Serif" panose="02020603050405020304" pitchFamily="18" charset="0"/>
                          <a:ea typeface="Liberation Serif" panose="02020603050405020304" pitchFamily="18" charset="0"/>
                          <a:cs typeface="Liberation Serif" panose="02020603050405020304" pitchFamily="18" charset="0"/>
                        </a:rPr>
                        <a:t>14</a:t>
                      </a:r>
                      <a:r>
                        <a:rPr lang="ru-RU" sz="1400" dirty="0">
                          <a:latin typeface="Liberation Serif" panose="02020603050405020304" pitchFamily="18" charset="0"/>
                          <a:ea typeface="Liberation Serif" panose="02020603050405020304" pitchFamily="18" charset="0"/>
                          <a:cs typeface="Liberation Serif" panose="02020603050405020304" pitchFamily="18" charset="0"/>
                        </a:rPr>
                        <a:t> 8</a:t>
                      </a:r>
                      <a:r>
                        <a:rPr lang="en-US" sz="1400" dirty="0">
                          <a:latin typeface="Liberation Serif" panose="02020603050405020304" pitchFamily="18" charset="0"/>
                          <a:ea typeface="Liberation Serif" panose="02020603050405020304" pitchFamily="18" charset="0"/>
                          <a:cs typeface="Liberation Serif" panose="02020603050405020304" pitchFamily="18" charset="0"/>
                        </a:rPr>
                        <a:t>63</a:t>
                      </a:r>
                      <a:endParaRPr lang="ru-RU" sz="1400"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algn="r"/>
                      <a:r>
                        <a:rPr lang="ru-RU" sz="1400" dirty="0">
                          <a:latin typeface="Liberation Serif" panose="02020603050405020304" pitchFamily="18" charset="0"/>
                          <a:ea typeface="Liberation Serif" panose="02020603050405020304" pitchFamily="18" charset="0"/>
                          <a:cs typeface="Liberation Serif" panose="02020603050405020304" pitchFamily="18" charset="0"/>
                        </a:rPr>
                        <a:t>1</a:t>
                      </a:r>
                      <a:r>
                        <a:rPr lang="en-US" sz="1400" dirty="0">
                          <a:latin typeface="Liberation Serif" panose="02020603050405020304" pitchFamily="18" charset="0"/>
                          <a:ea typeface="Liberation Serif" panose="02020603050405020304" pitchFamily="18" charset="0"/>
                          <a:cs typeface="Liberation Serif" panose="02020603050405020304" pitchFamily="18" charset="0"/>
                        </a:rPr>
                        <a:t>6</a:t>
                      </a:r>
                      <a:r>
                        <a:rPr lang="ru-RU" sz="1400" dirty="0">
                          <a:latin typeface="Liberation Serif" panose="02020603050405020304" pitchFamily="18" charset="0"/>
                          <a:ea typeface="Liberation Serif" panose="02020603050405020304" pitchFamily="18" charset="0"/>
                          <a:cs typeface="Liberation Serif" panose="02020603050405020304" pitchFamily="18" charset="0"/>
                        </a:rPr>
                        <a:t> </a:t>
                      </a:r>
                      <a:r>
                        <a:rPr lang="en-US" sz="1400" dirty="0">
                          <a:latin typeface="Liberation Serif" panose="02020603050405020304" pitchFamily="18" charset="0"/>
                          <a:ea typeface="Liberation Serif" panose="02020603050405020304" pitchFamily="18" charset="0"/>
                          <a:cs typeface="Liberation Serif" panose="02020603050405020304" pitchFamily="18" charset="0"/>
                        </a:rPr>
                        <a:t>60</a:t>
                      </a:r>
                      <a:r>
                        <a:rPr lang="ru-RU" sz="1400" dirty="0">
                          <a:latin typeface="Liberation Serif" panose="02020603050405020304" pitchFamily="18" charset="0"/>
                          <a:ea typeface="Liberation Serif" panose="02020603050405020304" pitchFamily="18" charset="0"/>
                          <a:cs typeface="Liberation Serif" panose="02020603050405020304" pitchFamily="18" charset="0"/>
                        </a:rPr>
                        <a:t>0</a:t>
                      </a:r>
                    </a:p>
                  </a:txBody>
                  <a:tcPr/>
                </a:tc>
                <a:extLst>
                  <a:ext uri="{0D108BD9-81ED-4DB2-BD59-A6C34878D82A}">
                    <a16:rowId xmlns:a16="http://schemas.microsoft.com/office/drawing/2014/main" val="10001"/>
                  </a:ext>
                </a:extLst>
              </a:tr>
              <a:tr h="371365">
                <a:tc>
                  <a:txBody>
                    <a:bodyPr/>
                    <a:lstStyle/>
                    <a:p>
                      <a:r>
                        <a:rPr lang="ru-RU" sz="1600" dirty="0">
                          <a:latin typeface="Liberation Serif" panose="02020603050405020304" pitchFamily="18" charset="0"/>
                          <a:ea typeface="Liberation Serif" panose="02020603050405020304" pitchFamily="18" charset="0"/>
                          <a:cs typeface="Liberation Serif" panose="02020603050405020304" pitchFamily="18" charset="0"/>
                        </a:rPr>
                        <a:t>Защита</a:t>
                      </a:r>
                      <a:r>
                        <a:rPr lang="ru-RU" sz="1600" baseline="0" dirty="0">
                          <a:latin typeface="Liberation Serif" panose="02020603050405020304" pitchFamily="18" charset="0"/>
                          <a:ea typeface="Liberation Serif" panose="02020603050405020304" pitchFamily="18" charset="0"/>
                          <a:cs typeface="Liberation Serif" panose="02020603050405020304" pitchFamily="18" charset="0"/>
                        </a:rPr>
                        <a:t> населения и территории от чрезвычайных ситуаций природного и техногенного характера, гражданская оборона</a:t>
                      </a:r>
                      <a:endParaRPr lang="ru-RU" sz="1600"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algn="r"/>
                      <a:r>
                        <a:rPr lang="ru-RU" sz="1600" dirty="0">
                          <a:latin typeface="Liberation Serif" panose="02020603050405020304" pitchFamily="18" charset="0"/>
                          <a:ea typeface="Liberation Serif" panose="02020603050405020304" pitchFamily="18" charset="0"/>
                          <a:cs typeface="Liberation Serif" panose="02020603050405020304" pitchFamily="18" charset="0"/>
                        </a:rPr>
                        <a:t>8 212</a:t>
                      </a:r>
                    </a:p>
                  </a:txBody>
                  <a:tcPr/>
                </a:tc>
                <a:tc>
                  <a:txBody>
                    <a:bodyPr/>
                    <a:lstStyle/>
                    <a:p>
                      <a:pPr algn="r"/>
                      <a:r>
                        <a:rPr lang="ru-RU" sz="1400" dirty="0">
                          <a:latin typeface="Liberation Serif" panose="02020603050405020304" pitchFamily="18" charset="0"/>
                          <a:ea typeface="Liberation Serif" panose="02020603050405020304" pitchFamily="18" charset="0"/>
                          <a:cs typeface="Liberation Serif" panose="02020603050405020304" pitchFamily="18" charset="0"/>
                        </a:rPr>
                        <a:t>9 128</a:t>
                      </a:r>
                    </a:p>
                  </a:txBody>
                  <a:tcPr/>
                </a:tc>
                <a:tc>
                  <a:txBody>
                    <a:bodyPr/>
                    <a:lstStyle/>
                    <a:p>
                      <a:pPr algn="r"/>
                      <a:r>
                        <a:rPr lang="en-US" sz="1400" dirty="0">
                          <a:latin typeface="Liberation Serif" panose="02020603050405020304" pitchFamily="18" charset="0"/>
                          <a:ea typeface="Liberation Serif" panose="02020603050405020304" pitchFamily="18" charset="0"/>
                          <a:cs typeface="Liberation Serif" panose="02020603050405020304" pitchFamily="18" charset="0"/>
                        </a:rPr>
                        <a:t>10 563,8</a:t>
                      </a:r>
                      <a:endParaRPr lang="ru-RU" sz="1400"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algn="r"/>
                      <a:r>
                        <a:rPr lang="en-US" sz="1400" dirty="0">
                          <a:latin typeface="Liberation Serif" panose="02020603050405020304" pitchFamily="18" charset="0"/>
                          <a:ea typeface="Liberation Serif" panose="02020603050405020304" pitchFamily="18" charset="0"/>
                          <a:cs typeface="Liberation Serif" panose="02020603050405020304" pitchFamily="18" charset="0"/>
                        </a:rPr>
                        <a:t>14</a:t>
                      </a:r>
                      <a:r>
                        <a:rPr lang="ru-RU" sz="1400" dirty="0">
                          <a:latin typeface="Liberation Serif" panose="02020603050405020304" pitchFamily="18" charset="0"/>
                          <a:ea typeface="Liberation Serif" panose="02020603050405020304" pitchFamily="18" charset="0"/>
                          <a:cs typeface="Liberation Serif" panose="02020603050405020304" pitchFamily="18" charset="0"/>
                        </a:rPr>
                        <a:t> </a:t>
                      </a:r>
                      <a:r>
                        <a:rPr lang="en-US" sz="1400" dirty="0">
                          <a:latin typeface="Liberation Serif" panose="02020603050405020304" pitchFamily="18" charset="0"/>
                          <a:ea typeface="Liberation Serif" panose="02020603050405020304" pitchFamily="18" charset="0"/>
                          <a:cs typeface="Liberation Serif" panose="02020603050405020304" pitchFamily="18" charset="0"/>
                        </a:rPr>
                        <a:t>143</a:t>
                      </a:r>
                      <a:endParaRPr lang="ru-RU" sz="1400"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algn="r"/>
                      <a:r>
                        <a:rPr lang="en-US" sz="1400" dirty="0">
                          <a:latin typeface="Liberation Serif" panose="02020603050405020304" pitchFamily="18" charset="0"/>
                          <a:ea typeface="Liberation Serif" panose="02020603050405020304" pitchFamily="18" charset="0"/>
                          <a:cs typeface="Liberation Serif" panose="02020603050405020304" pitchFamily="18" charset="0"/>
                        </a:rPr>
                        <a:t>15</a:t>
                      </a:r>
                      <a:r>
                        <a:rPr lang="ru-RU" sz="1400" dirty="0">
                          <a:latin typeface="Liberation Serif" panose="02020603050405020304" pitchFamily="18" charset="0"/>
                          <a:ea typeface="Liberation Serif" panose="02020603050405020304" pitchFamily="18" charset="0"/>
                          <a:cs typeface="Liberation Serif" panose="02020603050405020304" pitchFamily="18" charset="0"/>
                        </a:rPr>
                        <a:t> </a:t>
                      </a:r>
                      <a:r>
                        <a:rPr lang="en-US" sz="1400" dirty="0">
                          <a:latin typeface="Liberation Serif" panose="02020603050405020304" pitchFamily="18" charset="0"/>
                          <a:ea typeface="Liberation Serif" panose="02020603050405020304" pitchFamily="18" charset="0"/>
                          <a:cs typeface="Liberation Serif" panose="02020603050405020304" pitchFamily="18" charset="0"/>
                        </a:rPr>
                        <a:t>96</a:t>
                      </a:r>
                      <a:r>
                        <a:rPr lang="ru-RU" sz="1400" dirty="0">
                          <a:latin typeface="Liberation Serif" panose="02020603050405020304" pitchFamily="18" charset="0"/>
                          <a:ea typeface="Liberation Serif" panose="02020603050405020304" pitchFamily="18" charset="0"/>
                          <a:cs typeface="Liberation Serif" panose="02020603050405020304" pitchFamily="18" charset="0"/>
                        </a:rPr>
                        <a:t>0</a:t>
                      </a:r>
                    </a:p>
                  </a:txBody>
                  <a:tcPr/>
                </a:tc>
                <a:extLst>
                  <a:ext uri="{0D108BD9-81ED-4DB2-BD59-A6C34878D82A}">
                    <a16:rowId xmlns:a16="http://schemas.microsoft.com/office/drawing/2014/main" val="10002"/>
                  </a:ext>
                </a:extLst>
              </a:tr>
              <a:tr h="371365">
                <a:tc>
                  <a:txBody>
                    <a:bodyPr/>
                    <a:lstStyle/>
                    <a:p>
                      <a:r>
                        <a:rPr lang="ru-RU" sz="1600" dirty="0">
                          <a:latin typeface="Liberation Serif" panose="02020603050405020304" pitchFamily="18" charset="0"/>
                          <a:ea typeface="Liberation Serif" panose="02020603050405020304" pitchFamily="18" charset="0"/>
                          <a:cs typeface="Liberation Serif" panose="02020603050405020304" pitchFamily="18" charset="0"/>
                        </a:rPr>
                        <a:t>Другие вопросы в области национальной безопасности</a:t>
                      </a:r>
                      <a:r>
                        <a:rPr lang="ru-RU" sz="1600" baseline="0" dirty="0">
                          <a:latin typeface="Liberation Serif" panose="02020603050405020304" pitchFamily="18" charset="0"/>
                          <a:ea typeface="Liberation Serif" panose="02020603050405020304" pitchFamily="18" charset="0"/>
                          <a:cs typeface="Liberation Serif" panose="02020603050405020304" pitchFamily="18" charset="0"/>
                        </a:rPr>
                        <a:t> и правоохранительной деятельности</a:t>
                      </a:r>
                      <a:endParaRPr lang="ru-RU" sz="1600"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algn="r"/>
                      <a:r>
                        <a:rPr lang="ru-RU" sz="1600" dirty="0">
                          <a:latin typeface="Liberation Serif" panose="02020603050405020304" pitchFamily="18" charset="0"/>
                          <a:ea typeface="Liberation Serif" panose="02020603050405020304" pitchFamily="18" charset="0"/>
                          <a:cs typeface="Liberation Serif" panose="02020603050405020304" pitchFamily="18" charset="0"/>
                        </a:rPr>
                        <a:t>259</a:t>
                      </a:r>
                    </a:p>
                  </a:txBody>
                  <a:tcPr/>
                </a:tc>
                <a:tc>
                  <a:txBody>
                    <a:bodyPr/>
                    <a:lstStyle/>
                    <a:p>
                      <a:pPr algn="r"/>
                      <a:r>
                        <a:rPr lang="ru-RU" sz="1400" dirty="0">
                          <a:latin typeface="Liberation Serif" panose="02020603050405020304" pitchFamily="18" charset="0"/>
                          <a:ea typeface="Liberation Serif" panose="02020603050405020304" pitchFamily="18" charset="0"/>
                          <a:cs typeface="Liberation Serif" panose="02020603050405020304" pitchFamily="18" charset="0"/>
                        </a:rPr>
                        <a:t>252</a:t>
                      </a:r>
                    </a:p>
                  </a:txBody>
                  <a:tcPr/>
                </a:tc>
                <a:tc>
                  <a:txBody>
                    <a:bodyPr/>
                    <a:lstStyle/>
                    <a:p>
                      <a:pPr algn="r"/>
                      <a:r>
                        <a:rPr lang="en-US" sz="1400" dirty="0">
                          <a:latin typeface="Liberation Serif" panose="02020603050405020304" pitchFamily="18" charset="0"/>
                          <a:ea typeface="Liberation Serif" panose="02020603050405020304" pitchFamily="18" charset="0"/>
                          <a:cs typeface="Liberation Serif" panose="02020603050405020304" pitchFamily="18" charset="0"/>
                        </a:rPr>
                        <a:t>289</a:t>
                      </a:r>
                      <a:endParaRPr lang="ru-RU" sz="1400"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algn="r"/>
                      <a:r>
                        <a:rPr lang="ru-RU" sz="1400" dirty="0">
                          <a:latin typeface="Liberation Serif" panose="02020603050405020304" pitchFamily="18" charset="0"/>
                          <a:ea typeface="Liberation Serif" panose="02020603050405020304" pitchFamily="18" charset="0"/>
                          <a:cs typeface="Liberation Serif" panose="02020603050405020304" pitchFamily="18" charset="0"/>
                        </a:rPr>
                        <a:t>7</a:t>
                      </a:r>
                      <a:r>
                        <a:rPr lang="en-US" sz="1400" dirty="0">
                          <a:latin typeface="Liberation Serif" panose="02020603050405020304" pitchFamily="18" charset="0"/>
                          <a:ea typeface="Liberation Serif" panose="02020603050405020304" pitchFamily="18" charset="0"/>
                          <a:cs typeface="Liberation Serif" panose="02020603050405020304" pitchFamily="18" charset="0"/>
                        </a:rPr>
                        <a:t>2</a:t>
                      </a:r>
                      <a:r>
                        <a:rPr lang="ru-RU" sz="1400" dirty="0">
                          <a:latin typeface="Liberation Serif" panose="02020603050405020304" pitchFamily="18" charset="0"/>
                          <a:ea typeface="Liberation Serif" panose="02020603050405020304" pitchFamily="18" charset="0"/>
                          <a:cs typeface="Liberation Serif" panose="02020603050405020304" pitchFamily="18" charset="0"/>
                        </a:rPr>
                        <a:t>0</a:t>
                      </a:r>
                    </a:p>
                  </a:txBody>
                  <a:tcPr/>
                </a:tc>
                <a:tc>
                  <a:txBody>
                    <a:bodyPr/>
                    <a:lstStyle/>
                    <a:p>
                      <a:pPr algn="r"/>
                      <a:r>
                        <a:rPr lang="ru-RU" sz="1400" dirty="0">
                          <a:latin typeface="Liberation Serif" panose="02020603050405020304" pitchFamily="18" charset="0"/>
                          <a:ea typeface="Liberation Serif" panose="02020603050405020304" pitchFamily="18" charset="0"/>
                          <a:cs typeface="Liberation Serif" panose="02020603050405020304" pitchFamily="18" charset="0"/>
                        </a:rPr>
                        <a:t>6</a:t>
                      </a:r>
                      <a:r>
                        <a:rPr lang="en-US" sz="1400" dirty="0">
                          <a:latin typeface="Liberation Serif" panose="02020603050405020304" pitchFamily="18" charset="0"/>
                          <a:ea typeface="Liberation Serif" panose="02020603050405020304" pitchFamily="18" charset="0"/>
                          <a:cs typeface="Liberation Serif" panose="02020603050405020304" pitchFamily="18" charset="0"/>
                        </a:rPr>
                        <a:t>4</a:t>
                      </a:r>
                      <a:r>
                        <a:rPr lang="ru-RU" sz="1400" dirty="0">
                          <a:latin typeface="Liberation Serif" panose="02020603050405020304" pitchFamily="18" charset="0"/>
                          <a:ea typeface="Liberation Serif" panose="02020603050405020304" pitchFamily="18" charset="0"/>
                          <a:cs typeface="Liberation Serif" panose="02020603050405020304" pitchFamily="18" charset="0"/>
                        </a:rPr>
                        <a:t>0</a:t>
                      </a:r>
                    </a:p>
                  </a:txBody>
                  <a:tcPr/>
                </a:tc>
                <a:extLst>
                  <a:ext uri="{0D108BD9-81ED-4DB2-BD59-A6C34878D82A}">
                    <a16:rowId xmlns:a16="http://schemas.microsoft.com/office/drawing/2014/main" val="10003"/>
                  </a:ext>
                </a:extLst>
              </a:tr>
              <a:tr h="232819">
                <a:tc>
                  <a:txBody>
                    <a:bodyPr/>
                    <a:lstStyle/>
                    <a:p>
                      <a:r>
                        <a:rPr lang="ru-RU" sz="1600" dirty="0">
                          <a:latin typeface="Liberation Serif" panose="02020603050405020304" pitchFamily="18" charset="0"/>
                          <a:ea typeface="Liberation Serif" panose="02020603050405020304" pitchFamily="18" charset="0"/>
                          <a:cs typeface="Liberation Serif" panose="02020603050405020304" pitchFamily="18" charset="0"/>
                        </a:rPr>
                        <a:t>Гражданская оборона</a:t>
                      </a:r>
                    </a:p>
                  </a:txBody>
                  <a:tcPr/>
                </a:tc>
                <a:tc>
                  <a:txBody>
                    <a:bodyPr/>
                    <a:lstStyle/>
                    <a:p>
                      <a:pPr algn="r"/>
                      <a:r>
                        <a:rPr lang="ru-RU" sz="1600" dirty="0">
                          <a:latin typeface="Liberation Serif" panose="02020603050405020304" pitchFamily="18" charset="0"/>
                          <a:ea typeface="Liberation Serif" panose="02020603050405020304" pitchFamily="18" charset="0"/>
                          <a:cs typeface="Liberation Serif" panose="02020603050405020304" pitchFamily="18" charset="0"/>
                        </a:rPr>
                        <a:t>600</a:t>
                      </a:r>
                    </a:p>
                  </a:txBody>
                  <a:tcPr/>
                </a:tc>
                <a:tc>
                  <a:txBody>
                    <a:bodyPr/>
                    <a:lstStyle/>
                    <a:p>
                      <a:pPr algn="r"/>
                      <a:endParaRPr lang="ru-RU" sz="1400"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algn="r"/>
                      <a:endParaRPr lang="ru-RU" sz="1400"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algn="r"/>
                      <a:endParaRPr lang="ru-RU" sz="1400"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algn="r"/>
                      <a:endParaRPr lang="ru-RU" sz="1400"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extLst>
                  <a:ext uri="{0D108BD9-81ED-4DB2-BD59-A6C34878D82A}">
                    <a16:rowId xmlns:a16="http://schemas.microsoft.com/office/drawing/2014/main" val="10004"/>
                  </a:ext>
                </a:extLst>
              </a:tr>
            </a:tbl>
          </a:graphicData>
        </a:graphic>
      </p:graphicFrame>
      <p:graphicFrame>
        <p:nvGraphicFramePr>
          <p:cNvPr id="7" name="Диаграмма 6"/>
          <p:cNvGraphicFramePr/>
          <p:nvPr/>
        </p:nvGraphicFramePr>
        <p:xfrm>
          <a:off x="621790" y="4445282"/>
          <a:ext cx="10877425" cy="193858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https://finobzor.ru/uploads/posts/2017-02/org_zcbz957.jpeg"/>
          <p:cNvPicPr/>
          <p:nvPr/>
        </p:nvPicPr>
        <p:blipFill>
          <a:blip r:embed="rId2" cstate="print">
            <a:alphaModFix amt="75000"/>
            <a:lum bright="50000"/>
          </a:blip>
          <a:srcRect/>
          <a:stretch>
            <a:fillRect/>
          </a:stretch>
        </p:blipFill>
        <p:spPr bwMode="auto">
          <a:xfrm>
            <a:off x="0" y="0"/>
            <a:ext cx="12191999" cy="6858000"/>
          </a:xfrm>
          <a:prstGeom prst="rect">
            <a:avLst/>
          </a:prstGeom>
          <a:noFill/>
          <a:ln w="9525">
            <a:noFill/>
            <a:miter lim="800000"/>
            <a:headEnd/>
            <a:tailEnd/>
          </a:ln>
        </p:spPr>
      </p:pic>
      <p:sp>
        <p:nvSpPr>
          <p:cNvPr id="4" name="CustomShape 1"/>
          <p:cNvSpPr/>
          <p:nvPr/>
        </p:nvSpPr>
        <p:spPr>
          <a:xfrm>
            <a:off x="657286" y="175347"/>
            <a:ext cx="10877427" cy="29878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US" b="0" strike="noStrike"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I</a:t>
            </a:r>
            <a:r>
              <a:rPr lang="en-US"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V</a:t>
            </a:r>
            <a:r>
              <a:rPr lang="en-US" b="0" strike="noStrike"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 </a:t>
            </a:r>
            <a:r>
              <a:rPr lang="ru-RU"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Расходы бюджета</a:t>
            </a:r>
            <a:endParaRPr lang="ru-RU" b="0" strike="noStrike"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endParaRPr>
          </a:p>
        </p:txBody>
      </p:sp>
      <p:sp>
        <p:nvSpPr>
          <p:cNvPr id="5" name="Заголовок 1"/>
          <p:cNvSpPr txBox="1"/>
          <p:nvPr/>
        </p:nvSpPr>
        <p:spPr>
          <a:xfrm>
            <a:off x="657285" y="474132"/>
            <a:ext cx="10877427" cy="1020559"/>
          </a:xfrm>
          <a:prstGeom prst="rect">
            <a:avLst/>
          </a:prstGeom>
        </p:spPr>
        <p:txBody>
          <a:bodyPr>
            <a:noAutofit/>
          </a:bodyPr>
          <a:lst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2000" b="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Национальная экономика</a:t>
            </a:r>
            <a:br>
              <a:rPr lang="ru-RU" sz="2000" b="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br>
            <a:r>
              <a:rPr lang="en-US" sz="2000" b="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23</a:t>
            </a:r>
            <a:r>
              <a:rPr lang="ru-RU" sz="2000" b="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 2</a:t>
            </a:r>
            <a:r>
              <a:rPr lang="en-US" sz="2000" b="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53</a:t>
            </a:r>
            <a:r>
              <a:rPr lang="ru-RU" sz="2000" b="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a:t>
            </a:r>
            <a:r>
              <a:rPr lang="en-US" sz="2000" b="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2</a:t>
            </a:r>
            <a:r>
              <a:rPr lang="ru-RU" sz="2000" b="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 </a:t>
            </a:r>
            <a:r>
              <a:rPr lang="ru-RU" sz="2000"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 тыс. руб. – будет направлено на финансирование </a:t>
            </a:r>
          </a:p>
          <a:p>
            <a:pPr algn="ctr"/>
            <a:r>
              <a:rPr lang="ru-RU" sz="2000"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 национальной экономики в 202</a:t>
            </a:r>
            <a:r>
              <a:rPr lang="en-US" sz="2000"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4</a:t>
            </a:r>
            <a:r>
              <a:rPr lang="ru-RU" sz="2000"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 году</a:t>
            </a:r>
            <a:endParaRPr lang="ru-RU" sz="2000" b="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endParaRPr>
          </a:p>
        </p:txBody>
      </p:sp>
      <p:graphicFrame>
        <p:nvGraphicFramePr>
          <p:cNvPr id="6" name="Содержимое 4"/>
          <p:cNvGraphicFramePr/>
          <p:nvPr/>
        </p:nvGraphicFramePr>
        <p:xfrm>
          <a:off x="345218" y="1605786"/>
          <a:ext cx="11189495" cy="2255520"/>
        </p:xfrm>
        <a:graphic>
          <a:graphicData uri="http://schemas.openxmlformats.org/drawingml/2006/table">
            <a:tbl>
              <a:tblPr firstRow="1" bandRow="1">
                <a:tableStyleId>{5C22544A-7EE6-4342-B048-85BDC9FD1C3A}</a:tableStyleId>
              </a:tblPr>
              <a:tblGrid>
                <a:gridCol w="5543242">
                  <a:extLst>
                    <a:ext uri="{9D8B030D-6E8A-4147-A177-3AD203B41FA5}">
                      <a16:colId xmlns:a16="http://schemas.microsoft.com/office/drawing/2014/main" val="20000"/>
                    </a:ext>
                  </a:extLst>
                </a:gridCol>
                <a:gridCol w="1129179">
                  <a:extLst>
                    <a:ext uri="{9D8B030D-6E8A-4147-A177-3AD203B41FA5}">
                      <a16:colId xmlns:a16="http://schemas.microsoft.com/office/drawing/2014/main" val="20001"/>
                    </a:ext>
                  </a:extLst>
                </a:gridCol>
                <a:gridCol w="1129179">
                  <a:extLst>
                    <a:ext uri="{9D8B030D-6E8A-4147-A177-3AD203B41FA5}">
                      <a16:colId xmlns:a16="http://schemas.microsoft.com/office/drawing/2014/main" val="20002"/>
                    </a:ext>
                  </a:extLst>
                </a:gridCol>
                <a:gridCol w="1129179">
                  <a:extLst>
                    <a:ext uri="{9D8B030D-6E8A-4147-A177-3AD203B41FA5}">
                      <a16:colId xmlns:a16="http://schemas.microsoft.com/office/drawing/2014/main" val="20003"/>
                    </a:ext>
                  </a:extLst>
                </a:gridCol>
                <a:gridCol w="1129358">
                  <a:extLst>
                    <a:ext uri="{9D8B030D-6E8A-4147-A177-3AD203B41FA5}">
                      <a16:colId xmlns:a16="http://schemas.microsoft.com/office/drawing/2014/main" val="20004"/>
                    </a:ext>
                  </a:extLst>
                </a:gridCol>
                <a:gridCol w="1129358">
                  <a:extLst>
                    <a:ext uri="{9D8B030D-6E8A-4147-A177-3AD203B41FA5}">
                      <a16:colId xmlns:a16="http://schemas.microsoft.com/office/drawing/2014/main" val="20005"/>
                    </a:ext>
                  </a:extLst>
                </a:gridCol>
              </a:tblGrid>
              <a:tr h="370840">
                <a:tc>
                  <a:txBody>
                    <a:bodyPr/>
                    <a:lstStyle/>
                    <a:p>
                      <a:pPr algn="ctr"/>
                      <a:r>
                        <a:rPr lang="ru-RU" sz="1400" dirty="0">
                          <a:latin typeface="Liberation Serif" panose="02020603050405020304" pitchFamily="18" charset="0"/>
                          <a:ea typeface="Liberation Serif" panose="02020603050405020304" pitchFamily="18" charset="0"/>
                          <a:cs typeface="Liberation Serif" panose="02020603050405020304" pitchFamily="18" charset="0"/>
                        </a:rPr>
                        <a:t>Подраздел</a:t>
                      </a:r>
                    </a:p>
                  </a:txBody>
                  <a:tcPr/>
                </a:tc>
                <a:tc>
                  <a:txBody>
                    <a:bodyPr/>
                    <a:lstStyle/>
                    <a:p>
                      <a:pPr algn="ctr"/>
                      <a:r>
                        <a:rPr lang="ru-RU" sz="1400" dirty="0">
                          <a:latin typeface="Liberation Serif" panose="02020603050405020304" pitchFamily="18" charset="0"/>
                          <a:ea typeface="Liberation Serif" panose="02020603050405020304" pitchFamily="18" charset="0"/>
                          <a:cs typeface="Liberation Serif" panose="02020603050405020304" pitchFamily="18" charset="0"/>
                        </a:rPr>
                        <a:t>202</a:t>
                      </a:r>
                      <a:r>
                        <a:rPr lang="en-US" sz="1400" dirty="0">
                          <a:latin typeface="Liberation Serif" panose="02020603050405020304" pitchFamily="18" charset="0"/>
                          <a:ea typeface="Liberation Serif" panose="02020603050405020304" pitchFamily="18" charset="0"/>
                          <a:cs typeface="Liberation Serif" panose="02020603050405020304" pitchFamily="18" charset="0"/>
                        </a:rPr>
                        <a:t>2</a:t>
                      </a:r>
                      <a:r>
                        <a:rPr lang="ru-RU" sz="1400" dirty="0">
                          <a:latin typeface="Liberation Serif" panose="02020603050405020304" pitchFamily="18" charset="0"/>
                          <a:ea typeface="Liberation Serif" panose="02020603050405020304" pitchFamily="18" charset="0"/>
                          <a:cs typeface="Liberation Serif" panose="02020603050405020304" pitchFamily="18" charset="0"/>
                        </a:rPr>
                        <a:t> год (прогноз) тыс. руб.</a:t>
                      </a:r>
                    </a:p>
                  </a:txBody>
                  <a:tcPr/>
                </a:tc>
                <a:tc>
                  <a:txBody>
                    <a:bodyPr/>
                    <a:lstStyle/>
                    <a:p>
                      <a:pPr algn="ctr"/>
                      <a:r>
                        <a:rPr lang="ru-RU" sz="1400" dirty="0">
                          <a:latin typeface="Liberation Serif" panose="02020603050405020304" pitchFamily="18" charset="0"/>
                          <a:ea typeface="Liberation Serif" panose="02020603050405020304" pitchFamily="18" charset="0"/>
                          <a:cs typeface="Liberation Serif" panose="02020603050405020304" pitchFamily="18" charset="0"/>
                        </a:rPr>
                        <a:t>202</a:t>
                      </a:r>
                      <a:r>
                        <a:rPr lang="en-US" sz="1400" dirty="0">
                          <a:latin typeface="Liberation Serif" panose="02020603050405020304" pitchFamily="18" charset="0"/>
                          <a:ea typeface="Liberation Serif" panose="02020603050405020304" pitchFamily="18" charset="0"/>
                          <a:cs typeface="Liberation Serif" panose="02020603050405020304" pitchFamily="18" charset="0"/>
                        </a:rPr>
                        <a:t>3</a:t>
                      </a:r>
                      <a:r>
                        <a:rPr lang="ru-RU" sz="1400" dirty="0">
                          <a:latin typeface="Liberation Serif" panose="02020603050405020304" pitchFamily="18" charset="0"/>
                          <a:ea typeface="Liberation Serif" panose="02020603050405020304" pitchFamily="18" charset="0"/>
                          <a:cs typeface="Liberation Serif" panose="02020603050405020304" pitchFamily="18" charset="0"/>
                        </a:rPr>
                        <a:t> год (прогноз) тыс. руб.</a:t>
                      </a:r>
                    </a:p>
                  </a:txBody>
                  <a:tcPr/>
                </a:tc>
                <a:tc>
                  <a:txBody>
                    <a:bodyPr/>
                    <a:lstStyle/>
                    <a:p>
                      <a:pPr algn="ctr"/>
                      <a:r>
                        <a:rPr lang="ru-RU" sz="1400" dirty="0">
                          <a:latin typeface="Liberation Serif" panose="02020603050405020304" pitchFamily="18" charset="0"/>
                          <a:ea typeface="Liberation Serif" panose="02020603050405020304" pitchFamily="18" charset="0"/>
                          <a:cs typeface="Liberation Serif" panose="02020603050405020304" pitchFamily="18" charset="0"/>
                        </a:rPr>
                        <a:t>202</a:t>
                      </a:r>
                      <a:r>
                        <a:rPr lang="en-US" sz="1400" dirty="0">
                          <a:latin typeface="Liberation Serif" panose="02020603050405020304" pitchFamily="18" charset="0"/>
                          <a:ea typeface="Liberation Serif" panose="02020603050405020304" pitchFamily="18" charset="0"/>
                          <a:cs typeface="Liberation Serif" panose="02020603050405020304" pitchFamily="18" charset="0"/>
                        </a:rPr>
                        <a:t>4</a:t>
                      </a:r>
                      <a:r>
                        <a:rPr lang="ru-RU" sz="1400" dirty="0">
                          <a:latin typeface="Liberation Serif" panose="02020603050405020304" pitchFamily="18" charset="0"/>
                          <a:ea typeface="Liberation Serif" panose="02020603050405020304" pitchFamily="18" charset="0"/>
                          <a:cs typeface="Liberation Serif" panose="02020603050405020304" pitchFamily="18" charset="0"/>
                        </a:rPr>
                        <a:t> год (прогноз) тыс. руб.</a:t>
                      </a:r>
                    </a:p>
                  </a:txBody>
                  <a:tcPr/>
                </a:tc>
                <a:tc>
                  <a:txBody>
                    <a:bodyPr/>
                    <a:lstStyle/>
                    <a:p>
                      <a:pPr algn="ctr"/>
                      <a:r>
                        <a:rPr lang="ru-RU" sz="1400" dirty="0">
                          <a:latin typeface="Liberation Serif" panose="02020603050405020304" pitchFamily="18" charset="0"/>
                          <a:ea typeface="Liberation Serif" panose="02020603050405020304" pitchFamily="18" charset="0"/>
                          <a:cs typeface="Liberation Serif" panose="02020603050405020304" pitchFamily="18" charset="0"/>
                        </a:rPr>
                        <a:t>202</a:t>
                      </a:r>
                      <a:r>
                        <a:rPr lang="en-US" sz="1400" dirty="0">
                          <a:latin typeface="Liberation Serif" panose="02020603050405020304" pitchFamily="18" charset="0"/>
                          <a:ea typeface="Liberation Serif" panose="02020603050405020304" pitchFamily="18" charset="0"/>
                          <a:cs typeface="Liberation Serif" panose="02020603050405020304" pitchFamily="18" charset="0"/>
                        </a:rPr>
                        <a:t>5</a:t>
                      </a:r>
                      <a:r>
                        <a:rPr lang="ru-RU" sz="1400" dirty="0">
                          <a:latin typeface="Liberation Serif" panose="02020603050405020304" pitchFamily="18" charset="0"/>
                          <a:ea typeface="Liberation Serif" panose="02020603050405020304" pitchFamily="18" charset="0"/>
                          <a:cs typeface="Liberation Serif" panose="02020603050405020304" pitchFamily="18" charset="0"/>
                        </a:rPr>
                        <a:t> год (прогноз) тыс. руб.</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defRPr/>
                      </a:pPr>
                      <a:r>
                        <a:rPr lang="ru-RU" sz="1400" dirty="0">
                          <a:latin typeface="Liberation Serif" panose="02020603050405020304" pitchFamily="18" charset="0"/>
                          <a:ea typeface="Liberation Serif" panose="02020603050405020304" pitchFamily="18" charset="0"/>
                          <a:cs typeface="Liberation Serif" panose="02020603050405020304" pitchFamily="18" charset="0"/>
                        </a:rPr>
                        <a:t>202</a:t>
                      </a:r>
                      <a:r>
                        <a:rPr lang="en-US" sz="1400" dirty="0">
                          <a:latin typeface="Liberation Serif" panose="02020603050405020304" pitchFamily="18" charset="0"/>
                          <a:ea typeface="Liberation Serif" panose="02020603050405020304" pitchFamily="18" charset="0"/>
                          <a:cs typeface="Liberation Serif" panose="02020603050405020304" pitchFamily="18" charset="0"/>
                        </a:rPr>
                        <a:t>6</a:t>
                      </a:r>
                      <a:r>
                        <a:rPr lang="ru-RU" sz="1400" dirty="0">
                          <a:latin typeface="Liberation Serif" panose="02020603050405020304" pitchFamily="18" charset="0"/>
                          <a:ea typeface="Liberation Serif" panose="02020603050405020304" pitchFamily="18" charset="0"/>
                          <a:cs typeface="Liberation Serif" panose="02020603050405020304" pitchFamily="18" charset="0"/>
                        </a:rPr>
                        <a:t> год (прогноз) тыс. руб.</a:t>
                      </a:r>
                    </a:p>
                  </a:txBody>
                  <a:tcPr/>
                </a:tc>
                <a:extLst>
                  <a:ext uri="{0D108BD9-81ED-4DB2-BD59-A6C34878D82A}">
                    <a16:rowId xmlns:a16="http://schemas.microsoft.com/office/drawing/2014/main" val="10000"/>
                  </a:ext>
                </a:extLst>
              </a:tr>
              <a:tr h="0">
                <a:tc>
                  <a:txBody>
                    <a:bodyPr/>
                    <a:lstStyle/>
                    <a:p>
                      <a:r>
                        <a:rPr lang="ru-RU" sz="1400" b="1" dirty="0">
                          <a:latin typeface="Liberation Serif" panose="02020603050405020304" pitchFamily="18" charset="0"/>
                          <a:ea typeface="Liberation Serif" panose="02020603050405020304" pitchFamily="18" charset="0"/>
                          <a:cs typeface="Liberation Serif" panose="02020603050405020304" pitchFamily="18" charset="0"/>
                        </a:rPr>
                        <a:t>Национальная экономика, всего</a:t>
                      </a:r>
                    </a:p>
                  </a:txBody>
                  <a:tcPr/>
                </a:tc>
                <a:tc>
                  <a:txBody>
                    <a:bodyPr/>
                    <a:lstStyle/>
                    <a:p>
                      <a:pPr algn="r"/>
                      <a:r>
                        <a:rPr lang="ru-RU" sz="1400" dirty="0">
                          <a:latin typeface="Liberation Serif" panose="02020603050405020304" pitchFamily="18" charset="0"/>
                          <a:ea typeface="Liberation Serif" panose="02020603050405020304" pitchFamily="18" charset="0"/>
                          <a:cs typeface="Liberation Serif" panose="02020603050405020304" pitchFamily="18" charset="0"/>
                        </a:rPr>
                        <a:t>12 092,8</a:t>
                      </a:r>
                    </a:p>
                  </a:txBody>
                  <a:tcPr/>
                </a:tc>
                <a:tc>
                  <a:txBody>
                    <a:bodyPr/>
                    <a:lstStyle/>
                    <a:p>
                      <a:pPr algn="r"/>
                      <a:r>
                        <a:rPr lang="ru-RU" sz="1400" dirty="0">
                          <a:latin typeface="Liberation Serif" panose="02020603050405020304" pitchFamily="18" charset="0"/>
                          <a:ea typeface="Liberation Serif" panose="02020603050405020304" pitchFamily="18" charset="0"/>
                          <a:cs typeface="Liberation Serif" panose="02020603050405020304" pitchFamily="18" charset="0"/>
                        </a:rPr>
                        <a:t>77 204,9</a:t>
                      </a:r>
                    </a:p>
                  </a:txBody>
                  <a:tcPr/>
                </a:tc>
                <a:tc>
                  <a:txBody>
                    <a:bodyPr/>
                    <a:lstStyle/>
                    <a:p>
                      <a:pPr algn="r"/>
                      <a:r>
                        <a:rPr lang="en-US" sz="1400" dirty="0">
                          <a:latin typeface="Liberation Serif" panose="02020603050405020304" pitchFamily="18" charset="0"/>
                          <a:ea typeface="Liberation Serif" panose="02020603050405020304" pitchFamily="18" charset="0"/>
                          <a:cs typeface="Liberation Serif" panose="02020603050405020304" pitchFamily="18" charset="0"/>
                        </a:rPr>
                        <a:t>23 253,2</a:t>
                      </a:r>
                      <a:endParaRPr lang="ru-RU" sz="1400"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algn="r"/>
                      <a:r>
                        <a:rPr lang="ru-RU" sz="1400" dirty="0">
                          <a:latin typeface="Liberation Serif" panose="02020603050405020304" pitchFamily="18" charset="0"/>
                          <a:ea typeface="Liberation Serif" panose="02020603050405020304" pitchFamily="18" charset="0"/>
                          <a:cs typeface="Liberation Serif" panose="02020603050405020304" pitchFamily="18" charset="0"/>
                        </a:rPr>
                        <a:t>3</a:t>
                      </a:r>
                      <a:r>
                        <a:rPr lang="en-US" sz="1400" dirty="0">
                          <a:latin typeface="Liberation Serif" panose="02020603050405020304" pitchFamily="18" charset="0"/>
                          <a:ea typeface="Liberation Serif" panose="02020603050405020304" pitchFamily="18" charset="0"/>
                          <a:cs typeface="Liberation Serif" panose="02020603050405020304" pitchFamily="18" charset="0"/>
                        </a:rPr>
                        <a:t>5</a:t>
                      </a:r>
                      <a:r>
                        <a:rPr lang="ru-RU" sz="1400" dirty="0">
                          <a:latin typeface="Liberation Serif" panose="02020603050405020304" pitchFamily="18" charset="0"/>
                          <a:ea typeface="Liberation Serif" panose="02020603050405020304" pitchFamily="18" charset="0"/>
                          <a:cs typeface="Liberation Serif" panose="02020603050405020304" pitchFamily="18" charset="0"/>
                        </a:rPr>
                        <a:t> </a:t>
                      </a:r>
                      <a:r>
                        <a:rPr lang="en-US" sz="1400" dirty="0">
                          <a:latin typeface="Liberation Serif" panose="02020603050405020304" pitchFamily="18" charset="0"/>
                          <a:ea typeface="Liberation Serif" panose="02020603050405020304" pitchFamily="18" charset="0"/>
                          <a:cs typeface="Liberation Serif" panose="02020603050405020304" pitchFamily="18" charset="0"/>
                        </a:rPr>
                        <a:t>31</a:t>
                      </a:r>
                      <a:r>
                        <a:rPr lang="ru-RU" sz="1400" dirty="0">
                          <a:latin typeface="Liberation Serif" panose="02020603050405020304" pitchFamily="18" charset="0"/>
                          <a:ea typeface="Liberation Serif" panose="02020603050405020304" pitchFamily="18" charset="0"/>
                          <a:cs typeface="Liberation Serif" panose="02020603050405020304" pitchFamily="18" charset="0"/>
                        </a:rPr>
                        <a:t>5</a:t>
                      </a:r>
                      <a:r>
                        <a:rPr lang="en-US" sz="1400" dirty="0">
                          <a:latin typeface="Liberation Serif" panose="02020603050405020304" pitchFamily="18" charset="0"/>
                          <a:ea typeface="Liberation Serif" panose="02020603050405020304" pitchFamily="18" charset="0"/>
                          <a:cs typeface="Liberation Serif" panose="02020603050405020304" pitchFamily="18" charset="0"/>
                        </a:rPr>
                        <a:t>,9</a:t>
                      </a:r>
                      <a:endParaRPr lang="ru-RU" sz="1400"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algn="r"/>
                      <a:r>
                        <a:rPr lang="ru-RU" sz="1400" dirty="0">
                          <a:latin typeface="Liberation Serif" panose="02020603050405020304" pitchFamily="18" charset="0"/>
                          <a:ea typeface="Liberation Serif" panose="02020603050405020304" pitchFamily="18" charset="0"/>
                          <a:cs typeface="Liberation Serif" panose="02020603050405020304" pitchFamily="18" charset="0"/>
                        </a:rPr>
                        <a:t>23 </a:t>
                      </a:r>
                      <a:r>
                        <a:rPr lang="en-US" sz="1400" dirty="0">
                          <a:latin typeface="Liberation Serif" panose="02020603050405020304" pitchFamily="18" charset="0"/>
                          <a:ea typeface="Liberation Serif" panose="02020603050405020304" pitchFamily="18" charset="0"/>
                          <a:cs typeface="Liberation Serif" panose="02020603050405020304" pitchFamily="18" charset="0"/>
                        </a:rPr>
                        <a:t>79</a:t>
                      </a:r>
                      <a:r>
                        <a:rPr lang="ru-RU" sz="1400" dirty="0">
                          <a:latin typeface="Liberation Serif" panose="02020603050405020304" pitchFamily="18" charset="0"/>
                          <a:ea typeface="Liberation Serif" panose="02020603050405020304" pitchFamily="18" charset="0"/>
                          <a:cs typeface="Liberation Serif" panose="02020603050405020304" pitchFamily="18" charset="0"/>
                        </a:rPr>
                        <a:t>4,</a:t>
                      </a:r>
                      <a:r>
                        <a:rPr lang="en-US" sz="1400" dirty="0">
                          <a:latin typeface="Liberation Serif" panose="02020603050405020304" pitchFamily="18" charset="0"/>
                          <a:ea typeface="Liberation Serif" panose="02020603050405020304" pitchFamily="18" charset="0"/>
                          <a:cs typeface="Liberation Serif" panose="02020603050405020304" pitchFamily="18" charset="0"/>
                        </a:rPr>
                        <a:t>2</a:t>
                      </a:r>
                      <a:endParaRPr lang="ru-RU" sz="1400"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extLst>
                  <a:ext uri="{0D108BD9-81ED-4DB2-BD59-A6C34878D82A}">
                    <a16:rowId xmlns:a16="http://schemas.microsoft.com/office/drawing/2014/main" val="10001"/>
                  </a:ext>
                </a:extLst>
              </a:tr>
              <a:tr h="248414">
                <a:tc>
                  <a:txBody>
                    <a:bodyPr/>
                    <a:lstStyle/>
                    <a:p>
                      <a:r>
                        <a:rPr lang="ru-RU" sz="1400" dirty="0">
                          <a:latin typeface="Liberation Serif" panose="02020603050405020304" pitchFamily="18" charset="0"/>
                          <a:ea typeface="Liberation Serif" panose="02020603050405020304" pitchFamily="18" charset="0"/>
                          <a:cs typeface="Liberation Serif" panose="02020603050405020304" pitchFamily="18" charset="0"/>
                        </a:rPr>
                        <a:t>Сельское хозяйство и рыболовство</a:t>
                      </a:r>
                    </a:p>
                  </a:txBody>
                  <a:tcPr/>
                </a:tc>
                <a:tc>
                  <a:txBody>
                    <a:bodyPr/>
                    <a:lstStyle/>
                    <a:p>
                      <a:pPr algn="r"/>
                      <a:r>
                        <a:rPr lang="ru-RU" sz="1400" dirty="0">
                          <a:latin typeface="Liberation Serif" panose="02020603050405020304" pitchFamily="18" charset="0"/>
                          <a:ea typeface="Liberation Serif" panose="02020603050405020304" pitchFamily="18" charset="0"/>
                          <a:cs typeface="Liberation Serif" panose="02020603050405020304" pitchFamily="18" charset="0"/>
                        </a:rPr>
                        <a:t>611,8</a:t>
                      </a:r>
                    </a:p>
                  </a:txBody>
                  <a:tcPr/>
                </a:tc>
                <a:tc>
                  <a:txBody>
                    <a:bodyPr/>
                    <a:lstStyle/>
                    <a:p>
                      <a:pPr algn="r"/>
                      <a:r>
                        <a:rPr lang="ru-RU" sz="1400" dirty="0">
                          <a:latin typeface="Liberation Serif" panose="02020603050405020304" pitchFamily="18" charset="0"/>
                          <a:ea typeface="Liberation Serif" panose="02020603050405020304" pitchFamily="18" charset="0"/>
                          <a:cs typeface="Liberation Serif" panose="02020603050405020304" pitchFamily="18" charset="0"/>
                        </a:rPr>
                        <a:t>634,9</a:t>
                      </a:r>
                    </a:p>
                  </a:txBody>
                  <a:tcPr/>
                </a:tc>
                <a:tc>
                  <a:txBody>
                    <a:bodyPr/>
                    <a:lstStyle/>
                    <a:p>
                      <a:pPr algn="r"/>
                      <a:r>
                        <a:rPr lang="en-US" sz="1400" dirty="0">
                          <a:latin typeface="Liberation Serif" panose="02020603050405020304" pitchFamily="18" charset="0"/>
                          <a:ea typeface="Liberation Serif" panose="02020603050405020304" pitchFamily="18" charset="0"/>
                          <a:cs typeface="Liberation Serif" panose="02020603050405020304" pitchFamily="18" charset="0"/>
                        </a:rPr>
                        <a:t>909,1</a:t>
                      </a:r>
                      <a:endParaRPr lang="ru-RU" sz="1400"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algn="r"/>
                      <a:r>
                        <a:rPr lang="en-US" sz="1400" dirty="0">
                          <a:latin typeface="Liberation Serif" panose="02020603050405020304" pitchFamily="18" charset="0"/>
                          <a:ea typeface="Liberation Serif" panose="02020603050405020304" pitchFamily="18" charset="0"/>
                          <a:cs typeface="Liberation Serif" panose="02020603050405020304" pitchFamily="18" charset="0"/>
                        </a:rPr>
                        <a:t>909</a:t>
                      </a:r>
                      <a:r>
                        <a:rPr lang="ru-RU" sz="1400" dirty="0">
                          <a:latin typeface="Liberation Serif" panose="02020603050405020304" pitchFamily="18" charset="0"/>
                          <a:ea typeface="Liberation Serif" panose="02020603050405020304" pitchFamily="18" charset="0"/>
                          <a:cs typeface="Liberation Serif" panose="02020603050405020304" pitchFamily="18" charset="0"/>
                        </a:rPr>
                        <a:t>,1</a:t>
                      </a:r>
                    </a:p>
                  </a:txBody>
                  <a:tcPr/>
                </a:tc>
                <a:tc>
                  <a:txBody>
                    <a:bodyPr/>
                    <a:lstStyle/>
                    <a:p>
                      <a:pPr algn="r"/>
                      <a:r>
                        <a:rPr lang="en-US" sz="1400" dirty="0">
                          <a:latin typeface="Liberation Serif" panose="02020603050405020304" pitchFamily="18" charset="0"/>
                          <a:ea typeface="Liberation Serif" panose="02020603050405020304" pitchFamily="18" charset="0"/>
                          <a:cs typeface="Liberation Serif" panose="02020603050405020304" pitchFamily="18" charset="0"/>
                        </a:rPr>
                        <a:t>589</a:t>
                      </a:r>
                      <a:r>
                        <a:rPr lang="ru-RU" sz="1400" dirty="0">
                          <a:latin typeface="Liberation Serif" panose="02020603050405020304" pitchFamily="18" charset="0"/>
                          <a:ea typeface="Liberation Serif" panose="02020603050405020304" pitchFamily="18" charset="0"/>
                          <a:cs typeface="Liberation Serif" panose="02020603050405020304" pitchFamily="18" charset="0"/>
                        </a:rPr>
                        <a:t>,1</a:t>
                      </a:r>
                    </a:p>
                  </a:txBody>
                  <a:tcPr/>
                </a:tc>
                <a:extLst>
                  <a:ext uri="{0D108BD9-81ED-4DB2-BD59-A6C34878D82A}">
                    <a16:rowId xmlns:a16="http://schemas.microsoft.com/office/drawing/2014/main" val="10002"/>
                  </a:ext>
                </a:extLst>
              </a:tr>
              <a:tr h="248414">
                <a:tc>
                  <a:txBody>
                    <a:bodyPr/>
                    <a:lstStyle/>
                    <a:p>
                      <a:r>
                        <a:rPr lang="ru-RU" sz="1400" dirty="0">
                          <a:latin typeface="Liberation Serif" panose="02020603050405020304" pitchFamily="18" charset="0"/>
                          <a:ea typeface="Liberation Serif" panose="02020603050405020304" pitchFamily="18" charset="0"/>
                          <a:cs typeface="Liberation Serif" panose="02020603050405020304" pitchFamily="18" charset="0"/>
                        </a:rPr>
                        <a:t>Транспорт</a:t>
                      </a:r>
                    </a:p>
                  </a:txBody>
                  <a:tcPr/>
                </a:tc>
                <a:tc>
                  <a:txBody>
                    <a:bodyPr/>
                    <a:lstStyle/>
                    <a:p>
                      <a:pPr algn="r"/>
                      <a:r>
                        <a:rPr lang="ru-RU" sz="1400" dirty="0">
                          <a:latin typeface="Liberation Serif" panose="02020603050405020304" pitchFamily="18" charset="0"/>
                          <a:ea typeface="Liberation Serif" panose="02020603050405020304" pitchFamily="18" charset="0"/>
                          <a:cs typeface="Liberation Serif" panose="02020603050405020304" pitchFamily="18" charset="0"/>
                        </a:rPr>
                        <a:t>7 427</a:t>
                      </a:r>
                    </a:p>
                  </a:txBody>
                  <a:tcPr/>
                </a:tc>
                <a:tc>
                  <a:txBody>
                    <a:bodyPr/>
                    <a:lstStyle/>
                    <a:p>
                      <a:pPr algn="r"/>
                      <a:r>
                        <a:rPr lang="ru-RU" sz="1400" dirty="0">
                          <a:latin typeface="Liberation Serif" panose="02020603050405020304" pitchFamily="18" charset="0"/>
                          <a:ea typeface="Liberation Serif" panose="02020603050405020304" pitchFamily="18" charset="0"/>
                          <a:cs typeface="Liberation Serif" panose="02020603050405020304" pitchFamily="18" charset="0"/>
                        </a:rPr>
                        <a:t>7 817</a:t>
                      </a:r>
                    </a:p>
                  </a:txBody>
                  <a:tcPr/>
                </a:tc>
                <a:tc>
                  <a:txBody>
                    <a:bodyPr/>
                    <a:lstStyle/>
                    <a:p>
                      <a:pPr algn="r"/>
                      <a:r>
                        <a:rPr lang="en-US" sz="1400" dirty="0">
                          <a:latin typeface="Liberation Serif" panose="02020603050405020304" pitchFamily="18" charset="0"/>
                          <a:ea typeface="Liberation Serif" panose="02020603050405020304" pitchFamily="18" charset="0"/>
                          <a:cs typeface="Liberation Serif" panose="02020603050405020304" pitchFamily="18" charset="0"/>
                        </a:rPr>
                        <a:t>9 403</a:t>
                      </a:r>
                      <a:endParaRPr lang="ru-RU" sz="1400"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algn="r"/>
                      <a:r>
                        <a:rPr lang="en-US" sz="1400" dirty="0">
                          <a:latin typeface="Liberation Serif" panose="02020603050405020304" pitchFamily="18" charset="0"/>
                          <a:ea typeface="Liberation Serif" panose="02020603050405020304" pitchFamily="18" charset="0"/>
                          <a:cs typeface="Liberation Serif" panose="02020603050405020304" pitchFamily="18" charset="0"/>
                        </a:rPr>
                        <a:t>10</a:t>
                      </a:r>
                      <a:r>
                        <a:rPr lang="ru-RU" sz="1400" dirty="0">
                          <a:latin typeface="Liberation Serif" panose="02020603050405020304" pitchFamily="18" charset="0"/>
                          <a:ea typeface="Liberation Serif" panose="02020603050405020304" pitchFamily="18" charset="0"/>
                          <a:cs typeface="Liberation Serif" panose="02020603050405020304" pitchFamily="18" charset="0"/>
                        </a:rPr>
                        <a:t> </a:t>
                      </a:r>
                      <a:r>
                        <a:rPr lang="en-US" sz="1400" dirty="0">
                          <a:latin typeface="Liberation Serif" panose="02020603050405020304" pitchFamily="18" charset="0"/>
                          <a:ea typeface="Liberation Serif" panose="02020603050405020304" pitchFamily="18" charset="0"/>
                          <a:cs typeface="Liberation Serif" panose="02020603050405020304" pitchFamily="18" charset="0"/>
                        </a:rPr>
                        <a:t>503</a:t>
                      </a:r>
                      <a:endParaRPr lang="ru-RU" sz="1400"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algn="r"/>
                      <a:r>
                        <a:rPr lang="en-US" sz="1400" dirty="0">
                          <a:latin typeface="Liberation Serif" panose="02020603050405020304" pitchFamily="18" charset="0"/>
                          <a:ea typeface="Liberation Serif" panose="02020603050405020304" pitchFamily="18" charset="0"/>
                          <a:cs typeface="Liberation Serif" panose="02020603050405020304" pitchFamily="18" charset="0"/>
                        </a:rPr>
                        <a:t>11</a:t>
                      </a:r>
                      <a:r>
                        <a:rPr lang="ru-RU" sz="1400" dirty="0">
                          <a:latin typeface="Liberation Serif" panose="02020603050405020304" pitchFamily="18" charset="0"/>
                          <a:ea typeface="Liberation Serif" panose="02020603050405020304" pitchFamily="18" charset="0"/>
                          <a:cs typeface="Liberation Serif" panose="02020603050405020304" pitchFamily="18" charset="0"/>
                        </a:rPr>
                        <a:t> 7</a:t>
                      </a:r>
                      <a:r>
                        <a:rPr lang="en-US" sz="1400" dirty="0">
                          <a:latin typeface="Liberation Serif" panose="02020603050405020304" pitchFamily="18" charset="0"/>
                          <a:ea typeface="Liberation Serif" panose="02020603050405020304" pitchFamily="18" charset="0"/>
                          <a:cs typeface="Liberation Serif" panose="02020603050405020304" pitchFamily="18" charset="0"/>
                        </a:rPr>
                        <a:t>00</a:t>
                      </a:r>
                      <a:endParaRPr lang="ru-RU" sz="1400"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extLst>
                  <a:ext uri="{0D108BD9-81ED-4DB2-BD59-A6C34878D82A}">
                    <a16:rowId xmlns:a16="http://schemas.microsoft.com/office/drawing/2014/main" val="10003"/>
                  </a:ext>
                </a:extLst>
              </a:tr>
              <a:tr h="248414">
                <a:tc>
                  <a:txBody>
                    <a:bodyPr/>
                    <a:lstStyle/>
                    <a:p>
                      <a:r>
                        <a:rPr lang="ru-RU" sz="1400" dirty="0">
                          <a:latin typeface="Liberation Serif" panose="02020603050405020304" pitchFamily="18" charset="0"/>
                          <a:ea typeface="Liberation Serif" panose="02020603050405020304" pitchFamily="18" charset="0"/>
                          <a:cs typeface="Liberation Serif" panose="02020603050405020304" pitchFamily="18" charset="0"/>
                        </a:rPr>
                        <a:t>Дорожное хозяйство (дорожные фонды)</a:t>
                      </a:r>
                    </a:p>
                  </a:txBody>
                  <a:tcPr/>
                </a:tc>
                <a:tc>
                  <a:txBody>
                    <a:bodyPr/>
                    <a:lstStyle/>
                    <a:p>
                      <a:pPr algn="r"/>
                      <a:r>
                        <a:rPr lang="ru-RU" sz="1400" dirty="0">
                          <a:latin typeface="Liberation Serif" panose="02020603050405020304" pitchFamily="18" charset="0"/>
                          <a:ea typeface="Liberation Serif" panose="02020603050405020304" pitchFamily="18" charset="0"/>
                          <a:cs typeface="Liberation Serif" panose="02020603050405020304" pitchFamily="18" charset="0"/>
                        </a:rPr>
                        <a:t>3 179</a:t>
                      </a:r>
                    </a:p>
                  </a:txBody>
                  <a:tcPr/>
                </a:tc>
                <a:tc>
                  <a:txBody>
                    <a:bodyPr/>
                    <a:lstStyle/>
                    <a:p>
                      <a:pPr algn="r"/>
                      <a:r>
                        <a:rPr lang="ru-RU" sz="1400" dirty="0">
                          <a:latin typeface="Liberation Serif" panose="02020603050405020304" pitchFamily="18" charset="0"/>
                          <a:ea typeface="Liberation Serif" panose="02020603050405020304" pitchFamily="18" charset="0"/>
                          <a:cs typeface="Liberation Serif" panose="02020603050405020304" pitchFamily="18" charset="0"/>
                        </a:rPr>
                        <a:t>67 684</a:t>
                      </a:r>
                    </a:p>
                  </a:txBody>
                  <a:tcPr/>
                </a:tc>
                <a:tc>
                  <a:txBody>
                    <a:bodyPr/>
                    <a:lstStyle/>
                    <a:p>
                      <a:pPr algn="r"/>
                      <a:r>
                        <a:rPr lang="en-US" sz="1400" dirty="0">
                          <a:latin typeface="Liberation Serif" panose="02020603050405020304" pitchFamily="18" charset="0"/>
                          <a:ea typeface="Liberation Serif" panose="02020603050405020304" pitchFamily="18" charset="0"/>
                          <a:cs typeface="Liberation Serif" panose="02020603050405020304" pitchFamily="18" charset="0"/>
                        </a:rPr>
                        <a:t>11 805,1</a:t>
                      </a:r>
                      <a:endParaRPr lang="ru-RU" sz="1400"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algn="r"/>
                      <a:r>
                        <a:rPr lang="ru-RU" sz="1400" dirty="0">
                          <a:latin typeface="Liberation Serif" panose="02020603050405020304" pitchFamily="18" charset="0"/>
                          <a:ea typeface="Liberation Serif" panose="02020603050405020304" pitchFamily="18" charset="0"/>
                          <a:cs typeface="Liberation Serif" panose="02020603050405020304" pitchFamily="18" charset="0"/>
                        </a:rPr>
                        <a:t>2</a:t>
                      </a:r>
                      <a:r>
                        <a:rPr lang="en-US" sz="1400" dirty="0">
                          <a:latin typeface="Liberation Serif" panose="02020603050405020304" pitchFamily="18" charset="0"/>
                          <a:ea typeface="Liberation Serif" panose="02020603050405020304" pitchFamily="18" charset="0"/>
                          <a:cs typeface="Liberation Serif" panose="02020603050405020304" pitchFamily="18" charset="0"/>
                        </a:rPr>
                        <a:t>2</a:t>
                      </a:r>
                      <a:r>
                        <a:rPr lang="ru-RU" sz="1400" dirty="0">
                          <a:latin typeface="Liberation Serif" panose="02020603050405020304" pitchFamily="18" charset="0"/>
                          <a:ea typeface="Liberation Serif" panose="02020603050405020304" pitchFamily="18" charset="0"/>
                          <a:cs typeface="Liberation Serif" panose="02020603050405020304" pitchFamily="18" charset="0"/>
                        </a:rPr>
                        <a:t> 7</a:t>
                      </a:r>
                      <a:r>
                        <a:rPr lang="en-US" sz="1400" dirty="0">
                          <a:latin typeface="Liberation Serif" panose="02020603050405020304" pitchFamily="18" charset="0"/>
                          <a:ea typeface="Liberation Serif" panose="02020603050405020304" pitchFamily="18" charset="0"/>
                          <a:cs typeface="Liberation Serif" panose="02020603050405020304" pitchFamily="18" charset="0"/>
                        </a:rPr>
                        <a:t>38</a:t>
                      </a:r>
                      <a:r>
                        <a:rPr lang="ru-RU" sz="1400" dirty="0">
                          <a:latin typeface="Liberation Serif" panose="02020603050405020304" pitchFamily="18" charset="0"/>
                          <a:ea typeface="Liberation Serif" panose="02020603050405020304" pitchFamily="18" charset="0"/>
                          <a:cs typeface="Liberation Serif" panose="02020603050405020304" pitchFamily="18" charset="0"/>
                        </a:rPr>
                        <a:t>,</a:t>
                      </a:r>
                      <a:r>
                        <a:rPr lang="en-US" sz="1400" dirty="0">
                          <a:latin typeface="Liberation Serif" panose="02020603050405020304" pitchFamily="18" charset="0"/>
                          <a:ea typeface="Liberation Serif" panose="02020603050405020304" pitchFamily="18" charset="0"/>
                          <a:cs typeface="Liberation Serif" panose="02020603050405020304" pitchFamily="18" charset="0"/>
                        </a:rPr>
                        <a:t>8</a:t>
                      </a:r>
                      <a:endParaRPr lang="ru-RU" sz="1400"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algn="r"/>
                      <a:r>
                        <a:rPr lang="ru-RU" sz="1400" dirty="0">
                          <a:latin typeface="Liberation Serif" panose="02020603050405020304" pitchFamily="18" charset="0"/>
                          <a:ea typeface="Liberation Serif" panose="02020603050405020304" pitchFamily="18" charset="0"/>
                          <a:cs typeface="Liberation Serif" panose="02020603050405020304" pitchFamily="18" charset="0"/>
                        </a:rPr>
                        <a:t>1</a:t>
                      </a:r>
                      <a:r>
                        <a:rPr lang="en-US" sz="1400" dirty="0">
                          <a:latin typeface="Liberation Serif" panose="02020603050405020304" pitchFamily="18" charset="0"/>
                          <a:ea typeface="Liberation Serif" panose="02020603050405020304" pitchFamily="18" charset="0"/>
                          <a:cs typeface="Liberation Serif" panose="02020603050405020304" pitchFamily="18" charset="0"/>
                        </a:rPr>
                        <a:t>0</a:t>
                      </a:r>
                      <a:r>
                        <a:rPr lang="ru-RU" sz="1400" dirty="0">
                          <a:latin typeface="Liberation Serif" panose="02020603050405020304" pitchFamily="18" charset="0"/>
                          <a:ea typeface="Liberation Serif" panose="02020603050405020304" pitchFamily="18" charset="0"/>
                          <a:cs typeface="Liberation Serif" panose="02020603050405020304" pitchFamily="18" charset="0"/>
                        </a:rPr>
                        <a:t> </a:t>
                      </a:r>
                      <a:r>
                        <a:rPr lang="en-US" sz="1400" dirty="0">
                          <a:latin typeface="Liberation Serif" panose="02020603050405020304" pitchFamily="18" charset="0"/>
                          <a:ea typeface="Liberation Serif" panose="02020603050405020304" pitchFamily="18" charset="0"/>
                          <a:cs typeface="Liberation Serif" panose="02020603050405020304" pitchFamily="18" charset="0"/>
                        </a:rPr>
                        <a:t>32</a:t>
                      </a:r>
                      <a:r>
                        <a:rPr lang="ru-RU" sz="1400" dirty="0">
                          <a:latin typeface="Liberation Serif" panose="02020603050405020304" pitchFamily="18" charset="0"/>
                          <a:ea typeface="Liberation Serif" panose="02020603050405020304" pitchFamily="18" charset="0"/>
                          <a:cs typeface="Liberation Serif" panose="02020603050405020304" pitchFamily="18" charset="0"/>
                        </a:rPr>
                        <a:t>0</a:t>
                      </a:r>
                    </a:p>
                  </a:txBody>
                  <a:tcPr/>
                </a:tc>
                <a:extLst>
                  <a:ext uri="{0D108BD9-81ED-4DB2-BD59-A6C34878D82A}">
                    <a16:rowId xmlns:a16="http://schemas.microsoft.com/office/drawing/2014/main" val="10004"/>
                  </a:ext>
                </a:extLst>
              </a:tr>
              <a:tr h="248414">
                <a:tc>
                  <a:txBody>
                    <a:bodyPr/>
                    <a:lstStyle/>
                    <a:p>
                      <a:r>
                        <a:rPr lang="ru-RU" sz="1400" dirty="0">
                          <a:latin typeface="Liberation Serif" panose="02020603050405020304" pitchFamily="18" charset="0"/>
                          <a:ea typeface="Liberation Serif" panose="02020603050405020304" pitchFamily="18" charset="0"/>
                          <a:cs typeface="Liberation Serif" panose="02020603050405020304" pitchFamily="18" charset="0"/>
                        </a:rPr>
                        <a:t>Другие вопросы в области национальной экономики</a:t>
                      </a:r>
                    </a:p>
                  </a:txBody>
                  <a:tcPr/>
                </a:tc>
                <a:tc>
                  <a:txBody>
                    <a:bodyPr/>
                    <a:lstStyle/>
                    <a:p>
                      <a:pPr algn="r"/>
                      <a:r>
                        <a:rPr lang="ru-RU" sz="1400" dirty="0">
                          <a:latin typeface="Liberation Serif" panose="02020603050405020304" pitchFamily="18" charset="0"/>
                          <a:ea typeface="Liberation Serif" panose="02020603050405020304" pitchFamily="18" charset="0"/>
                          <a:cs typeface="Liberation Serif" panose="02020603050405020304" pitchFamily="18" charset="0"/>
                        </a:rPr>
                        <a:t>875</a:t>
                      </a:r>
                    </a:p>
                  </a:txBody>
                  <a:tcPr/>
                </a:tc>
                <a:tc>
                  <a:txBody>
                    <a:bodyPr/>
                    <a:lstStyle/>
                    <a:p>
                      <a:pPr algn="r"/>
                      <a:r>
                        <a:rPr lang="ru-RU" sz="1400" dirty="0">
                          <a:latin typeface="Liberation Serif" panose="02020603050405020304" pitchFamily="18" charset="0"/>
                          <a:ea typeface="Liberation Serif" panose="02020603050405020304" pitchFamily="18" charset="0"/>
                          <a:cs typeface="Liberation Serif" panose="02020603050405020304" pitchFamily="18" charset="0"/>
                        </a:rPr>
                        <a:t>1 069</a:t>
                      </a:r>
                    </a:p>
                  </a:txBody>
                  <a:tcPr/>
                </a:tc>
                <a:tc>
                  <a:txBody>
                    <a:bodyPr/>
                    <a:lstStyle/>
                    <a:p>
                      <a:pPr algn="r"/>
                      <a:r>
                        <a:rPr lang="en-US" sz="1400" dirty="0">
                          <a:latin typeface="Liberation Serif" panose="02020603050405020304" pitchFamily="18" charset="0"/>
                          <a:ea typeface="Liberation Serif" panose="02020603050405020304" pitchFamily="18" charset="0"/>
                          <a:cs typeface="Liberation Serif" panose="02020603050405020304" pitchFamily="18" charset="0"/>
                        </a:rPr>
                        <a:t>1 136</a:t>
                      </a:r>
                      <a:endParaRPr lang="ru-RU" sz="1400"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algn="r"/>
                      <a:r>
                        <a:rPr lang="en-US" sz="1400" dirty="0">
                          <a:latin typeface="Liberation Serif" panose="02020603050405020304" pitchFamily="18" charset="0"/>
                          <a:ea typeface="Liberation Serif" panose="02020603050405020304" pitchFamily="18" charset="0"/>
                          <a:cs typeface="Liberation Serif" panose="02020603050405020304" pitchFamily="18" charset="0"/>
                        </a:rPr>
                        <a:t>1 16</a:t>
                      </a:r>
                      <a:r>
                        <a:rPr lang="ru-RU" sz="1400" dirty="0">
                          <a:latin typeface="Liberation Serif" panose="02020603050405020304" pitchFamily="18" charset="0"/>
                          <a:ea typeface="Liberation Serif" panose="02020603050405020304" pitchFamily="18" charset="0"/>
                          <a:cs typeface="Liberation Serif" panose="02020603050405020304" pitchFamily="18" charset="0"/>
                        </a:rPr>
                        <a:t>5</a:t>
                      </a:r>
                    </a:p>
                  </a:txBody>
                  <a:tcPr/>
                </a:tc>
                <a:tc>
                  <a:txBody>
                    <a:bodyPr/>
                    <a:lstStyle/>
                    <a:p>
                      <a:pPr algn="r"/>
                      <a:r>
                        <a:rPr lang="en-US" sz="1400" dirty="0">
                          <a:latin typeface="Liberation Serif" panose="02020603050405020304" pitchFamily="18" charset="0"/>
                          <a:ea typeface="Liberation Serif" panose="02020603050405020304" pitchFamily="18" charset="0"/>
                          <a:cs typeface="Liberation Serif" panose="02020603050405020304" pitchFamily="18" charset="0"/>
                        </a:rPr>
                        <a:t>1 18</a:t>
                      </a:r>
                      <a:r>
                        <a:rPr lang="ru-RU" sz="1400" dirty="0">
                          <a:latin typeface="Liberation Serif" panose="02020603050405020304" pitchFamily="18" charset="0"/>
                          <a:ea typeface="Liberation Serif" panose="02020603050405020304" pitchFamily="18" charset="0"/>
                          <a:cs typeface="Liberation Serif" panose="02020603050405020304" pitchFamily="18" charset="0"/>
                        </a:rPr>
                        <a:t>5</a:t>
                      </a:r>
                    </a:p>
                  </a:txBody>
                  <a:tcPr/>
                </a:tc>
                <a:extLst>
                  <a:ext uri="{0D108BD9-81ED-4DB2-BD59-A6C34878D82A}">
                    <a16:rowId xmlns:a16="http://schemas.microsoft.com/office/drawing/2014/main" val="10005"/>
                  </a:ext>
                </a:extLst>
              </a:tr>
            </a:tbl>
          </a:graphicData>
        </a:graphic>
      </p:graphicFrame>
      <p:graphicFrame>
        <p:nvGraphicFramePr>
          <p:cNvPr id="7" name="Диаграмма 6"/>
          <p:cNvGraphicFramePr/>
          <p:nvPr/>
        </p:nvGraphicFramePr>
        <p:xfrm>
          <a:off x="345219" y="4133444"/>
          <a:ext cx="11189493" cy="225552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https://tvoidvor.com/wp-content/uploads/1504173878.jpg-1760--1098-Google-Chrome-min.jpg"/>
          <p:cNvPicPr/>
          <p:nvPr/>
        </p:nvPicPr>
        <p:blipFill>
          <a:blip r:embed="rId2" cstate="print">
            <a:alphaModFix amt="75000"/>
            <a:lum bright="40000"/>
          </a:blip>
          <a:srcRect/>
          <a:stretch>
            <a:fillRect/>
          </a:stretch>
        </p:blipFill>
        <p:spPr bwMode="auto">
          <a:xfrm>
            <a:off x="0" y="0"/>
            <a:ext cx="12192000" cy="6857999"/>
          </a:xfrm>
          <a:prstGeom prst="rect">
            <a:avLst/>
          </a:prstGeom>
          <a:noFill/>
          <a:ln w="9525">
            <a:noFill/>
            <a:miter lim="800000"/>
            <a:headEnd/>
            <a:tailEnd/>
          </a:ln>
        </p:spPr>
      </p:pic>
      <p:sp>
        <p:nvSpPr>
          <p:cNvPr id="4" name="CustomShape 1"/>
          <p:cNvSpPr/>
          <p:nvPr/>
        </p:nvSpPr>
        <p:spPr>
          <a:xfrm>
            <a:off x="657286" y="175347"/>
            <a:ext cx="10877427" cy="29878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US" b="0" strike="noStrike"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I</a:t>
            </a:r>
            <a:r>
              <a:rPr lang="en-US"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V</a:t>
            </a:r>
            <a:r>
              <a:rPr lang="en-US" b="0" strike="noStrike"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 </a:t>
            </a:r>
            <a:r>
              <a:rPr lang="ru-RU"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Расходы бюджета</a:t>
            </a:r>
            <a:endParaRPr lang="ru-RU" b="0" strike="noStrike"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endParaRPr>
          </a:p>
        </p:txBody>
      </p:sp>
      <p:sp>
        <p:nvSpPr>
          <p:cNvPr id="5" name="Заголовок 1"/>
          <p:cNvSpPr txBox="1"/>
          <p:nvPr/>
        </p:nvSpPr>
        <p:spPr>
          <a:xfrm>
            <a:off x="657286" y="474133"/>
            <a:ext cx="10877427" cy="985390"/>
          </a:xfrm>
          <a:prstGeom prst="rect">
            <a:avLst/>
          </a:prstGeom>
        </p:spPr>
        <p:txBody>
          <a:bodyPr>
            <a:noAutofit/>
          </a:bodyPr>
          <a:lst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2000" b="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Жилищно-коммунальное хозяйство</a:t>
            </a:r>
            <a:br>
              <a:rPr lang="ru-RU" sz="2000" b="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br>
            <a:r>
              <a:rPr lang="ru-RU" sz="2000" b="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5 670 </a:t>
            </a:r>
            <a:r>
              <a:rPr lang="ru-RU" sz="2000"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тыс. руб. – будет направлено на финансирование жилищно-коммунальное хозяйство в 	2024 году</a:t>
            </a:r>
            <a:endParaRPr lang="ru-RU" sz="2000" b="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endParaRPr>
          </a:p>
        </p:txBody>
      </p:sp>
      <p:graphicFrame>
        <p:nvGraphicFramePr>
          <p:cNvPr id="6" name="Содержимое 4"/>
          <p:cNvGraphicFramePr/>
          <p:nvPr/>
        </p:nvGraphicFramePr>
        <p:xfrm>
          <a:off x="657286" y="1459523"/>
          <a:ext cx="10877426" cy="2407920"/>
        </p:xfrm>
        <a:graphic>
          <a:graphicData uri="http://schemas.openxmlformats.org/drawingml/2006/table">
            <a:tbl>
              <a:tblPr firstRow="1" bandRow="1">
                <a:tableStyleId>{5C22544A-7EE6-4342-B048-85BDC9FD1C3A}</a:tableStyleId>
              </a:tblPr>
              <a:tblGrid>
                <a:gridCol w="5461503">
                  <a:extLst>
                    <a:ext uri="{9D8B030D-6E8A-4147-A177-3AD203B41FA5}">
                      <a16:colId xmlns:a16="http://schemas.microsoft.com/office/drawing/2014/main" val="20000"/>
                    </a:ext>
                  </a:extLst>
                </a:gridCol>
                <a:gridCol w="1093861">
                  <a:extLst>
                    <a:ext uri="{9D8B030D-6E8A-4147-A177-3AD203B41FA5}">
                      <a16:colId xmlns:a16="http://schemas.microsoft.com/office/drawing/2014/main" val="20001"/>
                    </a:ext>
                  </a:extLst>
                </a:gridCol>
                <a:gridCol w="1076771">
                  <a:extLst>
                    <a:ext uri="{9D8B030D-6E8A-4147-A177-3AD203B41FA5}">
                      <a16:colId xmlns:a16="http://schemas.microsoft.com/office/drawing/2014/main" val="20002"/>
                    </a:ext>
                  </a:extLst>
                </a:gridCol>
                <a:gridCol w="1051132">
                  <a:extLst>
                    <a:ext uri="{9D8B030D-6E8A-4147-A177-3AD203B41FA5}">
                      <a16:colId xmlns:a16="http://schemas.microsoft.com/office/drawing/2014/main" val="20003"/>
                    </a:ext>
                  </a:extLst>
                </a:gridCol>
                <a:gridCol w="1085316">
                  <a:extLst>
                    <a:ext uri="{9D8B030D-6E8A-4147-A177-3AD203B41FA5}">
                      <a16:colId xmlns:a16="http://schemas.microsoft.com/office/drawing/2014/main" val="20004"/>
                    </a:ext>
                  </a:extLst>
                </a:gridCol>
                <a:gridCol w="1108843">
                  <a:extLst>
                    <a:ext uri="{9D8B030D-6E8A-4147-A177-3AD203B41FA5}">
                      <a16:colId xmlns:a16="http://schemas.microsoft.com/office/drawing/2014/main" val="20005"/>
                    </a:ext>
                  </a:extLst>
                </a:gridCol>
              </a:tblGrid>
              <a:tr h="370840">
                <a:tc>
                  <a:txBody>
                    <a:bodyPr/>
                    <a:lstStyle/>
                    <a:p>
                      <a:pPr algn="ctr"/>
                      <a:r>
                        <a:rPr lang="ru-RU" sz="1600" dirty="0">
                          <a:latin typeface="Liberation Serif" panose="02020603050405020304" pitchFamily="18" charset="0"/>
                          <a:ea typeface="Liberation Serif" panose="02020603050405020304" pitchFamily="18" charset="0"/>
                          <a:cs typeface="Liberation Serif" panose="02020603050405020304" pitchFamily="18" charset="0"/>
                        </a:rPr>
                        <a:t>Подраздел</a:t>
                      </a:r>
                    </a:p>
                  </a:txBody>
                  <a:tcPr/>
                </a:tc>
                <a:tc>
                  <a:txBody>
                    <a:bodyPr/>
                    <a:lstStyle/>
                    <a:p>
                      <a:pPr algn="ctr"/>
                      <a:r>
                        <a:rPr lang="ru-RU" sz="1600" dirty="0">
                          <a:latin typeface="Liberation Serif" panose="02020603050405020304" pitchFamily="18" charset="0"/>
                          <a:ea typeface="Liberation Serif" panose="02020603050405020304" pitchFamily="18" charset="0"/>
                          <a:cs typeface="Liberation Serif" panose="02020603050405020304" pitchFamily="18" charset="0"/>
                        </a:rPr>
                        <a:t>2022 год (прогноз) тыс. руб.</a:t>
                      </a:r>
                    </a:p>
                  </a:txBody>
                  <a:tcPr/>
                </a:tc>
                <a:tc>
                  <a:txBody>
                    <a:bodyPr/>
                    <a:lstStyle/>
                    <a:p>
                      <a:pPr algn="ctr"/>
                      <a:r>
                        <a:rPr lang="ru-RU" sz="1600" dirty="0">
                          <a:latin typeface="Liberation Serif" panose="02020603050405020304" pitchFamily="18" charset="0"/>
                          <a:ea typeface="Liberation Serif" panose="02020603050405020304" pitchFamily="18" charset="0"/>
                          <a:cs typeface="Liberation Serif" panose="02020603050405020304" pitchFamily="18" charset="0"/>
                        </a:rPr>
                        <a:t>2023 год (прогноз) тыс. руб.</a:t>
                      </a:r>
                    </a:p>
                  </a:txBody>
                  <a:tcPr/>
                </a:tc>
                <a:tc>
                  <a:txBody>
                    <a:bodyPr/>
                    <a:lstStyle/>
                    <a:p>
                      <a:pPr algn="ctr"/>
                      <a:r>
                        <a:rPr lang="ru-RU" sz="1600" dirty="0">
                          <a:latin typeface="Liberation Serif" panose="02020603050405020304" pitchFamily="18" charset="0"/>
                          <a:ea typeface="Liberation Serif" panose="02020603050405020304" pitchFamily="18" charset="0"/>
                          <a:cs typeface="Liberation Serif" panose="02020603050405020304" pitchFamily="18" charset="0"/>
                        </a:rPr>
                        <a:t>2024 год (прогноз) тыс. руб.</a:t>
                      </a:r>
                    </a:p>
                  </a:txBody>
                  <a:tcPr/>
                </a:tc>
                <a:tc>
                  <a:txBody>
                    <a:bodyPr/>
                    <a:lstStyle/>
                    <a:p>
                      <a:pPr algn="ctr"/>
                      <a:r>
                        <a:rPr lang="ru-RU" sz="1600" dirty="0">
                          <a:latin typeface="Liberation Serif" panose="02020603050405020304" pitchFamily="18" charset="0"/>
                          <a:ea typeface="Liberation Serif" panose="02020603050405020304" pitchFamily="18" charset="0"/>
                          <a:cs typeface="Liberation Serif" panose="02020603050405020304" pitchFamily="18" charset="0"/>
                        </a:rPr>
                        <a:t>2025 год (прогноз) тыс. руб.</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defRPr/>
                      </a:pPr>
                      <a:r>
                        <a:rPr lang="ru-RU" sz="1600" dirty="0">
                          <a:latin typeface="Liberation Serif" panose="02020603050405020304" pitchFamily="18" charset="0"/>
                          <a:ea typeface="Liberation Serif" panose="02020603050405020304" pitchFamily="18" charset="0"/>
                          <a:cs typeface="Liberation Serif" panose="02020603050405020304" pitchFamily="18" charset="0"/>
                        </a:rPr>
                        <a:t>2026 год (прогноз) тыс. руб.</a:t>
                      </a:r>
                    </a:p>
                  </a:txBody>
                  <a:tcPr/>
                </a:tc>
                <a:extLst>
                  <a:ext uri="{0D108BD9-81ED-4DB2-BD59-A6C34878D82A}">
                    <a16:rowId xmlns:a16="http://schemas.microsoft.com/office/drawing/2014/main" val="10000"/>
                  </a:ext>
                </a:extLst>
              </a:tr>
              <a:tr h="0">
                <a:tc>
                  <a:txBody>
                    <a:bodyPr/>
                    <a:lstStyle/>
                    <a:p>
                      <a:r>
                        <a:rPr lang="ru-RU" sz="1600" b="1" dirty="0">
                          <a:latin typeface="Liberation Serif" panose="02020603050405020304" pitchFamily="18" charset="0"/>
                          <a:ea typeface="Liberation Serif" panose="02020603050405020304" pitchFamily="18" charset="0"/>
                          <a:cs typeface="Liberation Serif" panose="02020603050405020304" pitchFamily="18" charset="0"/>
                        </a:rPr>
                        <a:t>Жилищно-коммунальное хозяйство, всего</a:t>
                      </a:r>
                    </a:p>
                  </a:txBody>
                  <a:tcPr/>
                </a:tc>
                <a:tc>
                  <a:txBody>
                    <a:bodyPr/>
                    <a:lstStyle/>
                    <a:p>
                      <a:pPr algn="r"/>
                      <a:r>
                        <a:rPr lang="ru-RU" sz="1600" dirty="0">
                          <a:latin typeface="Liberation Serif" panose="02020603050405020304" pitchFamily="18" charset="0"/>
                          <a:ea typeface="Liberation Serif" panose="02020603050405020304" pitchFamily="18" charset="0"/>
                          <a:cs typeface="Liberation Serif" panose="02020603050405020304" pitchFamily="18" charset="0"/>
                        </a:rPr>
                        <a:t>7 771,3</a:t>
                      </a:r>
                    </a:p>
                  </a:txBody>
                  <a:tcPr/>
                </a:tc>
                <a:tc>
                  <a:txBody>
                    <a:bodyPr/>
                    <a:lstStyle/>
                    <a:p>
                      <a:pPr algn="r"/>
                      <a:r>
                        <a:rPr lang="ru-RU" sz="1600" dirty="0">
                          <a:latin typeface="Liberation Serif" panose="02020603050405020304" pitchFamily="18" charset="0"/>
                          <a:ea typeface="Liberation Serif" panose="02020603050405020304" pitchFamily="18" charset="0"/>
                          <a:cs typeface="Liberation Serif" panose="02020603050405020304" pitchFamily="18" charset="0"/>
                        </a:rPr>
                        <a:t>32 150</a:t>
                      </a:r>
                    </a:p>
                  </a:txBody>
                  <a:tcPr/>
                </a:tc>
                <a:tc>
                  <a:txBody>
                    <a:bodyPr/>
                    <a:lstStyle/>
                    <a:p>
                      <a:pPr algn="r"/>
                      <a:r>
                        <a:rPr lang="ru-RU" sz="1600" dirty="0">
                          <a:latin typeface="Liberation Serif" panose="02020603050405020304" pitchFamily="18" charset="0"/>
                          <a:ea typeface="Liberation Serif" panose="02020603050405020304" pitchFamily="18" charset="0"/>
                          <a:cs typeface="Liberation Serif" panose="02020603050405020304" pitchFamily="18" charset="0"/>
                        </a:rPr>
                        <a:t>5 670</a:t>
                      </a:r>
                    </a:p>
                  </a:txBody>
                  <a:tcPr/>
                </a:tc>
                <a:tc>
                  <a:txBody>
                    <a:bodyPr/>
                    <a:lstStyle/>
                    <a:p>
                      <a:pPr algn="r"/>
                      <a:r>
                        <a:rPr lang="ru-RU" sz="1600" dirty="0">
                          <a:latin typeface="Liberation Serif" panose="02020603050405020304" pitchFamily="18" charset="0"/>
                          <a:ea typeface="Liberation Serif" panose="02020603050405020304" pitchFamily="18" charset="0"/>
                          <a:cs typeface="Liberation Serif" panose="02020603050405020304" pitchFamily="18" charset="0"/>
                        </a:rPr>
                        <a:t>6 062</a:t>
                      </a:r>
                    </a:p>
                  </a:txBody>
                  <a:tcPr/>
                </a:tc>
                <a:tc>
                  <a:txBody>
                    <a:bodyPr/>
                    <a:lstStyle/>
                    <a:p>
                      <a:pPr algn="r"/>
                      <a:r>
                        <a:rPr lang="ru-RU" sz="1600" dirty="0">
                          <a:latin typeface="Liberation Serif" panose="02020603050405020304" pitchFamily="18" charset="0"/>
                          <a:ea typeface="Liberation Serif" panose="02020603050405020304" pitchFamily="18" charset="0"/>
                          <a:cs typeface="Liberation Serif" panose="02020603050405020304" pitchFamily="18" charset="0"/>
                        </a:rPr>
                        <a:t>7 872</a:t>
                      </a:r>
                    </a:p>
                  </a:txBody>
                  <a:tcPr/>
                </a:tc>
                <a:extLst>
                  <a:ext uri="{0D108BD9-81ED-4DB2-BD59-A6C34878D82A}">
                    <a16:rowId xmlns:a16="http://schemas.microsoft.com/office/drawing/2014/main" val="10001"/>
                  </a:ext>
                </a:extLst>
              </a:tr>
              <a:tr h="248414">
                <a:tc>
                  <a:txBody>
                    <a:bodyPr/>
                    <a:lstStyle/>
                    <a:p>
                      <a:r>
                        <a:rPr lang="ru-RU" sz="1600" dirty="0">
                          <a:latin typeface="Liberation Serif" panose="02020603050405020304" pitchFamily="18" charset="0"/>
                          <a:ea typeface="Liberation Serif" panose="02020603050405020304" pitchFamily="18" charset="0"/>
                          <a:cs typeface="Liberation Serif" panose="02020603050405020304" pitchFamily="18" charset="0"/>
                        </a:rPr>
                        <a:t>Коммунальное хозяйство</a:t>
                      </a:r>
                    </a:p>
                  </a:txBody>
                  <a:tcPr>
                    <a:solidFill>
                      <a:schemeClr val="accent4"/>
                    </a:solidFill>
                  </a:tcPr>
                </a:tc>
                <a:tc>
                  <a:txBody>
                    <a:bodyPr/>
                    <a:lstStyle/>
                    <a:p>
                      <a:pPr algn="r"/>
                      <a:r>
                        <a:rPr lang="ru-RU" sz="1600" dirty="0">
                          <a:latin typeface="Liberation Serif" panose="02020603050405020304" pitchFamily="18" charset="0"/>
                          <a:ea typeface="Liberation Serif" panose="02020603050405020304" pitchFamily="18" charset="0"/>
                          <a:cs typeface="Liberation Serif" panose="02020603050405020304" pitchFamily="18" charset="0"/>
                        </a:rPr>
                        <a:t>3 882,3</a:t>
                      </a:r>
                    </a:p>
                  </a:txBody>
                  <a:tcPr>
                    <a:solidFill>
                      <a:schemeClr val="accent4"/>
                    </a:solidFill>
                  </a:tcPr>
                </a:tc>
                <a:tc>
                  <a:txBody>
                    <a:bodyPr/>
                    <a:lstStyle/>
                    <a:p>
                      <a:pPr algn="r"/>
                      <a:endParaRPr lang="ru-RU" sz="1600" dirty="0">
                        <a:latin typeface="Liberation Serif" panose="02020603050405020304" pitchFamily="18" charset="0"/>
                        <a:ea typeface="Liberation Serif" panose="02020603050405020304" pitchFamily="18" charset="0"/>
                        <a:cs typeface="Liberation Serif" panose="02020603050405020304" pitchFamily="18" charset="0"/>
                      </a:endParaRPr>
                    </a:p>
                  </a:txBody>
                  <a:tcPr>
                    <a:solidFill>
                      <a:schemeClr val="accent4"/>
                    </a:solidFill>
                  </a:tcPr>
                </a:tc>
                <a:tc>
                  <a:txBody>
                    <a:bodyPr/>
                    <a:lstStyle/>
                    <a:p>
                      <a:pPr algn="r"/>
                      <a:r>
                        <a:rPr lang="ru-RU" sz="1600" dirty="0">
                          <a:latin typeface="Liberation Serif" panose="02020603050405020304" pitchFamily="18" charset="0"/>
                          <a:ea typeface="Liberation Serif" panose="02020603050405020304" pitchFamily="18" charset="0"/>
                          <a:cs typeface="Liberation Serif" panose="02020603050405020304" pitchFamily="18" charset="0"/>
                        </a:rPr>
                        <a:t>66</a:t>
                      </a:r>
                    </a:p>
                  </a:txBody>
                  <a:tcPr>
                    <a:solidFill>
                      <a:schemeClr val="accent4"/>
                    </a:solidFill>
                  </a:tcPr>
                </a:tc>
                <a:tc>
                  <a:txBody>
                    <a:bodyPr/>
                    <a:lstStyle/>
                    <a:p>
                      <a:pPr algn="r"/>
                      <a:r>
                        <a:rPr lang="ru-RU" sz="1600" dirty="0">
                          <a:latin typeface="Liberation Serif" panose="02020603050405020304" pitchFamily="18" charset="0"/>
                          <a:ea typeface="Liberation Serif" panose="02020603050405020304" pitchFamily="18" charset="0"/>
                          <a:cs typeface="Liberation Serif" panose="02020603050405020304" pitchFamily="18" charset="0"/>
                        </a:rPr>
                        <a:t>62</a:t>
                      </a:r>
                    </a:p>
                  </a:txBody>
                  <a:tcPr>
                    <a:solidFill>
                      <a:schemeClr val="accent4"/>
                    </a:solidFill>
                  </a:tcPr>
                </a:tc>
                <a:tc>
                  <a:txBody>
                    <a:bodyPr/>
                    <a:lstStyle/>
                    <a:p>
                      <a:pPr algn="r"/>
                      <a:r>
                        <a:rPr lang="ru-RU" sz="1600" dirty="0">
                          <a:latin typeface="Liberation Serif" panose="02020603050405020304" pitchFamily="18" charset="0"/>
                          <a:ea typeface="Liberation Serif" panose="02020603050405020304" pitchFamily="18" charset="0"/>
                          <a:cs typeface="Liberation Serif" panose="02020603050405020304" pitchFamily="18" charset="0"/>
                        </a:rPr>
                        <a:t>62</a:t>
                      </a:r>
                    </a:p>
                  </a:txBody>
                  <a:tcPr>
                    <a:solidFill>
                      <a:schemeClr val="accent4"/>
                    </a:solidFill>
                  </a:tcPr>
                </a:tc>
                <a:extLst>
                  <a:ext uri="{0D108BD9-81ED-4DB2-BD59-A6C34878D82A}">
                    <a16:rowId xmlns:a16="http://schemas.microsoft.com/office/drawing/2014/main" val="10002"/>
                  </a:ext>
                </a:extLst>
              </a:tr>
              <a:tr h="248414">
                <a:tc>
                  <a:txBody>
                    <a:bodyPr/>
                    <a:lstStyle/>
                    <a:p>
                      <a:r>
                        <a:rPr lang="ru-RU" sz="1600" dirty="0">
                          <a:latin typeface="Liberation Serif" panose="02020603050405020304" pitchFamily="18" charset="0"/>
                          <a:ea typeface="Liberation Serif" panose="02020603050405020304" pitchFamily="18" charset="0"/>
                          <a:cs typeface="Liberation Serif" panose="02020603050405020304" pitchFamily="18" charset="0"/>
                        </a:rPr>
                        <a:t>Благоустройство</a:t>
                      </a:r>
                    </a:p>
                  </a:txBody>
                  <a:tcPr>
                    <a:solidFill>
                      <a:schemeClr val="accent4">
                        <a:lumMod val="75000"/>
                      </a:schemeClr>
                    </a:solidFill>
                  </a:tcPr>
                </a:tc>
                <a:tc>
                  <a:txBody>
                    <a:bodyPr/>
                    <a:lstStyle/>
                    <a:p>
                      <a:pPr algn="r"/>
                      <a:r>
                        <a:rPr lang="ru-RU" sz="1600" dirty="0">
                          <a:latin typeface="Liberation Serif" panose="02020603050405020304" pitchFamily="18" charset="0"/>
                          <a:ea typeface="Liberation Serif" panose="02020603050405020304" pitchFamily="18" charset="0"/>
                          <a:cs typeface="Liberation Serif" panose="02020603050405020304" pitchFamily="18" charset="0"/>
                        </a:rPr>
                        <a:t>3 854</a:t>
                      </a:r>
                    </a:p>
                  </a:txBody>
                  <a:tcPr>
                    <a:solidFill>
                      <a:schemeClr val="accent4">
                        <a:lumMod val="75000"/>
                      </a:schemeClr>
                    </a:solidFill>
                  </a:tcPr>
                </a:tc>
                <a:tc>
                  <a:txBody>
                    <a:bodyPr/>
                    <a:lstStyle/>
                    <a:p>
                      <a:pPr algn="r"/>
                      <a:r>
                        <a:rPr lang="ru-RU" sz="1600" dirty="0">
                          <a:latin typeface="Liberation Serif" panose="02020603050405020304" pitchFamily="18" charset="0"/>
                          <a:ea typeface="Liberation Serif" panose="02020603050405020304" pitchFamily="18" charset="0"/>
                          <a:cs typeface="Liberation Serif" panose="02020603050405020304" pitchFamily="18" charset="0"/>
                        </a:rPr>
                        <a:t>4 915</a:t>
                      </a:r>
                    </a:p>
                  </a:txBody>
                  <a:tcPr>
                    <a:solidFill>
                      <a:schemeClr val="accent4">
                        <a:lumMod val="75000"/>
                      </a:schemeClr>
                    </a:solidFill>
                  </a:tcPr>
                </a:tc>
                <a:tc>
                  <a:txBody>
                    <a:bodyPr/>
                    <a:lstStyle/>
                    <a:p>
                      <a:pPr algn="r"/>
                      <a:r>
                        <a:rPr lang="ru-RU" sz="1600" dirty="0">
                          <a:latin typeface="Liberation Serif" panose="02020603050405020304" pitchFamily="18" charset="0"/>
                          <a:ea typeface="Liberation Serif" panose="02020603050405020304" pitchFamily="18" charset="0"/>
                          <a:cs typeface="Liberation Serif" panose="02020603050405020304" pitchFamily="18" charset="0"/>
                        </a:rPr>
                        <a:t>5 604</a:t>
                      </a:r>
                    </a:p>
                  </a:txBody>
                  <a:tcPr>
                    <a:solidFill>
                      <a:schemeClr val="accent4">
                        <a:lumMod val="75000"/>
                      </a:schemeClr>
                    </a:solidFill>
                  </a:tcPr>
                </a:tc>
                <a:tc>
                  <a:txBody>
                    <a:bodyPr/>
                    <a:lstStyle/>
                    <a:p>
                      <a:pPr algn="r"/>
                      <a:r>
                        <a:rPr lang="ru-RU" sz="1600" dirty="0">
                          <a:latin typeface="Liberation Serif" panose="02020603050405020304" pitchFamily="18" charset="0"/>
                          <a:ea typeface="Liberation Serif" panose="02020603050405020304" pitchFamily="18" charset="0"/>
                          <a:cs typeface="Liberation Serif" panose="02020603050405020304" pitchFamily="18" charset="0"/>
                        </a:rPr>
                        <a:t>6 000</a:t>
                      </a:r>
                    </a:p>
                  </a:txBody>
                  <a:tcPr>
                    <a:solidFill>
                      <a:schemeClr val="accent4">
                        <a:lumMod val="75000"/>
                      </a:schemeClr>
                    </a:solidFill>
                  </a:tcPr>
                </a:tc>
                <a:tc>
                  <a:txBody>
                    <a:bodyPr/>
                    <a:lstStyle/>
                    <a:p>
                      <a:pPr algn="r"/>
                      <a:r>
                        <a:rPr lang="ru-RU" sz="1600" dirty="0">
                          <a:latin typeface="Liberation Serif" panose="02020603050405020304" pitchFamily="18" charset="0"/>
                          <a:ea typeface="Liberation Serif" panose="02020603050405020304" pitchFamily="18" charset="0"/>
                          <a:cs typeface="Liberation Serif" panose="02020603050405020304" pitchFamily="18" charset="0"/>
                        </a:rPr>
                        <a:t>7 810</a:t>
                      </a:r>
                    </a:p>
                  </a:txBody>
                  <a:tcPr>
                    <a:solidFill>
                      <a:schemeClr val="accent4">
                        <a:lumMod val="75000"/>
                      </a:schemeClr>
                    </a:solidFill>
                  </a:tcPr>
                </a:tc>
                <a:extLst>
                  <a:ext uri="{0D108BD9-81ED-4DB2-BD59-A6C34878D82A}">
                    <a16:rowId xmlns:a16="http://schemas.microsoft.com/office/drawing/2014/main" val="10003"/>
                  </a:ext>
                </a:extLst>
              </a:tr>
              <a:tr h="248414">
                <a:tc>
                  <a:txBody>
                    <a:bodyPr/>
                    <a:lstStyle/>
                    <a:p>
                      <a:r>
                        <a:rPr lang="ru-RU" sz="1600" dirty="0">
                          <a:latin typeface="Liberation Serif" panose="02020603050405020304" pitchFamily="18" charset="0"/>
                          <a:ea typeface="Liberation Serif" panose="02020603050405020304" pitchFamily="18" charset="0"/>
                          <a:cs typeface="Liberation Serif" panose="02020603050405020304" pitchFamily="18" charset="0"/>
                        </a:rPr>
                        <a:t>Другие вопросы в области жилищно-коммунального</a:t>
                      </a:r>
                      <a:r>
                        <a:rPr lang="ru-RU" sz="1600" baseline="0" dirty="0">
                          <a:latin typeface="Liberation Serif" panose="02020603050405020304" pitchFamily="18" charset="0"/>
                          <a:ea typeface="Liberation Serif" panose="02020603050405020304" pitchFamily="18" charset="0"/>
                          <a:cs typeface="Liberation Serif" panose="02020603050405020304" pitchFamily="18" charset="0"/>
                        </a:rPr>
                        <a:t> хозяйства</a:t>
                      </a:r>
                      <a:endParaRPr lang="ru-RU" sz="1600" dirty="0">
                        <a:latin typeface="Liberation Serif" panose="02020603050405020304" pitchFamily="18" charset="0"/>
                        <a:ea typeface="Liberation Serif" panose="02020603050405020304" pitchFamily="18" charset="0"/>
                        <a:cs typeface="Liberation Serif" panose="02020603050405020304" pitchFamily="18" charset="0"/>
                      </a:endParaRPr>
                    </a:p>
                  </a:txBody>
                  <a:tcPr>
                    <a:solidFill>
                      <a:schemeClr val="accent4">
                        <a:lumMod val="40000"/>
                        <a:lumOff val="60000"/>
                      </a:schemeClr>
                    </a:solidFill>
                  </a:tcPr>
                </a:tc>
                <a:tc>
                  <a:txBody>
                    <a:bodyPr/>
                    <a:lstStyle/>
                    <a:p>
                      <a:pPr algn="r"/>
                      <a:r>
                        <a:rPr lang="ru-RU" sz="1600" dirty="0">
                          <a:latin typeface="Liberation Serif" panose="02020603050405020304" pitchFamily="18" charset="0"/>
                          <a:ea typeface="Liberation Serif" panose="02020603050405020304" pitchFamily="18" charset="0"/>
                          <a:cs typeface="Liberation Serif" panose="02020603050405020304" pitchFamily="18" charset="0"/>
                        </a:rPr>
                        <a:t>35</a:t>
                      </a:r>
                    </a:p>
                  </a:txBody>
                  <a:tcPr>
                    <a:solidFill>
                      <a:schemeClr val="accent4">
                        <a:lumMod val="40000"/>
                        <a:lumOff val="60000"/>
                      </a:schemeClr>
                    </a:solidFill>
                  </a:tcPr>
                </a:tc>
                <a:tc>
                  <a:txBody>
                    <a:bodyPr/>
                    <a:lstStyle/>
                    <a:p>
                      <a:pPr algn="r"/>
                      <a:r>
                        <a:rPr lang="ru-RU" sz="1600" dirty="0">
                          <a:latin typeface="Liberation Serif" panose="02020603050405020304" pitchFamily="18" charset="0"/>
                          <a:ea typeface="Liberation Serif" panose="02020603050405020304" pitchFamily="18" charset="0"/>
                          <a:cs typeface="Liberation Serif" panose="02020603050405020304" pitchFamily="18" charset="0"/>
                        </a:rPr>
                        <a:t>27 235</a:t>
                      </a:r>
                    </a:p>
                  </a:txBody>
                  <a:tcPr>
                    <a:solidFill>
                      <a:schemeClr val="accent4">
                        <a:lumMod val="40000"/>
                        <a:lumOff val="60000"/>
                      </a:schemeClr>
                    </a:solidFill>
                  </a:tcPr>
                </a:tc>
                <a:tc>
                  <a:txBody>
                    <a:bodyPr/>
                    <a:lstStyle/>
                    <a:p>
                      <a:pPr algn="r"/>
                      <a:endParaRPr lang="ru-RU" sz="1600" dirty="0">
                        <a:latin typeface="Liberation Serif" panose="02020603050405020304" pitchFamily="18" charset="0"/>
                        <a:ea typeface="Liberation Serif" panose="02020603050405020304" pitchFamily="18" charset="0"/>
                        <a:cs typeface="Liberation Serif" panose="02020603050405020304" pitchFamily="18" charset="0"/>
                      </a:endParaRPr>
                    </a:p>
                  </a:txBody>
                  <a:tcPr>
                    <a:solidFill>
                      <a:schemeClr val="accent4">
                        <a:lumMod val="40000"/>
                        <a:lumOff val="60000"/>
                      </a:schemeClr>
                    </a:solidFill>
                  </a:tcPr>
                </a:tc>
                <a:tc>
                  <a:txBody>
                    <a:bodyPr/>
                    <a:lstStyle/>
                    <a:p>
                      <a:pPr algn="r"/>
                      <a:endParaRPr lang="ru-RU" sz="1600" dirty="0">
                        <a:latin typeface="Liberation Serif" panose="02020603050405020304" pitchFamily="18" charset="0"/>
                        <a:ea typeface="Liberation Serif" panose="02020603050405020304" pitchFamily="18" charset="0"/>
                        <a:cs typeface="Liberation Serif" panose="02020603050405020304" pitchFamily="18" charset="0"/>
                      </a:endParaRPr>
                    </a:p>
                  </a:txBody>
                  <a:tcPr>
                    <a:solidFill>
                      <a:schemeClr val="accent4">
                        <a:lumMod val="40000"/>
                        <a:lumOff val="60000"/>
                      </a:schemeClr>
                    </a:solidFill>
                  </a:tcPr>
                </a:tc>
                <a:tc>
                  <a:txBody>
                    <a:bodyPr/>
                    <a:lstStyle/>
                    <a:p>
                      <a:pPr algn="r"/>
                      <a:endParaRPr lang="ru-RU" sz="1600" dirty="0">
                        <a:latin typeface="Liberation Serif" panose="02020603050405020304" pitchFamily="18" charset="0"/>
                        <a:ea typeface="Liberation Serif" panose="02020603050405020304" pitchFamily="18" charset="0"/>
                        <a:cs typeface="Liberation Serif" panose="02020603050405020304" pitchFamily="18" charset="0"/>
                      </a:endParaRPr>
                    </a:p>
                  </a:txBody>
                  <a:tcPr>
                    <a:solidFill>
                      <a:schemeClr val="accent4">
                        <a:lumMod val="40000"/>
                        <a:lumOff val="60000"/>
                      </a:schemeClr>
                    </a:solidFill>
                  </a:tcPr>
                </a:tc>
                <a:extLst>
                  <a:ext uri="{0D108BD9-81ED-4DB2-BD59-A6C34878D82A}">
                    <a16:rowId xmlns:a16="http://schemas.microsoft.com/office/drawing/2014/main" val="10004"/>
                  </a:ext>
                </a:extLst>
              </a:tr>
            </a:tbl>
          </a:graphicData>
        </a:graphic>
      </p:graphicFrame>
      <p:graphicFrame>
        <p:nvGraphicFramePr>
          <p:cNvPr id="7" name="Диаграмма 6"/>
          <p:cNvGraphicFramePr/>
          <p:nvPr/>
        </p:nvGraphicFramePr>
        <p:xfrm>
          <a:off x="657286" y="3975947"/>
          <a:ext cx="10877427" cy="240792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6" descr="https://semavi.ws/public/event_photo/ab/85/66f7080b19f4a37c916c38627cd9bfe7.jpg"/>
          <p:cNvPicPr/>
          <p:nvPr/>
        </p:nvPicPr>
        <p:blipFill>
          <a:blip r:embed="rId2" cstate="print">
            <a:alphaModFix amt="75000"/>
            <a:lum bright="40000"/>
          </a:blip>
          <a:stretch>
            <a:fillRect/>
          </a:stretch>
        </p:blipFill>
        <p:spPr>
          <a:xfrm>
            <a:off x="0" y="0"/>
            <a:ext cx="12192000" cy="6858000"/>
          </a:xfrm>
          <a:prstGeom prst="rect">
            <a:avLst/>
          </a:prstGeom>
          <a:ln w="9525">
            <a:noFill/>
          </a:ln>
        </p:spPr>
      </p:pic>
      <p:sp>
        <p:nvSpPr>
          <p:cNvPr id="4" name="CustomShape 1"/>
          <p:cNvSpPr/>
          <p:nvPr/>
        </p:nvSpPr>
        <p:spPr>
          <a:xfrm>
            <a:off x="657286" y="175347"/>
            <a:ext cx="10877427" cy="29878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US" b="0" strike="noStrike"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I</a:t>
            </a:r>
            <a:r>
              <a:rPr lang="en-US"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V</a:t>
            </a:r>
            <a:r>
              <a:rPr lang="en-US" b="0" strike="noStrike"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 </a:t>
            </a:r>
            <a:r>
              <a:rPr lang="ru-RU"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Расходы бюджета</a:t>
            </a:r>
            <a:endParaRPr lang="ru-RU" b="0" strike="noStrike"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endParaRPr>
          </a:p>
        </p:txBody>
      </p:sp>
      <p:sp>
        <p:nvSpPr>
          <p:cNvPr id="5" name="CustomShape 1"/>
          <p:cNvSpPr/>
          <p:nvPr/>
        </p:nvSpPr>
        <p:spPr>
          <a:xfrm>
            <a:off x="657285" y="474133"/>
            <a:ext cx="10877427" cy="614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ru-RU" sz="2000" b="1"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Охрана окружающей среды</a:t>
            </a:r>
            <a:br>
              <a:rPr lang="ru-RU" sz="2000" b="1"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br>
            <a:r>
              <a:rPr lang="en-US" sz="2000" b="1"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1</a:t>
            </a:r>
            <a:r>
              <a:rPr lang="ru-RU" sz="2000" b="1"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 </a:t>
            </a:r>
            <a:r>
              <a:rPr lang="en-US" sz="2000" b="1"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167</a:t>
            </a:r>
            <a:r>
              <a:rPr lang="ru-RU" sz="2000" b="1"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 </a:t>
            </a:r>
            <a:r>
              <a:rPr lang="ru-RU" sz="20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тыс. руб. – будет направлено на финансирование в 202</a:t>
            </a:r>
            <a:r>
              <a:rPr lang="en-US" sz="20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4</a:t>
            </a:r>
            <a:r>
              <a:rPr lang="ru-RU" sz="20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 году</a:t>
            </a:r>
          </a:p>
        </p:txBody>
      </p:sp>
      <p:graphicFrame>
        <p:nvGraphicFramePr>
          <p:cNvPr id="6" name="Table 2"/>
          <p:cNvGraphicFramePr/>
          <p:nvPr/>
        </p:nvGraphicFramePr>
        <p:xfrm>
          <a:off x="402338" y="1210734"/>
          <a:ext cx="11132376" cy="1493520"/>
        </p:xfrm>
        <a:graphic>
          <a:graphicData uri="http://schemas.openxmlformats.org/drawingml/2006/table">
            <a:tbl>
              <a:tblPr/>
              <a:tblGrid>
                <a:gridCol w="5514874">
                  <a:extLst>
                    <a:ext uri="{9D8B030D-6E8A-4147-A177-3AD203B41FA5}">
                      <a16:colId xmlns:a16="http://schemas.microsoft.com/office/drawing/2014/main" val="20000"/>
                    </a:ext>
                  </a:extLst>
                </a:gridCol>
                <a:gridCol w="1123296">
                  <a:extLst>
                    <a:ext uri="{9D8B030D-6E8A-4147-A177-3AD203B41FA5}">
                      <a16:colId xmlns:a16="http://schemas.microsoft.com/office/drawing/2014/main" val="20001"/>
                    </a:ext>
                  </a:extLst>
                </a:gridCol>
                <a:gridCol w="1123296">
                  <a:extLst>
                    <a:ext uri="{9D8B030D-6E8A-4147-A177-3AD203B41FA5}">
                      <a16:colId xmlns:a16="http://schemas.microsoft.com/office/drawing/2014/main" val="20002"/>
                    </a:ext>
                  </a:extLst>
                </a:gridCol>
                <a:gridCol w="1123296">
                  <a:extLst>
                    <a:ext uri="{9D8B030D-6E8A-4147-A177-3AD203B41FA5}">
                      <a16:colId xmlns:a16="http://schemas.microsoft.com/office/drawing/2014/main" val="20003"/>
                    </a:ext>
                  </a:extLst>
                </a:gridCol>
                <a:gridCol w="1123807">
                  <a:extLst>
                    <a:ext uri="{9D8B030D-6E8A-4147-A177-3AD203B41FA5}">
                      <a16:colId xmlns:a16="http://schemas.microsoft.com/office/drawing/2014/main" val="20004"/>
                    </a:ext>
                  </a:extLst>
                </a:gridCol>
                <a:gridCol w="1123807">
                  <a:extLst>
                    <a:ext uri="{9D8B030D-6E8A-4147-A177-3AD203B41FA5}">
                      <a16:colId xmlns:a16="http://schemas.microsoft.com/office/drawing/2014/main" val="20005"/>
                    </a:ext>
                  </a:extLst>
                </a:gridCol>
              </a:tblGrid>
              <a:tr h="511920">
                <a:tc>
                  <a:txBody>
                    <a:bodyPr/>
                    <a:lstStyle/>
                    <a:p>
                      <a:pPr algn="ctr">
                        <a:lnSpc>
                          <a:spcPct val="100000"/>
                        </a:lnSpc>
                      </a:pPr>
                      <a:r>
                        <a:rPr lang="ru-RU" sz="1600" b="1" strike="noStrike" spc="-1" dirty="0">
                          <a:solidFill>
                            <a:srgbClr val="FFFFFF"/>
                          </a:solidFill>
                          <a:latin typeface="Liberation Serif" panose="02020603050405020304" pitchFamily="18" charset="0"/>
                          <a:ea typeface="Liberation Serif" panose="02020603050405020304" pitchFamily="18" charset="0"/>
                          <a:cs typeface="Liberation Serif" panose="02020603050405020304" pitchFamily="18" charset="0"/>
                        </a:rPr>
                        <a:t>Подраздел</a:t>
                      </a:r>
                      <a:endParaRPr lang="ru-RU" sz="16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3891A7"/>
                    </a:solidFill>
                  </a:tcPr>
                </a:tc>
                <a:tc>
                  <a:txBody>
                    <a:bodyPr/>
                    <a:lstStyle/>
                    <a:p>
                      <a:pPr algn="ctr">
                        <a:lnSpc>
                          <a:spcPct val="100000"/>
                        </a:lnSpc>
                      </a:pPr>
                      <a:r>
                        <a:rPr lang="ru-RU" sz="1600" b="1" strike="noStrike" spc="-1" dirty="0">
                          <a:solidFill>
                            <a:srgbClr val="FFFFFF"/>
                          </a:solidFill>
                          <a:latin typeface="Liberation Serif" panose="02020603050405020304" pitchFamily="18" charset="0"/>
                          <a:ea typeface="Liberation Serif" panose="02020603050405020304" pitchFamily="18" charset="0"/>
                          <a:cs typeface="Liberation Serif" panose="02020603050405020304" pitchFamily="18" charset="0"/>
                        </a:rPr>
                        <a:t>202</a:t>
                      </a:r>
                      <a:r>
                        <a:rPr lang="en-US" sz="1600" b="1" strike="noStrike" spc="-1" dirty="0">
                          <a:solidFill>
                            <a:srgbClr val="FFFFFF"/>
                          </a:solidFill>
                          <a:latin typeface="Liberation Serif" panose="02020603050405020304" pitchFamily="18" charset="0"/>
                          <a:ea typeface="Liberation Serif" panose="02020603050405020304" pitchFamily="18" charset="0"/>
                          <a:cs typeface="Liberation Serif" panose="02020603050405020304" pitchFamily="18" charset="0"/>
                        </a:rPr>
                        <a:t>2</a:t>
                      </a:r>
                      <a:r>
                        <a:rPr lang="ru-RU" sz="1600" b="1" strike="noStrike" spc="-1" dirty="0">
                          <a:solidFill>
                            <a:srgbClr val="FFFFFF"/>
                          </a:solidFill>
                          <a:latin typeface="Liberation Serif" panose="02020603050405020304" pitchFamily="18" charset="0"/>
                          <a:ea typeface="Liberation Serif" panose="02020603050405020304" pitchFamily="18" charset="0"/>
                          <a:cs typeface="Liberation Serif" panose="02020603050405020304" pitchFamily="18" charset="0"/>
                        </a:rPr>
                        <a:t> год  (прогноз) тыс. руб.</a:t>
                      </a:r>
                      <a:endParaRPr lang="ru-RU" sz="16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cap="flat" cmpd="sng" algn="ctr">
                      <a:solidFill>
                        <a:srgbClr val="FFFFFF"/>
                      </a:solidFill>
                      <a:prstDash val="solid"/>
                      <a:round/>
                      <a:headEnd type="none" w="med" len="med"/>
                      <a:tailEnd type="none" w="med" len="med"/>
                    </a:lnL>
                    <a:lnR w="12240">
                      <a:solidFill>
                        <a:srgbClr val="FFFFFF"/>
                      </a:solidFill>
                    </a:lnR>
                    <a:lnT w="12240">
                      <a:solidFill>
                        <a:srgbClr val="FFFFFF"/>
                      </a:solidFill>
                    </a:lnT>
                    <a:lnB w="38160" cap="flat" cmpd="sng" algn="ctr">
                      <a:solidFill>
                        <a:srgbClr val="FFFFFF"/>
                      </a:solidFill>
                      <a:prstDash val="solid"/>
                      <a:round/>
                      <a:headEnd type="none" w="med" len="med"/>
                      <a:tailEnd type="none" w="med" len="med"/>
                    </a:lnB>
                    <a:solidFill>
                      <a:srgbClr val="3891A7"/>
                    </a:solidFill>
                  </a:tcPr>
                </a:tc>
                <a:tc>
                  <a:txBody>
                    <a:bodyPr/>
                    <a:lstStyle/>
                    <a:p>
                      <a:pPr algn="ctr">
                        <a:lnSpc>
                          <a:spcPct val="100000"/>
                        </a:lnSpc>
                      </a:pPr>
                      <a:r>
                        <a:rPr lang="ru-RU" sz="1600" b="1" strike="noStrike" spc="-1" dirty="0">
                          <a:solidFill>
                            <a:srgbClr val="FFFFFF"/>
                          </a:solidFill>
                          <a:latin typeface="Liberation Serif" panose="02020603050405020304" pitchFamily="18" charset="0"/>
                          <a:ea typeface="Liberation Serif" panose="02020603050405020304" pitchFamily="18" charset="0"/>
                          <a:cs typeface="Liberation Serif" panose="02020603050405020304" pitchFamily="18" charset="0"/>
                        </a:rPr>
                        <a:t>202</a:t>
                      </a:r>
                      <a:r>
                        <a:rPr lang="en-US" sz="1600" b="1" strike="noStrike" spc="-1" dirty="0">
                          <a:solidFill>
                            <a:srgbClr val="FFFFFF"/>
                          </a:solidFill>
                          <a:latin typeface="Liberation Serif" panose="02020603050405020304" pitchFamily="18" charset="0"/>
                          <a:ea typeface="Liberation Serif" panose="02020603050405020304" pitchFamily="18" charset="0"/>
                          <a:cs typeface="Liberation Serif" panose="02020603050405020304" pitchFamily="18" charset="0"/>
                        </a:rPr>
                        <a:t>3</a:t>
                      </a:r>
                      <a:r>
                        <a:rPr lang="ru-RU" sz="1600" b="1" strike="noStrike" spc="-1" dirty="0">
                          <a:solidFill>
                            <a:srgbClr val="FFFFFF"/>
                          </a:solidFill>
                          <a:latin typeface="Liberation Serif" panose="02020603050405020304" pitchFamily="18" charset="0"/>
                          <a:ea typeface="Liberation Serif" panose="02020603050405020304" pitchFamily="18" charset="0"/>
                          <a:cs typeface="Liberation Serif" panose="02020603050405020304" pitchFamily="18" charset="0"/>
                        </a:rPr>
                        <a:t> год (прогноз) тыс. руб.</a:t>
                      </a:r>
                      <a:endParaRPr lang="ru-RU" sz="16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38160" cap="flat" cmpd="sng" algn="ctr">
                      <a:solidFill>
                        <a:srgbClr val="FFFFFF"/>
                      </a:solidFill>
                      <a:prstDash val="solid"/>
                      <a:round/>
                      <a:headEnd type="none" w="med" len="med"/>
                      <a:tailEnd type="none" w="med" len="med"/>
                    </a:lnB>
                    <a:solidFill>
                      <a:srgbClr val="3891A7"/>
                    </a:solidFill>
                  </a:tcPr>
                </a:tc>
                <a:tc>
                  <a:txBody>
                    <a:bodyPr/>
                    <a:lstStyle/>
                    <a:p>
                      <a:pPr algn="ctr">
                        <a:lnSpc>
                          <a:spcPct val="100000"/>
                        </a:lnSpc>
                      </a:pPr>
                      <a:r>
                        <a:rPr lang="ru-RU" sz="1600" b="1" strike="noStrike" spc="-1" dirty="0">
                          <a:solidFill>
                            <a:srgbClr val="FFFFFF"/>
                          </a:solidFill>
                          <a:latin typeface="Liberation Serif" panose="02020603050405020304" pitchFamily="18" charset="0"/>
                          <a:ea typeface="Liberation Serif" panose="02020603050405020304" pitchFamily="18" charset="0"/>
                          <a:cs typeface="Liberation Serif" panose="02020603050405020304" pitchFamily="18" charset="0"/>
                        </a:rPr>
                        <a:t>202</a:t>
                      </a:r>
                      <a:r>
                        <a:rPr lang="en-US" sz="1600" b="1" strike="noStrike" spc="-1" dirty="0">
                          <a:solidFill>
                            <a:srgbClr val="FFFFFF"/>
                          </a:solidFill>
                          <a:latin typeface="Liberation Serif" panose="02020603050405020304" pitchFamily="18" charset="0"/>
                          <a:ea typeface="Liberation Serif" panose="02020603050405020304" pitchFamily="18" charset="0"/>
                          <a:cs typeface="Liberation Serif" panose="02020603050405020304" pitchFamily="18" charset="0"/>
                        </a:rPr>
                        <a:t>4</a:t>
                      </a:r>
                      <a:r>
                        <a:rPr lang="ru-RU" sz="1600" b="1" strike="noStrike" spc="-1" dirty="0">
                          <a:solidFill>
                            <a:srgbClr val="FFFFFF"/>
                          </a:solidFill>
                          <a:latin typeface="Liberation Serif" panose="02020603050405020304" pitchFamily="18" charset="0"/>
                          <a:ea typeface="Liberation Serif" panose="02020603050405020304" pitchFamily="18" charset="0"/>
                          <a:cs typeface="Liberation Serif" panose="02020603050405020304" pitchFamily="18" charset="0"/>
                        </a:rPr>
                        <a:t> год (прогноз) тыс. руб.</a:t>
                      </a:r>
                      <a:endParaRPr lang="ru-RU" sz="16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3891A7"/>
                    </a:solidFill>
                  </a:tcPr>
                </a:tc>
                <a:tc>
                  <a:txBody>
                    <a:bodyPr/>
                    <a:lstStyle/>
                    <a:p>
                      <a:pPr algn="ctr">
                        <a:lnSpc>
                          <a:spcPct val="100000"/>
                        </a:lnSpc>
                      </a:pPr>
                      <a:r>
                        <a:rPr lang="ru-RU" sz="1600" b="1" strike="noStrike" spc="-1" dirty="0">
                          <a:solidFill>
                            <a:srgbClr val="FFFFFF"/>
                          </a:solidFill>
                          <a:latin typeface="Liberation Serif" panose="02020603050405020304" pitchFamily="18" charset="0"/>
                          <a:ea typeface="Liberation Serif" panose="02020603050405020304" pitchFamily="18" charset="0"/>
                          <a:cs typeface="Liberation Serif" panose="02020603050405020304" pitchFamily="18" charset="0"/>
                        </a:rPr>
                        <a:t>202</a:t>
                      </a:r>
                      <a:r>
                        <a:rPr lang="en-US" sz="1600" b="1" strike="noStrike" spc="-1" dirty="0">
                          <a:solidFill>
                            <a:srgbClr val="FFFFFF"/>
                          </a:solidFill>
                          <a:latin typeface="Liberation Serif" panose="02020603050405020304" pitchFamily="18" charset="0"/>
                          <a:ea typeface="Liberation Serif" panose="02020603050405020304" pitchFamily="18" charset="0"/>
                          <a:cs typeface="Liberation Serif" panose="02020603050405020304" pitchFamily="18" charset="0"/>
                        </a:rPr>
                        <a:t>5</a:t>
                      </a:r>
                      <a:r>
                        <a:rPr lang="ru-RU" sz="1600" b="1" strike="noStrike" spc="-1" dirty="0">
                          <a:solidFill>
                            <a:srgbClr val="FFFFFF"/>
                          </a:solidFill>
                          <a:latin typeface="Liberation Serif" panose="02020603050405020304" pitchFamily="18" charset="0"/>
                          <a:ea typeface="Liberation Serif" panose="02020603050405020304" pitchFamily="18" charset="0"/>
                          <a:cs typeface="Liberation Serif" panose="02020603050405020304" pitchFamily="18" charset="0"/>
                        </a:rPr>
                        <a:t> год (прогноз) тыс. руб.</a:t>
                      </a:r>
                      <a:endParaRPr lang="ru-RU" sz="16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38160">
                      <a:solidFill>
                        <a:srgbClr val="FFFFFF"/>
                      </a:solidFill>
                    </a:lnB>
                    <a:solidFill>
                      <a:srgbClr val="3891A7"/>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defRPr/>
                      </a:pPr>
                      <a:r>
                        <a:rPr lang="ru-RU" sz="1600" b="1" strike="noStrike" spc="-1" dirty="0">
                          <a:solidFill>
                            <a:srgbClr val="FFFFFF"/>
                          </a:solidFill>
                          <a:latin typeface="Liberation Serif" panose="02020603050405020304" pitchFamily="18" charset="0"/>
                          <a:ea typeface="Liberation Serif" panose="02020603050405020304" pitchFamily="18" charset="0"/>
                          <a:cs typeface="Liberation Serif" panose="02020603050405020304" pitchFamily="18" charset="0"/>
                        </a:rPr>
                        <a:t>202</a:t>
                      </a:r>
                      <a:r>
                        <a:rPr lang="en-US" sz="1600" b="1" strike="noStrike" spc="-1" dirty="0">
                          <a:solidFill>
                            <a:srgbClr val="FFFFFF"/>
                          </a:solidFill>
                          <a:latin typeface="Liberation Serif" panose="02020603050405020304" pitchFamily="18" charset="0"/>
                          <a:ea typeface="Liberation Serif" panose="02020603050405020304" pitchFamily="18" charset="0"/>
                          <a:cs typeface="Liberation Serif" panose="02020603050405020304" pitchFamily="18" charset="0"/>
                        </a:rPr>
                        <a:t>6</a:t>
                      </a:r>
                      <a:r>
                        <a:rPr lang="ru-RU" sz="1600" b="1" strike="noStrike" spc="-1" dirty="0">
                          <a:solidFill>
                            <a:srgbClr val="FFFFFF"/>
                          </a:solidFill>
                          <a:latin typeface="Liberation Serif" panose="02020603050405020304" pitchFamily="18" charset="0"/>
                          <a:ea typeface="Liberation Serif" panose="02020603050405020304" pitchFamily="18" charset="0"/>
                          <a:cs typeface="Liberation Serif" panose="02020603050405020304" pitchFamily="18" charset="0"/>
                        </a:rPr>
                        <a:t> год (прогноз) тыс. руб.</a:t>
                      </a:r>
                      <a:endParaRPr lang="ru-RU" sz="16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38160" cap="flat" cmpd="sng" algn="ctr">
                      <a:solidFill>
                        <a:srgbClr val="FFFFFF"/>
                      </a:solidFill>
                      <a:prstDash val="solid"/>
                      <a:round/>
                      <a:headEnd type="none" w="med" len="med"/>
                      <a:tailEnd type="none" w="med" len="med"/>
                    </a:lnB>
                    <a:solidFill>
                      <a:srgbClr val="3891A7"/>
                    </a:solidFill>
                  </a:tcPr>
                </a:tc>
                <a:extLst>
                  <a:ext uri="{0D108BD9-81ED-4DB2-BD59-A6C34878D82A}">
                    <a16:rowId xmlns:a16="http://schemas.microsoft.com/office/drawing/2014/main" val="10000"/>
                  </a:ext>
                </a:extLst>
              </a:tr>
              <a:tr h="231840">
                <a:tc>
                  <a:txBody>
                    <a:bodyPr/>
                    <a:lstStyle/>
                    <a:p>
                      <a:pPr>
                        <a:lnSpc>
                          <a:spcPct val="100000"/>
                        </a:lnSpc>
                      </a:pPr>
                      <a:r>
                        <a:rPr lang="ru-RU" sz="1600" b="1"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Охрана окружающей среды, всего</a:t>
                      </a:r>
                      <a:endParaRPr lang="ru-RU" sz="16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cap="flat" cmpd="sng" algn="ctr">
                      <a:solidFill>
                        <a:srgbClr val="FFFFFF"/>
                      </a:solidFill>
                      <a:prstDash val="solid"/>
                      <a:round/>
                      <a:headEnd type="none" w="med" len="med"/>
                      <a:tailEnd type="none" w="med" len="med"/>
                    </a:lnR>
                    <a:lnT w="38160" cap="flat" cmpd="sng" algn="ctr">
                      <a:solidFill>
                        <a:srgbClr val="FFFFFF"/>
                      </a:solidFill>
                      <a:prstDash val="solid"/>
                      <a:round/>
                      <a:headEnd type="none" w="med" len="med"/>
                      <a:tailEnd type="none" w="med" len="med"/>
                    </a:lnT>
                    <a:lnB w="12240">
                      <a:solidFill>
                        <a:srgbClr val="FFFFFF"/>
                      </a:solidFill>
                    </a:lnB>
                    <a:solidFill>
                      <a:srgbClr val="CEDBE1"/>
                    </a:solidFill>
                  </a:tcPr>
                </a:tc>
                <a:tc>
                  <a:txBody>
                    <a:bodyPr/>
                    <a:lstStyle/>
                    <a:p>
                      <a:pPr algn="r"/>
                      <a:r>
                        <a:rPr lang="ru-RU" sz="1600"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1 906</a:t>
                      </a: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3816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CEDBE1"/>
                    </a:solidFill>
                  </a:tcPr>
                </a:tc>
                <a:tc>
                  <a:txBody>
                    <a:bodyPr/>
                    <a:lstStyle/>
                    <a:p>
                      <a:pPr algn="r">
                        <a:lnSpc>
                          <a:spcPct val="100000"/>
                        </a:lnSpc>
                      </a:pPr>
                      <a:r>
                        <a:rPr lang="ru-RU" sz="14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8 509</a:t>
                      </a:r>
                    </a:p>
                  </a:txBody>
                  <a:tcPr>
                    <a:lnL w="12240" cap="flat" cmpd="sng" algn="ctr">
                      <a:solidFill>
                        <a:srgbClr val="FFFFFF"/>
                      </a:solidFill>
                      <a:prstDash val="solid"/>
                      <a:round/>
                      <a:headEnd type="none" w="med" len="med"/>
                      <a:tailEnd type="none" w="med" len="med"/>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CEDBE1"/>
                    </a:solidFill>
                  </a:tcPr>
                </a:tc>
                <a:tc>
                  <a:txBody>
                    <a:bodyPr/>
                    <a:lstStyle/>
                    <a:p>
                      <a:pPr algn="r"/>
                      <a:r>
                        <a:rPr lang="en-US" sz="1400"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1 167</a:t>
                      </a:r>
                      <a:endParaRPr lang="ru-RU" sz="1400"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cap="flat" cmpd="sng" algn="ctr">
                      <a:solidFill>
                        <a:srgbClr val="FFFFFF"/>
                      </a:solidFill>
                      <a:prstDash val="solid"/>
                      <a:round/>
                      <a:headEnd type="none" w="med" len="med"/>
                      <a:tailEnd type="none" w="med" len="med"/>
                    </a:lnL>
                    <a:lnR w="12240">
                      <a:solidFill>
                        <a:srgbClr val="FFFFFF"/>
                      </a:solidFill>
                    </a:lnR>
                    <a:lnT w="3816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CEDBE1"/>
                    </a:solidFill>
                  </a:tcPr>
                </a:tc>
                <a:tc>
                  <a:txBody>
                    <a:bodyPr/>
                    <a:lstStyle/>
                    <a:p>
                      <a:pPr algn="r">
                        <a:lnSpc>
                          <a:spcPct val="100000"/>
                        </a:lnSpc>
                      </a:pPr>
                      <a:r>
                        <a:rPr lang="en-US" sz="14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1 </a:t>
                      </a:r>
                      <a:r>
                        <a:rPr lang="ru-RU" sz="14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4</a:t>
                      </a:r>
                      <a:r>
                        <a:rPr lang="en-US" sz="14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17</a:t>
                      </a:r>
                      <a:endParaRPr lang="ru-RU" sz="14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cap="flat" cmpd="sng" algn="ctr">
                      <a:solidFill>
                        <a:srgbClr val="FFFFFF"/>
                      </a:solidFill>
                      <a:prstDash val="solid"/>
                      <a:round/>
                      <a:headEnd type="none" w="med" len="med"/>
                      <a:tailEnd type="none" w="med" len="med"/>
                    </a:lnR>
                    <a:lnT w="3816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CEDBE1"/>
                    </a:solidFill>
                  </a:tcPr>
                </a:tc>
                <a:tc>
                  <a:txBody>
                    <a:bodyPr/>
                    <a:lstStyle/>
                    <a:p>
                      <a:pPr algn="r">
                        <a:lnSpc>
                          <a:spcPct val="100000"/>
                        </a:lnSpc>
                      </a:pPr>
                      <a:r>
                        <a:rPr lang="en-US" sz="14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1 6</a:t>
                      </a:r>
                      <a:r>
                        <a:rPr lang="ru-RU" sz="14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1</a:t>
                      </a:r>
                      <a:r>
                        <a:rPr lang="en-US" sz="14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7</a:t>
                      </a:r>
                      <a:endParaRPr lang="ru-RU" sz="14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CEDBE1"/>
                    </a:solidFill>
                  </a:tcPr>
                </a:tc>
                <a:extLst>
                  <a:ext uri="{0D108BD9-81ED-4DB2-BD59-A6C34878D82A}">
                    <a16:rowId xmlns:a16="http://schemas.microsoft.com/office/drawing/2014/main" val="10001"/>
                  </a:ext>
                </a:extLst>
              </a:tr>
              <a:tr h="231840">
                <a:tc>
                  <a:txBody>
                    <a:bodyPr/>
                    <a:lstStyle/>
                    <a:p>
                      <a:pPr>
                        <a:lnSpc>
                          <a:spcPct val="100000"/>
                        </a:lnSpc>
                      </a:pPr>
                      <a:r>
                        <a:rPr lang="ru-RU" sz="1600" b="0" strike="noStrike" spc="-1">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Сбор, удаление отходов и очистка сточных вод</a:t>
                      </a:r>
                      <a:endParaRPr lang="ru-RU" sz="1600" b="0" strike="noStrike" spc="-1">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CEDBE1"/>
                    </a:solidFill>
                  </a:tcPr>
                </a:tc>
                <a:tc>
                  <a:txBody>
                    <a:bodyPr/>
                    <a:lstStyle/>
                    <a:p>
                      <a:pPr algn="r"/>
                      <a:r>
                        <a:rPr lang="ru-RU" sz="1600"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1 906</a:t>
                      </a: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CEDBE1"/>
                    </a:solidFill>
                  </a:tcPr>
                </a:tc>
                <a:tc>
                  <a:txBody>
                    <a:bodyPr/>
                    <a:lstStyle/>
                    <a:p>
                      <a:pPr algn="r">
                        <a:lnSpc>
                          <a:spcPct val="100000"/>
                        </a:lnSpc>
                      </a:pPr>
                      <a:r>
                        <a:rPr lang="ru-RU" sz="14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8 509</a:t>
                      </a: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CEDBE1"/>
                    </a:solidFill>
                  </a:tcPr>
                </a:tc>
                <a:tc>
                  <a:txBody>
                    <a:bodyPr/>
                    <a:lstStyle/>
                    <a:p>
                      <a:pPr algn="r"/>
                      <a:r>
                        <a:rPr lang="en-US" sz="1400"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1 167</a:t>
                      </a:r>
                      <a:endParaRPr lang="ru-RU" sz="1400"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CEDBE1"/>
                    </a:solidFill>
                  </a:tcPr>
                </a:tc>
                <a:tc>
                  <a:txBody>
                    <a:bodyPr/>
                    <a:lstStyle/>
                    <a:p>
                      <a:pPr algn="r">
                        <a:lnSpc>
                          <a:spcPct val="100000"/>
                        </a:lnSpc>
                      </a:pPr>
                      <a:r>
                        <a:rPr lang="en-US" sz="14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1 </a:t>
                      </a:r>
                      <a:r>
                        <a:rPr lang="ru-RU" sz="14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4</a:t>
                      </a:r>
                      <a:r>
                        <a:rPr lang="en-US" sz="14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17</a:t>
                      </a:r>
                      <a:endParaRPr lang="ru-RU" sz="14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CEDBE1"/>
                    </a:solidFill>
                  </a:tcPr>
                </a:tc>
                <a:tc>
                  <a:txBody>
                    <a:bodyPr/>
                    <a:lstStyle/>
                    <a:p>
                      <a:pPr algn="r">
                        <a:lnSpc>
                          <a:spcPct val="100000"/>
                        </a:lnSpc>
                      </a:pPr>
                      <a:r>
                        <a:rPr lang="en-US" sz="14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1 6</a:t>
                      </a:r>
                      <a:r>
                        <a:rPr lang="ru-RU" sz="14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1</a:t>
                      </a:r>
                      <a:r>
                        <a:rPr lang="en-US" sz="14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7</a:t>
                      </a:r>
                      <a:endParaRPr lang="ru-RU" sz="14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a:solidFill>
                        <a:srgbClr val="FFFFFF"/>
                      </a:solidFill>
                    </a:lnB>
                    <a:solidFill>
                      <a:srgbClr val="CEDBE1"/>
                    </a:solidFill>
                  </a:tcPr>
                </a:tc>
                <a:extLst>
                  <a:ext uri="{0D108BD9-81ED-4DB2-BD59-A6C34878D82A}">
                    <a16:rowId xmlns:a16="http://schemas.microsoft.com/office/drawing/2014/main" val="10002"/>
                  </a:ext>
                </a:extLst>
              </a:tr>
            </a:tbl>
          </a:graphicData>
        </a:graphic>
      </p:graphicFrame>
      <p:sp>
        <p:nvSpPr>
          <p:cNvPr id="7" name="CustomShape 4"/>
          <p:cNvSpPr/>
          <p:nvPr/>
        </p:nvSpPr>
        <p:spPr>
          <a:xfrm>
            <a:off x="402339" y="3415520"/>
            <a:ext cx="11132374" cy="855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100000"/>
              </a:lnSpc>
              <a:tabLst>
                <a:tab pos="0" algn="l"/>
              </a:tabLst>
            </a:pPr>
            <a:r>
              <a:rPr lang="ru-RU" sz="2000" b="1"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Средства массовой информации</a:t>
            </a:r>
            <a:br>
              <a:rPr lang="ru-RU" sz="2000" b="1"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br>
            <a:r>
              <a:rPr lang="ru-RU" sz="20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1 7</a:t>
            </a:r>
            <a:r>
              <a:rPr lang="en-US" sz="20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91</a:t>
            </a:r>
            <a:r>
              <a:rPr lang="ru-RU" sz="20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 тыс. руб. – будет направлено на финансирование в 202</a:t>
            </a:r>
            <a:r>
              <a:rPr lang="en-US" sz="20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4</a:t>
            </a:r>
            <a:r>
              <a:rPr lang="ru-RU" sz="20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 году</a:t>
            </a:r>
          </a:p>
        </p:txBody>
      </p:sp>
      <p:graphicFrame>
        <p:nvGraphicFramePr>
          <p:cNvPr id="8" name="Table 5"/>
          <p:cNvGraphicFramePr/>
          <p:nvPr/>
        </p:nvGraphicFramePr>
        <p:xfrm>
          <a:off x="402336" y="4555067"/>
          <a:ext cx="11132376" cy="1493520"/>
        </p:xfrm>
        <a:graphic>
          <a:graphicData uri="http://schemas.openxmlformats.org/drawingml/2006/table">
            <a:tbl>
              <a:tblPr/>
              <a:tblGrid>
                <a:gridCol w="5514874">
                  <a:extLst>
                    <a:ext uri="{9D8B030D-6E8A-4147-A177-3AD203B41FA5}">
                      <a16:colId xmlns:a16="http://schemas.microsoft.com/office/drawing/2014/main" val="20000"/>
                    </a:ext>
                  </a:extLst>
                </a:gridCol>
                <a:gridCol w="1123296">
                  <a:extLst>
                    <a:ext uri="{9D8B030D-6E8A-4147-A177-3AD203B41FA5}">
                      <a16:colId xmlns:a16="http://schemas.microsoft.com/office/drawing/2014/main" val="20001"/>
                    </a:ext>
                  </a:extLst>
                </a:gridCol>
                <a:gridCol w="1123296">
                  <a:extLst>
                    <a:ext uri="{9D8B030D-6E8A-4147-A177-3AD203B41FA5}">
                      <a16:colId xmlns:a16="http://schemas.microsoft.com/office/drawing/2014/main" val="20002"/>
                    </a:ext>
                  </a:extLst>
                </a:gridCol>
                <a:gridCol w="1123296">
                  <a:extLst>
                    <a:ext uri="{9D8B030D-6E8A-4147-A177-3AD203B41FA5}">
                      <a16:colId xmlns:a16="http://schemas.microsoft.com/office/drawing/2014/main" val="20003"/>
                    </a:ext>
                  </a:extLst>
                </a:gridCol>
                <a:gridCol w="1123807">
                  <a:extLst>
                    <a:ext uri="{9D8B030D-6E8A-4147-A177-3AD203B41FA5}">
                      <a16:colId xmlns:a16="http://schemas.microsoft.com/office/drawing/2014/main" val="20004"/>
                    </a:ext>
                  </a:extLst>
                </a:gridCol>
                <a:gridCol w="1123807">
                  <a:extLst>
                    <a:ext uri="{9D8B030D-6E8A-4147-A177-3AD203B41FA5}">
                      <a16:colId xmlns:a16="http://schemas.microsoft.com/office/drawing/2014/main" val="20005"/>
                    </a:ext>
                  </a:extLst>
                </a:gridCol>
              </a:tblGrid>
              <a:tr h="511920">
                <a:tc>
                  <a:txBody>
                    <a:bodyPr/>
                    <a:lstStyle/>
                    <a:p>
                      <a:pPr algn="ctr">
                        <a:lnSpc>
                          <a:spcPct val="100000"/>
                        </a:lnSpc>
                      </a:pPr>
                      <a:r>
                        <a:rPr lang="ru-RU" sz="1600" b="1" strike="noStrike" spc="-1" dirty="0">
                          <a:solidFill>
                            <a:srgbClr val="FFFFFF"/>
                          </a:solidFill>
                          <a:latin typeface="Liberation Serif" panose="02020603050405020304" pitchFamily="18" charset="0"/>
                          <a:ea typeface="Liberation Serif" panose="02020603050405020304" pitchFamily="18" charset="0"/>
                          <a:cs typeface="Liberation Serif" panose="02020603050405020304" pitchFamily="18" charset="0"/>
                        </a:rPr>
                        <a:t>Подраздел</a:t>
                      </a:r>
                      <a:endParaRPr lang="ru-RU" sz="16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3891A7"/>
                    </a:solidFill>
                  </a:tcPr>
                </a:tc>
                <a:tc>
                  <a:txBody>
                    <a:bodyPr/>
                    <a:lstStyle/>
                    <a:p>
                      <a:pPr algn="ctr">
                        <a:lnSpc>
                          <a:spcPct val="100000"/>
                        </a:lnSpc>
                      </a:pPr>
                      <a:r>
                        <a:rPr lang="ru-RU" sz="1600" b="1" strike="noStrike" spc="-1" dirty="0">
                          <a:solidFill>
                            <a:srgbClr val="FFFFFF"/>
                          </a:solidFill>
                          <a:latin typeface="Liberation Serif" panose="02020603050405020304" pitchFamily="18" charset="0"/>
                          <a:ea typeface="Liberation Serif" panose="02020603050405020304" pitchFamily="18" charset="0"/>
                          <a:cs typeface="Liberation Serif" panose="02020603050405020304" pitchFamily="18" charset="0"/>
                        </a:rPr>
                        <a:t>202</a:t>
                      </a:r>
                      <a:r>
                        <a:rPr lang="en-US" sz="1600" b="1" strike="noStrike" spc="-1" dirty="0">
                          <a:solidFill>
                            <a:srgbClr val="FFFFFF"/>
                          </a:solidFill>
                          <a:latin typeface="Liberation Serif" panose="02020603050405020304" pitchFamily="18" charset="0"/>
                          <a:ea typeface="Liberation Serif" panose="02020603050405020304" pitchFamily="18" charset="0"/>
                          <a:cs typeface="Liberation Serif" panose="02020603050405020304" pitchFamily="18" charset="0"/>
                        </a:rPr>
                        <a:t>2</a:t>
                      </a:r>
                      <a:r>
                        <a:rPr lang="ru-RU" sz="1600" b="1" strike="noStrike" spc="-1" dirty="0">
                          <a:solidFill>
                            <a:srgbClr val="FFFFFF"/>
                          </a:solidFill>
                          <a:latin typeface="Liberation Serif" panose="02020603050405020304" pitchFamily="18" charset="0"/>
                          <a:ea typeface="Liberation Serif" panose="02020603050405020304" pitchFamily="18" charset="0"/>
                          <a:cs typeface="Liberation Serif" panose="02020603050405020304" pitchFamily="18" charset="0"/>
                        </a:rPr>
                        <a:t> год (прогноз) тыс. руб.</a:t>
                      </a:r>
                      <a:endParaRPr lang="ru-RU" sz="16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cap="flat" cmpd="sng" algn="ctr">
                      <a:solidFill>
                        <a:srgbClr val="FFFFFF"/>
                      </a:solidFill>
                      <a:prstDash val="solid"/>
                      <a:round/>
                      <a:headEnd type="none" w="med" len="med"/>
                      <a:tailEnd type="none" w="med" len="med"/>
                    </a:lnL>
                    <a:lnR w="12240">
                      <a:solidFill>
                        <a:srgbClr val="FFFFFF"/>
                      </a:solidFill>
                    </a:lnR>
                    <a:lnT w="12240">
                      <a:solidFill>
                        <a:srgbClr val="FFFFFF"/>
                      </a:solidFill>
                    </a:lnT>
                    <a:lnB w="38160" cap="flat" cmpd="sng" algn="ctr">
                      <a:solidFill>
                        <a:srgbClr val="FFFFFF"/>
                      </a:solidFill>
                      <a:prstDash val="solid"/>
                      <a:round/>
                      <a:headEnd type="none" w="med" len="med"/>
                      <a:tailEnd type="none" w="med" len="med"/>
                    </a:lnB>
                    <a:solidFill>
                      <a:srgbClr val="3891A7"/>
                    </a:solidFill>
                  </a:tcPr>
                </a:tc>
                <a:tc>
                  <a:txBody>
                    <a:bodyPr/>
                    <a:lstStyle/>
                    <a:p>
                      <a:pPr algn="ctr">
                        <a:lnSpc>
                          <a:spcPct val="100000"/>
                        </a:lnSpc>
                      </a:pPr>
                      <a:r>
                        <a:rPr lang="ru-RU" sz="1600" b="1" strike="noStrike" spc="-1" dirty="0">
                          <a:solidFill>
                            <a:srgbClr val="FFFFFF"/>
                          </a:solidFill>
                          <a:latin typeface="Liberation Serif" panose="02020603050405020304" pitchFamily="18" charset="0"/>
                          <a:ea typeface="Liberation Serif" panose="02020603050405020304" pitchFamily="18" charset="0"/>
                          <a:cs typeface="Liberation Serif" panose="02020603050405020304" pitchFamily="18" charset="0"/>
                        </a:rPr>
                        <a:t>202</a:t>
                      </a:r>
                      <a:r>
                        <a:rPr lang="en-US" sz="1600" b="1" strike="noStrike" spc="-1" dirty="0">
                          <a:solidFill>
                            <a:srgbClr val="FFFFFF"/>
                          </a:solidFill>
                          <a:latin typeface="Liberation Serif" panose="02020603050405020304" pitchFamily="18" charset="0"/>
                          <a:ea typeface="Liberation Serif" panose="02020603050405020304" pitchFamily="18" charset="0"/>
                          <a:cs typeface="Liberation Serif" panose="02020603050405020304" pitchFamily="18" charset="0"/>
                        </a:rPr>
                        <a:t>3</a:t>
                      </a:r>
                      <a:r>
                        <a:rPr lang="ru-RU" sz="1600" b="1" strike="noStrike" spc="-1" dirty="0">
                          <a:solidFill>
                            <a:srgbClr val="FFFFFF"/>
                          </a:solidFill>
                          <a:latin typeface="Liberation Serif" panose="02020603050405020304" pitchFamily="18" charset="0"/>
                          <a:ea typeface="Liberation Serif" panose="02020603050405020304" pitchFamily="18" charset="0"/>
                          <a:cs typeface="Liberation Serif" panose="02020603050405020304" pitchFamily="18" charset="0"/>
                        </a:rPr>
                        <a:t> год (прогноз) тыс. руб.</a:t>
                      </a:r>
                      <a:endParaRPr lang="ru-RU" sz="16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38160" cap="flat" cmpd="sng" algn="ctr">
                      <a:solidFill>
                        <a:srgbClr val="FFFFFF"/>
                      </a:solidFill>
                      <a:prstDash val="solid"/>
                      <a:round/>
                      <a:headEnd type="none" w="med" len="med"/>
                      <a:tailEnd type="none" w="med" len="med"/>
                    </a:lnB>
                    <a:solidFill>
                      <a:srgbClr val="3891A7"/>
                    </a:solidFill>
                  </a:tcPr>
                </a:tc>
                <a:tc>
                  <a:txBody>
                    <a:bodyPr/>
                    <a:lstStyle/>
                    <a:p>
                      <a:pPr algn="ctr">
                        <a:lnSpc>
                          <a:spcPct val="100000"/>
                        </a:lnSpc>
                      </a:pPr>
                      <a:r>
                        <a:rPr lang="ru-RU" sz="1600" b="1" strike="noStrike" spc="-1" dirty="0">
                          <a:solidFill>
                            <a:srgbClr val="FFFFFF"/>
                          </a:solidFill>
                          <a:latin typeface="Liberation Serif" panose="02020603050405020304" pitchFamily="18" charset="0"/>
                          <a:ea typeface="Liberation Serif" panose="02020603050405020304" pitchFamily="18" charset="0"/>
                          <a:cs typeface="Liberation Serif" panose="02020603050405020304" pitchFamily="18" charset="0"/>
                        </a:rPr>
                        <a:t>202</a:t>
                      </a:r>
                      <a:r>
                        <a:rPr lang="en-US" sz="1600" b="1" strike="noStrike" spc="-1" dirty="0">
                          <a:solidFill>
                            <a:srgbClr val="FFFFFF"/>
                          </a:solidFill>
                          <a:latin typeface="Liberation Serif" panose="02020603050405020304" pitchFamily="18" charset="0"/>
                          <a:ea typeface="Liberation Serif" panose="02020603050405020304" pitchFamily="18" charset="0"/>
                          <a:cs typeface="Liberation Serif" panose="02020603050405020304" pitchFamily="18" charset="0"/>
                        </a:rPr>
                        <a:t>4</a:t>
                      </a:r>
                      <a:r>
                        <a:rPr lang="ru-RU" sz="1600" b="1" strike="noStrike" spc="-1" dirty="0">
                          <a:solidFill>
                            <a:srgbClr val="FFFFFF"/>
                          </a:solidFill>
                          <a:latin typeface="Liberation Serif" panose="02020603050405020304" pitchFamily="18" charset="0"/>
                          <a:ea typeface="Liberation Serif" panose="02020603050405020304" pitchFamily="18" charset="0"/>
                          <a:cs typeface="Liberation Serif" panose="02020603050405020304" pitchFamily="18" charset="0"/>
                        </a:rPr>
                        <a:t> год (прогноз) тыс. руб.</a:t>
                      </a:r>
                      <a:endParaRPr lang="ru-RU" sz="16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3891A7"/>
                    </a:solidFill>
                  </a:tcPr>
                </a:tc>
                <a:tc>
                  <a:txBody>
                    <a:bodyPr/>
                    <a:lstStyle/>
                    <a:p>
                      <a:pPr algn="ctr">
                        <a:lnSpc>
                          <a:spcPct val="100000"/>
                        </a:lnSpc>
                      </a:pPr>
                      <a:r>
                        <a:rPr lang="ru-RU" sz="1600" b="1" strike="noStrike" spc="-1" dirty="0">
                          <a:solidFill>
                            <a:srgbClr val="FFFFFF"/>
                          </a:solidFill>
                          <a:latin typeface="Liberation Serif" panose="02020603050405020304" pitchFamily="18" charset="0"/>
                          <a:ea typeface="Liberation Serif" panose="02020603050405020304" pitchFamily="18" charset="0"/>
                          <a:cs typeface="Liberation Serif" panose="02020603050405020304" pitchFamily="18" charset="0"/>
                        </a:rPr>
                        <a:t>202</a:t>
                      </a:r>
                      <a:r>
                        <a:rPr lang="en-US" sz="1600" b="1" strike="noStrike" spc="-1" dirty="0">
                          <a:solidFill>
                            <a:srgbClr val="FFFFFF"/>
                          </a:solidFill>
                          <a:latin typeface="Liberation Serif" panose="02020603050405020304" pitchFamily="18" charset="0"/>
                          <a:ea typeface="Liberation Serif" panose="02020603050405020304" pitchFamily="18" charset="0"/>
                          <a:cs typeface="Liberation Serif" panose="02020603050405020304" pitchFamily="18" charset="0"/>
                        </a:rPr>
                        <a:t>5</a:t>
                      </a:r>
                      <a:r>
                        <a:rPr lang="ru-RU" sz="1600" b="1" strike="noStrike" spc="-1" dirty="0">
                          <a:solidFill>
                            <a:srgbClr val="FFFFFF"/>
                          </a:solidFill>
                          <a:latin typeface="Liberation Serif" panose="02020603050405020304" pitchFamily="18" charset="0"/>
                          <a:ea typeface="Liberation Serif" panose="02020603050405020304" pitchFamily="18" charset="0"/>
                          <a:cs typeface="Liberation Serif" panose="02020603050405020304" pitchFamily="18" charset="0"/>
                        </a:rPr>
                        <a:t> год (прогноз) тыс. руб.</a:t>
                      </a:r>
                      <a:endParaRPr lang="ru-RU" sz="16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38160">
                      <a:solidFill>
                        <a:srgbClr val="FFFFFF"/>
                      </a:solidFill>
                    </a:lnB>
                    <a:solidFill>
                      <a:srgbClr val="3891A7"/>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defRPr/>
                      </a:pPr>
                      <a:r>
                        <a:rPr lang="ru-RU" sz="1600" b="1" strike="noStrike" spc="-1" dirty="0">
                          <a:solidFill>
                            <a:srgbClr val="FFFFFF"/>
                          </a:solidFill>
                          <a:latin typeface="Liberation Serif" panose="02020603050405020304" pitchFamily="18" charset="0"/>
                          <a:ea typeface="Liberation Serif" panose="02020603050405020304" pitchFamily="18" charset="0"/>
                          <a:cs typeface="Liberation Serif" panose="02020603050405020304" pitchFamily="18" charset="0"/>
                        </a:rPr>
                        <a:t>202</a:t>
                      </a:r>
                      <a:r>
                        <a:rPr lang="en-US" sz="1600" b="1" strike="noStrike" spc="-1" dirty="0">
                          <a:solidFill>
                            <a:srgbClr val="FFFFFF"/>
                          </a:solidFill>
                          <a:latin typeface="Liberation Serif" panose="02020603050405020304" pitchFamily="18" charset="0"/>
                          <a:ea typeface="Liberation Serif" panose="02020603050405020304" pitchFamily="18" charset="0"/>
                          <a:cs typeface="Liberation Serif" panose="02020603050405020304" pitchFamily="18" charset="0"/>
                        </a:rPr>
                        <a:t>6</a:t>
                      </a:r>
                      <a:r>
                        <a:rPr lang="ru-RU" sz="1600" b="1" strike="noStrike" spc="-1" dirty="0">
                          <a:solidFill>
                            <a:srgbClr val="FFFFFF"/>
                          </a:solidFill>
                          <a:latin typeface="Liberation Serif" panose="02020603050405020304" pitchFamily="18" charset="0"/>
                          <a:ea typeface="Liberation Serif" panose="02020603050405020304" pitchFamily="18" charset="0"/>
                          <a:cs typeface="Liberation Serif" panose="02020603050405020304" pitchFamily="18" charset="0"/>
                        </a:rPr>
                        <a:t> год (прогноз) тыс. руб.</a:t>
                      </a:r>
                      <a:endParaRPr lang="ru-RU" sz="16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38160" cap="flat" cmpd="sng" algn="ctr">
                      <a:solidFill>
                        <a:srgbClr val="FFFFFF"/>
                      </a:solidFill>
                      <a:prstDash val="solid"/>
                      <a:round/>
                      <a:headEnd type="none" w="med" len="med"/>
                      <a:tailEnd type="none" w="med" len="med"/>
                    </a:lnB>
                    <a:solidFill>
                      <a:srgbClr val="3891A7"/>
                    </a:solidFill>
                  </a:tcPr>
                </a:tc>
                <a:extLst>
                  <a:ext uri="{0D108BD9-81ED-4DB2-BD59-A6C34878D82A}">
                    <a16:rowId xmlns:a16="http://schemas.microsoft.com/office/drawing/2014/main" val="10000"/>
                  </a:ext>
                </a:extLst>
              </a:tr>
              <a:tr h="231840">
                <a:tc>
                  <a:txBody>
                    <a:bodyPr/>
                    <a:lstStyle/>
                    <a:p>
                      <a:pPr>
                        <a:lnSpc>
                          <a:spcPct val="100000"/>
                        </a:lnSpc>
                      </a:pPr>
                      <a:r>
                        <a:rPr lang="ru-RU" sz="1600" b="1"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Средства массовой информации, всего</a:t>
                      </a:r>
                      <a:endParaRPr lang="ru-RU" sz="16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cap="flat" cmpd="sng" algn="ctr">
                      <a:solidFill>
                        <a:srgbClr val="FFFFFF"/>
                      </a:solidFill>
                      <a:prstDash val="solid"/>
                      <a:round/>
                      <a:headEnd type="none" w="med" len="med"/>
                      <a:tailEnd type="none" w="med" len="med"/>
                    </a:lnR>
                    <a:lnT w="38160" cap="flat" cmpd="sng" algn="ctr">
                      <a:solidFill>
                        <a:srgbClr val="FFFFFF"/>
                      </a:solidFill>
                      <a:prstDash val="solid"/>
                      <a:round/>
                      <a:headEnd type="none" w="med" len="med"/>
                      <a:tailEnd type="none" w="med" len="med"/>
                    </a:lnT>
                    <a:lnB w="12240">
                      <a:solidFill>
                        <a:srgbClr val="FFFFFF"/>
                      </a:solidFill>
                    </a:lnB>
                    <a:solidFill>
                      <a:srgbClr val="CEDBE1"/>
                    </a:solidFill>
                  </a:tcPr>
                </a:tc>
                <a:tc>
                  <a:txBody>
                    <a:bodyPr/>
                    <a:lstStyle/>
                    <a:p>
                      <a:pPr algn="r">
                        <a:lnSpc>
                          <a:spcPct val="100000"/>
                        </a:lnSpc>
                      </a:pPr>
                      <a:r>
                        <a:rPr lang="ru-RU" sz="16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1 700</a:t>
                      </a: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3816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CEDBE1"/>
                    </a:solidFill>
                  </a:tcPr>
                </a:tc>
                <a:tc>
                  <a:txBody>
                    <a:bodyPr/>
                    <a:lstStyle/>
                    <a:p>
                      <a:pPr algn="r">
                        <a:lnSpc>
                          <a:spcPct val="100000"/>
                        </a:lnSpc>
                      </a:pPr>
                      <a:r>
                        <a:rPr lang="ru-RU" sz="16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 1 700</a:t>
                      </a:r>
                    </a:p>
                  </a:txBody>
                  <a:tcPr>
                    <a:lnL w="12240" cap="flat" cmpd="sng" algn="ctr">
                      <a:solidFill>
                        <a:srgbClr val="FFFFFF"/>
                      </a:solidFill>
                      <a:prstDash val="solid"/>
                      <a:round/>
                      <a:headEnd type="none" w="med" len="med"/>
                      <a:tailEnd type="none" w="med" len="med"/>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CEDBE1"/>
                    </a:solidFill>
                  </a:tcPr>
                </a:tc>
                <a:tc>
                  <a:txBody>
                    <a:bodyPr/>
                    <a:lstStyle/>
                    <a:p>
                      <a:pPr algn="r">
                        <a:lnSpc>
                          <a:spcPct val="100000"/>
                        </a:lnSpc>
                      </a:pPr>
                      <a:r>
                        <a:rPr lang="ru-RU" sz="16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 1 7</a:t>
                      </a:r>
                      <a:r>
                        <a:rPr lang="en-US" sz="16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91</a:t>
                      </a:r>
                      <a:endParaRPr lang="ru-RU" sz="16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cap="flat" cmpd="sng" algn="ctr">
                      <a:solidFill>
                        <a:srgbClr val="FFFFFF"/>
                      </a:solidFill>
                      <a:prstDash val="solid"/>
                      <a:round/>
                      <a:headEnd type="none" w="med" len="med"/>
                      <a:tailEnd type="none" w="med" len="med"/>
                    </a:lnL>
                    <a:lnR w="12240">
                      <a:solidFill>
                        <a:srgbClr val="FFFFFF"/>
                      </a:solidFill>
                    </a:lnR>
                    <a:lnT w="3816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CEDBE1"/>
                    </a:solidFill>
                  </a:tcPr>
                </a:tc>
                <a:tc>
                  <a:txBody>
                    <a:bodyPr/>
                    <a:lstStyle/>
                    <a:p>
                      <a:pPr algn="r">
                        <a:lnSpc>
                          <a:spcPct val="100000"/>
                        </a:lnSpc>
                      </a:pPr>
                      <a:r>
                        <a:rPr lang="ru-RU" sz="16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1 800</a:t>
                      </a:r>
                    </a:p>
                  </a:txBody>
                  <a:tcPr>
                    <a:lnL w="12240">
                      <a:solidFill>
                        <a:srgbClr val="FFFFFF"/>
                      </a:solidFill>
                    </a:lnL>
                    <a:lnR w="12240" cap="flat" cmpd="sng" algn="ctr">
                      <a:solidFill>
                        <a:srgbClr val="FFFFFF"/>
                      </a:solidFill>
                      <a:prstDash val="solid"/>
                      <a:round/>
                      <a:headEnd type="none" w="med" len="med"/>
                      <a:tailEnd type="none" w="med" len="med"/>
                    </a:lnR>
                    <a:lnT w="3816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CEDBE1"/>
                    </a:solidFill>
                  </a:tcPr>
                </a:tc>
                <a:tc>
                  <a:txBody>
                    <a:bodyPr/>
                    <a:lstStyle/>
                    <a:p>
                      <a:pPr algn="r">
                        <a:lnSpc>
                          <a:spcPct val="100000"/>
                        </a:lnSpc>
                      </a:pPr>
                      <a:r>
                        <a:rPr lang="ru-RU" sz="16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1 800</a:t>
                      </a: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CEDBE1"/>
                    </a:solidFill>
                  </a:tcPr>
                </a:tc>
                <a:extLst>
                  <a:ext uri="{0D108BD9-81ED-4DB2-BD59-A6C34878D82A}">
                    <a16:rowId xmlns:a16="http://schemas.microsoft.com/office/drawing/2014/main" val="10001"/>
                  </a:ext>
                </a:extLst>
              </a:tr>
              <a:tr h="231840">
                <a:tc>
                  <a:txBody>
                    <a:bodyPr/>
                    <a:lstStyle/>
                    <a:p>
                      <a:pPr>
                        <a:lnSpc>
                          <a:spcPct val="100000"/>
                        </a:lnSpc>
                      </a:pPr>
                      <a:r>
                        <a:rPr lang="ru-RU" sz="16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Периодическая печать и  издательства</a:t>
                      </a:r>
                      <a:endParaRPr lang="ru-RU" sz="16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3891A7"/>
                    </a:solidFill>
                  </a:tcPr>
                </a:tc>
                <a:tc>
                  <a:txBody>
                    <a:bodyPr/>
                    <a:lstStyle/>
                    <a:p>
                      <a:pPr algn="r">
                        <a:lnSpc>
                          <a:spcPct val="100000"/>
                        </a:lnSpc>
                      </a:pPr>
                      <a:r>
                        <a:rPr lang="ru-RU" sz="16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1 700</a:t>
                      </a: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3891A7"/>
                    </a:solidFill>
                  </a:tcPr>
                </a:tc>
                <a:tc>
                  <a:txBody>
                    <a:bodyPr/>
                    <a:lstStyle/>
                    <a:p>
                      <a:pPr algn="r">
                        <a:lnSpc>
                          <a:spcPct val="100000"/>
                        </a:lnSpc>
                      </a:pPr>
                      <a:r>
                        <a:rPr lang="ru-RU" sz="16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1 700</a:t>
                      </a: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3891A7"/>
                    </a:solidFill>
                  </a:tcPr>
                </a:tc>
                <a:tc>
                  <a:txBody>
                    <a:bodyPr/>
                    <a:lstStyle/>
                    <a:p>
                      <a:pPr algn="r">
                        <a:lnSpc>
                          <a:spcPct val="100000"/>
                        </a:lnSpc>
                      </a:pPr>
                      <a:r>
                        <a:rPr lang="ru-RU" sz="16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 1 7</a:t>
                      </a:r>
                      <a:r>
                        <a:rPr lang="en-US" sz="16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91</a:t>
                      </a:r>
                      <a:endParaRPr lang="ru-RU" sz="16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3891A7"/>
                    </a:solidFill>
                  </a:tcPr>
                </a:tc>
                <a:tc>
                  <a:txBody>
                    <a:bodyPr/>
                    <a:lstStyle/>
                    <a:p>
                      <a:pPr algn="r">
                        <a:lnSpc>
                          <a:spcPct val="100000"/>
                        </a:lnSpc>
                      </a:pPr>
                      <a:r>
                        <a:rPr lang="ru-RU" sz="16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1 800</a:t>
                      </a: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3891A7"/>
                    </a:solidFill>
                  </a:tcPr>
                </a:tc>
                <a:tc>
                  <a:txBody>
                    <a:bodyPr/>
                    <a:lstStyle/>
                    <a:p>
                      <a:pPr algn="r">
                        <a:lnSpc>
                          <a:spcPct val="100000"/>
                        </a:lnSpc>
                      </a:pPr>
                      <a:r>
                        <a:rPr lang="ru-RU" sz="16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1 800</a:t>
                      </a:r>
                    </a:p>
                  </a:txBody>
                  <a:tcPr>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a:solidFill>
                        <a:srgbClr val="FFFFFF"/>
                      </a:solidFill>
                    </a:lnB>
                    <a:solidFill>
                      <a:srgbClr val="3891A7"/>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1"/>
          <p:cNvSpPr/>
          <p:nvPr/>
        </p:nvSpPr>
        <p:spPr>
          <a:xfrm>
            <a:off x="657286" y="175347"/>
            <a:ext cx="10877427" cy="29878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US" b="0" strike="noStrike"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I</a:t>
            </a:r>
            <a:r>
              <a:rPr lang="en-US"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V</a:t>
            </a:r>
            <a:r>
              <a:rPr lang="en-US" b="0" strike="noStrike"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 </a:t>
            </a:r>
            <a:r>
              <a:rPr lang="ru-RU"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Расходы бюджета</a:t>
            </a:r>
            <a:endParaRPr lang="ru-RU" b="0" strike="noStrike"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endParaRPr>
          </a:p>
        </p:txBody>
      </p:sp>
      <p:sp>
        <p:nvSpPr>
          <p:cNvPr id="5" name="Заголовок 1"/>
          <p:cNvSpPr txBox="1"/>
          <p:nvPr/>
        </p:nvSpPr>
        <p:spPr>
          <a:xfrm>
            <a:off x="657286" y="474133"/>
            <a:ext cx="11001314" cy="662157"/>
          </a:xfrm>
          <a:prstGeom prst="rect">
            <a:avLst/>
          </a:prstGeom>
        </p:spPr>
        <p:txBody>
          <a:bodyPr>
            <a:noAutofit/>
          </a:bodyPr>
          <a:lst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2000" b="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Образование</a:t>
            </a:r>
            <a:br>
              <a:rPr lang="ru-RU" sz="2000" b="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br>
            <a:r>
              <a:rPr lang="en-US" sz="2000" b="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694</a:t>
            </a:r>
            <a:r>
              <a:rPr lang="ru-RU" sz="2000"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 </a:t>
            </a:r>
            <a:r>
              <a:rPr lang="en-US" sz="2000"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447,</a:t>
            </a:r>
            <a:r>
              <a:rPr lang="ru-RU" sz="2000"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6 тыс. руб. – будет направлено на финансирование образования в 202</a:t>
            </a:r>
            <a:r>
              <a:rPr lang="en-US" sz="2000"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4</a:t>
            </a:r>
            <a:r>
              <a:rPr lang="ru-RU" sz="2000"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 году</a:t>
            </a:r>
            <a:endParaRPr lang="ru-RU" sz="2000" b="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endParaRPr>
          </a:p>
        </p:txBody>
      </p:sp>
      <p:graphicFrame>
        <p:nvGraphicFramePr>
          <p:cNvPr id="6" name="Содержимое 4"/>
          <p:cNvGraphicFramePr/>
          <p:nvPr>
            <p:extLst>
              <p:ext uri="{D42A27DB-BD31-4B8C-83A1-F6EECF244321}">
                <p14:modId xmlns:p14="http://schemas.microsoft.com/office/powerpoint/2010/main" val="193578308"/>
              </p:ext>
            </p:extLst>
          </p:nvPr>
        </p:nvGraphicFramePr>
        <p:xfrm>
          <a:off x="657286" y="1433823"/>
          <a:ext cx="10877427" cy="2560320"/>
        </p:xfrm>
        <a:graphic>
          <a:graphicData uri="http://schemas.openxmlformats.org/drawingml/2006/table">
            <a:tbl>
              <a:tblPr firstRow="1" bandRow="1">
                <a:tableStyleId>{5C22544A-7EE6-4342-B048-85BDC9FD1C3A}</a:tableStyleId>
              </a:tblPr>
              <a:tblGrid>
                <a:gridCol w="5388644">
                  <a:extLst>
                    <a:ext uri="{9D8B030D-6E8A-4147-A177-3AD203B41FA5}">
                      <a16:colId xmlns:a16="http://schemas.microsoft.com/office/drawing/2014/main" val="20000"/>
                    </a:ext>
                  </a:extLst>
                </a:gridCol>
                <a:gridCol w="1097687">
                  <a:extLst>
                    <a:ext uri="{9D8B030D-6E8A-4147-A177-3AD203B41FA5}">
                      <a16:colId xmlns:a16="http://schemas.microsoft.com/office/drawing/2014/main" val="20001"/>
                    </a:ext>
                  </a:extLst>
                </a:gridCol>
                <a:gridCol w="1097687">
                  <a:extLst>
                    <a:ext uri="{9D8B030D-6E8A-4147-A177-3AD203B41FA5}">
                      <a16:colId xmlns:a16="http://schemas.microsoft.com/office/drawing/2014/main" val="20002"/>
                    </a:ext>
                  </a:extLst>
                </a:gridCol>
                <a:gridCol w="1097687">
                  <a:extLst>
                    <a:ext uri="{9D8B030D-6E8A-4147-A177-3AD203B41FA5}">
                      <a16:colId xmlns:a16="http://schemas.microsoft.com/office/drawing/2014/main" val="20003"/>
                    </a:ext>
                  </a:extLst>
                </a:gridCol>
                <a:gridCol w="1097861">
                  <a:extLst>
                    <a:ext uri="{9D8B030D-6E8A-4147-A177-3AD203B41FA5}">
                      <a16:colId xmlns:a16="http://schemas.microsoft.com/office/drawing/2014/main" val="20004"/>
                    </a:ext>
                  </a:extLst>
                </a:gridCol>
                <a:gridCol w="1097861">
                  <a:extLst>
                    <a:ext uri="{9D8B030D-6E8A-4147-A177-3AD203B41FA5}">
                      <a16:colId xmlns:a16="http://schemas.microsoft.com/office/drawing/2014/main" val="20005"/>
                    </a:ext>
                  </a:extLst>
                </a:gridCol>
              </a:tblGrid>
              <a:tr h="370840">
                <a:tc>
                  <a:txBody>
                    <a:bodyPr/>
                    <a:lstStyle/>
                    <a:p>
                      <a:pPr algn="ctr"/>
                      <a:r>
                        <a:rPr lang="ru-RU" sz="1400" dirty="0">
                          <a:latin typeface="Liberation Serif" panose="02020603050405020304" pitchFamily="18" charset="0"/>
                          <a:ea typeface="Liberation Serif" panose="02020603050405020304" pitchFamily="18" charset="0"/>
                          <a:cs typeface="Liberation Serif" panose="02020603050405020304" pitchFamily="18" charset="0"/>
                        </a:rPr>
                        <a:t>Подраздел</a:t>
                      </a:r>
                    </a:p>
                  </a:txBody>
                  <a:tcPr/>
                </a:tc>
                <a:tc>
                  <a:txBody>
                    <a:bodyPr/>
                    <a:lstStyle/>
                    <a:p>
                      <a:pPr algn="ctr"/>
                      <a:r>
                        <a:rPr lang="ru-RU" sz="1400" dirty="0">
                          <a:latin typeface="Liberation Serif" panose="02020603050405020304" pitchFamily="18" charset="0"/>
                          <a:ea typeface="Liberation Serif" panose="02020603050405020304" pitchFamily="18" charset="0"/>
                          <a:cs typeface="Liberation Serif" panose="02020603050405020304" pitchFamily="18" charset="0"/>
                        </a:rPr>
                        <a:t>202</a:t>
                      </a:r>
                      <a:r>
                        <a:rPr lang="en-US" sz="1400" dirty="0">
                          <a:latin typeface="Liberation Serif" panose="02020603050405020304" pitchFamily="18" charset="0"/>
                          <a:ea typeface="Liberation Serif" panose="02020603050405020304" pitchFamily="18" charset="0"/>
                          <a:cs typeface="Liberation Serif" panose="02020603050405020304" pitchFamily="18" charset="0"/>
                        </a:rPr>
                        <a:t>2</a:t>
                      </a:r>
                      <a:r>
                        <a:rPr lang="ru-RU" sz="1400" dirty="0">
                          <a:latin typeface="Liberation Serif" panose="02020603050405020304" pitchFamily="18" charset="0"/>
                          <a:ea typeface="Liberation Serif" panose="02020603050405020304" pitchFamily="18" charset="0"/>
                          <a:cs typeface="Liberation Serif" panose="02020603050405020304" pitchFamily="18" charset="0"/>
                        </a:rPr>
                        <a:t> год (факт) тыс. руб.</a:t>
                      </a:r>
                    </a:p>
                  </a:txBody>
                  <a:tcPr/>
                </a:tc>
                <a:tc>
                  <a:txBody>
                    <a:bodyPr/>
                    <a:lstStyle/>
                    <a:p>
                      <a:pPr algn="ctr"/>
                      <a:r>
                        <a:rPr lang="ru-RU" sz="1400" dirty="0">
                          <a:latin typeface="Liberation Serif" panose="02020603050405020304" pitchFamily="18" charset="0"/>
                          <a:ea typeface="Liberation Serif" panose="02020603050405020304" pitchFamily="18" charset="0"/>
                          <a:cs typeface="Liberation Serif" panose="02020603050405020304" pitchFamily="18" charset="0"/>
                        </a:rPr>
                        <a:t>202</a:t>
                      </a:r>
                      <a:r>
                        <a:rPr lang="en-US" sz="1400" dirty="0">
                          <a:latin typeface="Liberation Serif" panose="02020603050405020304" pitchFamily="18" charset="0"/>
                          <a:ea typeface="Liberation Serif" panose="02020603050405020304" pitchFamily="18" charset="0"/>
                          <a:cs typeface="Liberation Serif" panose="02020603050405020304" pitchFamily="18" charset="0"/>
                        </a:rPr>
                        <a:t>3</a:t>
                      </a:r>
                      <a:r>
                        <a:rPr lang="ru-RU" sz="1400" dirty="0">
                          <a:latin typeface="Liberation Serif" panose="02020603050405020304" pitchFamily="18" charset="0"/>
                          <a:ea typeface="Liberation Serif" panose="02020603050405020304" pitchFamily="18" charset="0"/>
                          <a:cs typeface="Liberation Serif" panose="02020603050405020304" pitchFamily="18" charset="0"/>
                        </a:rPr>
                        <a:t> год (уточнен) тыс. руб.</a:t>
                      </a:r>
                    </a:p>
                  </a:txBody>
                  <a:tcPr/>
                </a:tc>
                <a:tc>
                  <a:txBody>
                    <a:bodyPr/>
                    <a:lstStyle/>
                    <a:p>
                      <a:pPr algn="ctr"/>
                      <a:r>
                        <a:rPr lang="ru-RU" sz="1400" dirty="0">
                          <a:latin typeface="Liberation Serif" panose="02020603050405020304" pitchFamily="18" charset="0"/>
                          <a:ea typeface="Liberation Serif" panose="02020603050405020304" pitchFamily="18" charset="0"/>
                          <a:cs typeface="Liberation Serif" panose="02020603050405020304" pitchFamily="18" charset="0"/>
                        </a:rPr>
                        <a:t>202</a:t>
                      </a:r>
                      <a:r>
                        <a:rPr lang="en-US" sz="1400" dirty="0">
                          <a:latin typeface="Liberation Serif" panose="02020603050405020304" pitchFamily="18" charset="0"/>
                          <a:ea typeface="Liberation Serif" panose="02020603050405020304" pitchFamily="18" charset="0"/>
                          <a:cs typeface="Liberation Serif" panose="02020603050405020304" pitchFamily="18" charset="0"/>
                        </a:rPr>
                        <a:t>4</a:t>
                      </a:r>
                      <a:r>
                        <a:rPr lang="ru-RU" sz="1400" dirty="0">
                          <a:latin typeface="Liberation Serif" panose="02020603050405020304" pitchFamily="18" charset="0"/>
                          <a:ea typeface="Liberation Serif" panose="02020603050405020304" pitchFamily="18" charset="0"/>
                          <a:cs typeface="Liberation Serif" panose="02020603050405020304" pitchFamily="18" charset="0"/>
                        </a:rPr>
                        <a:t> год (прогноз) тыс. руб.</a:t>
                      </a:r>
                    </a:p>
                  </a:txBody>
                  <a:tcPr/>
                </a:tc>
                <a:tc>
                  <a:txBody>
                    <a:bodyPr/>
                    <a:lstStyle/>
                    <a:p>
                      <a:pPr algn="ctr"/>
                      <a:r>
                        <a:rPr lang="ru-RU" sz="1400" dirty="0">
                          <a:latin typeface="Liberation Serif" panose="02020603050405020304" pitchFamily="18" charset="0"/>
                          <a:ea typeface="Liberation Serif" panose="02020603050405020304" pitchFamily="18" charset="0"/>
                          <a:cs typeface="Liberation Serif" panose="02020603050405020304" pitchFamily="18" charset="0"/>
                        </a:rPr>
                        <a:t>202</a:t>
                      </a:r>
                      <a:r>
                        <a:rPr lang="en-US" sz="1400" dirty="0">
                          <a:latin typeface="Liberation Serif" panose="02020603050405020304" pitchFamily="18" charset="0"/>
                          <a:ea typeface="Liberation Serif" panose="02020603050405020304" pitchFamily="18" charset="0"/>
                          <a:cs typeface="Liberation Serif" panose="02020603050405020304" pitchFamily="18" charset="0"/>
                        </a:rPr>
                        <a:t>5</a:t>
                      </a:r>
                      <a:r>
                        <a:rPr lang="ru-RU" sz="1400" dirty="0">
                          <a:latin typeface="Liberation Serif" panose="02020603050405020304" pitchFamily="18" charset="0"/>
                          <a:ea typeface="Liberation Serif" panose="02020603050405020304" pitchFamily="18" charset="0"/>
                          <a:cs typeface="Liberation Serif" panose="02020603050405020304" pitchFamily="18" charset="0"/>
                        </a:rPr>
                        <a:t> год (прогноз) тыс. руб.</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defRPr/>
                      </a:pPr>
                      <a:r>
                        <a:rPr lang="ru-RU" sz="1400" dirty="0">
                          <a:latin typeface="Liberation Serif" panose="02020603050405020304" pitchFamily="18" charset="0"/>
                          <a:ea typeface="Liberation Serif" panose="02020603050405020304" pitchFamily="18" charset="0"/>
                          <a:cs typeface="Liberation Serif" panose="02020603050405020304" pitchFamily="18" charset="0"/>
                        </a:rPr>
                        <a:t>202</a:t>
                      </a:r>
                      <a:r>
                        <a:rPr lang="en-US" sz="1400" dirty="0">
                          <a:latin typeface="Liberation Serif" panose="02020603050405020304" pitchFamily="18" charset="0"/>
                          <a:ea typeface="Liberation Serif" panose="02020603050405020304" pitchFamily="18" charset="0"/>
                          <a:cs typeface="Liberation Serif" panose="02020603050405020304" pitchFamily="18" charset="0"/>
                        </a:rPr>
                        <a:t>6</a:t>
                      </a:r>
                      <a:r>
                        <a:rPr lang="ru-RU" sz="1400" dirty="0">
                          <a:latin typeface="Liberation Serif" panose="02020603050405020304" pitchFamily="18" charset="0"/>
                          <a:ea typeface="Liberation Serif" panose="02020603050405020304" pitchFamily="18" charset="0"/>
                          <a:cs typeface="Liberation Serif" panose="02020603050405020304" pitchFamily="18" charset="0"/>
                        </a:rPr>
                        <a:t> год (прогноз) тыс. руб.</a:t>
                      </a:r>
                    </a:p>
                  </a:txBody>
                  <a:tcPr/>
                </a:tc>
                <a:extLst>
                  <a:ext uri="{0D108BD9-81ED-4DB2-BD59-A6C34878D82A}">
                    <a16:rowId xmlns:a16="http://schemas.microsoft.com/office/drawing/2014/main" val="10000"/>
                  </a:ext>
                </a:extLst>
              </a:tr>
              <a:tr h="0">
                <a:tc>
                  <a:txBody>
                    <a:bodyPr/>
                    <a:lstStyle/>
                    <a:p>
                      <a:r>
                        <a:rPr lang="ru-RU" sz="1400" b="1" dirty="0">
                          <a:latin typeface="Liberation Serif" panose="02020603050405020304" pitchFamily="18" charset="0"/>
                          <a:ea typeface="Liberation Serif" panose="02020603050405020304" pitchFamily="18" charset="0"/>
                          <a:cs typeface="Liberation Serif" panose="02020603050405020304" pitchFamily="18" charset="0"/>
                        </a:rPr>
                        <a:t>Образование, всего</a:t>
                      </a:r>
                    </a:p>
                  </a:txBody>
                  <a:tcPr/>
                </a:tc>
                <a:tc>
                  <a:txBody>
                    <a:bodyPr/>
                    <a:lstStyle/>
                    <a:p>
                      <a:pPr algn="r"/>
                      <a:r>
                        <a:rPr lang="ru-RU" sz="1400" dirty="0">
                          <a:latin typeface="Liberation Serif" panose="02020603050405020304" pitchFamily="18" charset="0"/>
                          <a:ea typeface="Liberation Serif" panose="02020603050405020304" pitchFamily="18" charset="0"/>
                          <a:cs typeface="Liberation Serif" panose="02020603050405020304" pitchFamily="18" charset="0"/>
                        </a:rPr>
                        <a:t>510 318,1</a:t>
                      </a:r>
                    </a:p>
                  </a:txBody>
                  <a:tcPr/>
                </a:tc>
                <a:tc>
                  <a:txBody>
                    <a:bodyPr/>
                    <a:lstStyle/>
                    <a:p>
                      <a:pPr algn="r"/>
                      <a:r>
                        <a:rPr lang="ru-RU" sz="1400" dirty="0">
                          <a:latin typeface="Liberation Serif" panose="02020603050405020304" pitchFamily="18" charset="0"/>
                          <a:ea typeface="Liberation Serif" panose="02020603050405020304" pitchFamily="18" charset="0"/>
                          <a:cs typeface="Liberation Serif" panose="02020603050405020304" pitchFamily="18" charset="0"/>
                        </a:rPr>
                        <a:t>552 608</a:t>
                      </a:r>
                    </a:p>
                  </a:txBody>
                  <a:tcPr/>
                </a:tc>
                <a:tc>
                  <a:txBody>
                    <a:bodyPr/>
                    <a:lstStyle/>
                    <a:p>
                      <a:pPr algn="r"/>
                      <a:r>
                        <a:rPr lang="ru-RU" sz="1400" dirty="0">
                          <a:latin typeface="Liberation Serif" panose="02020603050405020304" pitchFamily="18" charset="0"/>
                          <a:ea typeface="Liberation Serif" panose="02020603050405020304" pitchFamily="18" charset="0"/>
                          <a:cs typeface="Liberation Serif" panose="02020603050405020304" pitchFamily="18" charset="0"/>
                        </a:rPr>
                        <a:t>702</a:t>
                      </a:r>
                      <a:r>
                        <a:rPr lang="en-US" sz="1400" dirty="0">
                          <a:latin typeface="Liberation Serif" panose="02020603050405020304" pitchFamily="18" charset="0"/>
                          <a:ea typeface="Liberation Serif" panose="02020603050405020304" pitchFamily="18" charset="0"/>
                          <a:cs typeface="Liberation Serif" panose="02020603050405020304" pitchFamily="18" charset="0"/>
                        </a:rPr>
                        <a:t> </a:t>
                      </a:r>
                      <a:r>
                        <a:rPr lang="ru-RU" sz="1400" dirty="0">
                          <a:latin typeface="Liberation Serif" panose="02020603050405020304" pitchFamily="18" charset="0"/>
                          <a:ea typeface="Liberation Serif" panose="02020603050405020304" pitchFamily="18" charset="0"/>
                          <a:cs typeface="Liberation Serif" panose="02020603050405020304" pitchFamily="18" charset="0"/>
                        </a:rPr>
                        <a:t>79</a:t>
                      </a:r>
                      <a:r>
                        <a:rPr lang="en-US" sz="1400" dirty="0">
                          <a:latin typeface="Liberation Serif" panose="02020603050405020304" pitchFamily="18" charset="0"/>
                          <a:ea typeface="Liberation Serif" panose="02020603050405020304" pitchFamily="18" charset="0"/>
                          <a:cs typeface="Liberation Serif" panose="02020603050405020304" pitchFamily="18" charset="0"/>
                        </a:rPr>
                        <a:t>7,6</a:t>
                      </a:r>
                      <a:endParaRPr lang="ru-RU" sz="1400"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algn="r"/>
                      <a:r>
                        <a:rPr lang="en-US" sz="1400" dirty="0">
                          <a:latin typeface="Liberation Serif" panose="02020603050405020304" pitchFamily="18" charset="0"/>
                          <a:ea typeface="Liberation Serif" panose="02020603050405020304" pitchFamily="18" charset="0"/>
                          <a:cs typeface="Liberation Serif" panose="02020603050405020304" pitchFamily="18" charset="0"/>
                        </a:rPr>
                        <a:t>70</a:t>
                      </a:r>
                      <a:r>
                        <a:rPr lang="ru-RU" sz="1400" dirty="0">
                          <a:latin typeface="Liberation Serif" panose="02020603050405020304" pitchFamily="18" charset="0"/>
                          <a:ea typeface="Liberation Serif" panose="02020603050405020304" pitchFamily="18" charset="0"/>
                          <a:cs typeface="Liberation Serif" panose="02020603050405020304" pitchFamily="18" charset="0"/>
                        </a:rPr>
                        <a:t>9 443,</a:t>
                      </a:r>
                      <a:r>
                        <a:rPr lang="en-US" sz="1400" dirty="0">
                          <a:latin typeface="Liberation Serif" panose="02020603050405020304" pitchFamily="18" charset="0"/>
                          <a:ea typeface="Liberation Serif" panose="02020603050405020304" pitchFamily="18" charset="0"/>
                          <a:cs typeface="Liberation Serif" panose="02020603050405020304" pitchFamily="18" charset="0"/>
                        </a:rPr>
                        <a:t>6</a:t>
                      </a:r>
                      <a:endParaRPr lang="ru-RU" sz="1400"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algn="r"/>
                      <a:r>
                        <a:rPr lang="en-US" sz="1400" dirty="0">
                          <a:latin typeface="Liberation Serif" panose="02020603050405020304" pitchFamily="18" charset="0"/>
                          <a:ea typeface="Liberation Serif" panose="02020603050405020304" pitchFamily="18" charset="0"/>
                          <a:cs typeface="Liberation Serif" panose="02020603050405020304" pitchFamily="18" charset="0"/>
                        </a:rPr>
                        <a:t>7</a:t>
                      </a:r>
                      <a:r>
                        <a:rPr lang="ru-RU" sz="1400" dirty="0">
                          <a:latin typeface="Liberation Serif" panose="02020603050405020304" pitchFamily="18" charset="0"/>
                          <a:ea typeface="Liberation Serif" panose="02020603050405020304" pitchFamily="18" charset="0"/>
                          <a:cs typeface="Liberation Serif" panose="02020603050405020304" pitchFamily="18" charset="0"/>
                        </a:rPr>
                        <a:t>16 582</a:t>
                      </a:r>
                    </a:p>
                  </a:txBody>
                  <a:tcPr/>
                </a:tc>
                <a:extLst>
                  <a:ext uri="{0D108BD9-81ED-4DB2-BD59-A6C34878D82A}">
                    <a16:rowId xmlns:a16="http://schemas.microsoft.com/office/drawing/2014/main" val="10001"/>
                  </a:ext>
                </a:extLst>
              </a:tr>
              <a:tr h="248414">
                <a:tc>
                  <a:txBody>
                    <a:bodyPr/>
                    <a:lstStyle/>
                    <a:p>
                      <a:r>
                        <a:rPr lang="ru-RU" sz="1400" dirty="0">
                          <a:latin typeface="Liberation Serif" panose="02020603050405020304" pitchFamily="18" charset="0"/>
                          <a:ea typeface="Liberation Serif" panose="02020603050405020304" pitchFamily="18" charset="0"/>
                          <a:cs typeface="Liberation Serif" panose="02020603050405020304" pitchFamily="18" charset="0"/>
                        </a:rPr>
                        <a:t>Дошкольное образование</a:t>
                      </a:r>
                    </a:p>
                  </a:txBody>
                  <a:tcPr/>
                </a:tc>
                <a:tc>
                  <a:txBody>
                    <a:bodyPr/>
                    <a:lstStyle/>
                    <a:p>
                      <a:pPr algn="r"/>
                      <a:r>
                        <a:rPr lang="ru-RU" sz="1400" dirty="0">
                          <a:latin typeface="Liberation Serif" panose="02020603050405020304" pitchFamily="18" charset="0"/>
                          <a:ea typeface="Liberation Serif" panose="02020603050405020304" pitchFamily="18" charset="0"/>
                          <a:cs typeface="Liberation Serif" panose="02020603050405020304" pitchFamily="18" charset="0"/>
                        </a:rPr>
                        <a:t>115 237,1</a:t>
                      </a:r>
                    </a:p>
                  </a:txBody>
                  <a:tcPr/>
                </a:tc>
                <a:tc>
                  <a:txBody>
                    <a:bodyPr/>
                    <a:lstStyle/>
                    <a:p>
                      <a:pPr algn="r"/>
                      <a:r>
                        <a:rPr lang="ru-RU" sz="1400" dirty="0">
                          <a:latin typeface="Liberation Serif" panose="02020603050405020304" pitchFamily="18" charset="0"/>
                          <a:ea typeface="Liberation Serif" panose="02020603050405020304" pitchFamily="18" charset="0"/>
                          <a:cs typeface="Liberation Serif" panose="02020603050405020304" pitchFamily="18" charset="0"/>
                        </a:rPr>
                        <a:t>120 538,2</a:t>
                      </a:r>
                    </a:p>
                  </a:txBody>
                  <a:tcPr/>
                </a:tc>
                <a:tc>
                  <a:txBody>
                    <a:bodyPr/>
                    <a:lstStyle/>
                    <a:p>
                      <a:pPr algn="r"/>
                      <a:r>
                        <a:rPr lang="en-US" sz="1400" dirty="0">
                          <a:latin typeface="Liberation Serif" panose="02020603050405020304" pitchFamily="18" charset="0"/>
                          <a:ea typeface="Liberation Serif" panose="02020603050405020304" pitchFamily="18" charset="0"/>
                          <a:cs typeface="Liberation Serif" panose="02020603050405020304" pitchFamily="18" charset="0"/>
                        </a:rPr>
                        <a:t>1</a:t>
                      </a:r>
                      <a:r>
                        <a:rPr lang="ru-RU" sz="1400" dirty="0">
                          <a:latin typeface="Liberation Serif" panose="02020603050405020304" pitchFamily="18" charset="0"/>
                          <a:ea typeface="Liberation Serif" panose="02020603050405020304" pitchFamily="18" charset="0"/>
                          <a:cs typeface="Liberation Serif" panose="02020603050405020304" pitchFamily="18" charset="0"/>
                        </a:rPr>
                        <a:t>51</a:t>
                      </a:r>
                      <a:r>
                        <a:rPr lang="en-US" sz="1400" dirty="0">
                          <a:latin typeface="Liberation Serif" panose="02020603050405020304" pitchFamily="18" charset="0"/>
                          <a:ea typeface="Liberation Serif" panose="02020603050405020304" pitchFamily="18" charset="0"/>
                          <a:cs typeface="Liberation Serif" panose="02020603050405020304" pitchFamily="18" charset="0"/>
                        </a:rPr>
                        <a:t> </a:t>
                      </a:r>
                      <a:r>
                        <a:rPr lang="ru-RU" sz="1400" dirty="0">
                          <a:latin typeface="Liberation Serif" panose="02020603050405020304" pitchFamily="18" charset="0"/>
                          <a:ea typeface="Liberation Serif" panose="02020603050405020304" pitchFamily="18" charset="0"/>
                          <a:cs typeface="Liberation Serif" panose="02020603050405020304" pitchFamily="18" charset="0"/>
                        </a:rPr>
                        <a:t>24</a:t>
                      </a:r>
                      <a:r>
                        <a:rPr lang="en-US" sz="1400" dirty="0">
                          <a:latin typeface="Liberation Serif" panose="02020603050405020304" pitchFamily="18" charset="0"/>
                          <a:ea typeface="Liberation Serif" panose="02020603050405020304" pitchFamily="18" charset="0"/>
                          <a:cs typeface="Liberation Serif" panose="02020603050405020304" pitchFamily="18" charset="0"/>
                        </a:rPr>
                        <a:t>7,5</a:t>
                      </a:r>
                      <a:endParaRPr lang="ru-RU" sz="1400"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algn="r"/>
                      <a:r>
                        <a:rPr lang="ru-RU" sz="1400" dirty="0">
                          <a:latin typeface="Liberation Serif" panose="02020603050405020304" pitchFamily="18" charset="0"/>
                          <a:ea typeface="Liberation Serif" panose="02020603050405020304" pitchFamily="18" charset="0"/>
                          <a:cs typeface="Liberation Serif" panose="02020603050405020304" pitchFamily="18" charset="0"/>
                        </a:rPr>
                        <a:t>160 353</a:t>
                      </a:r>
                      <a:r>
                        <a:rPr lang="en-US" sz="1400" dirty="0">
                          <a:latin typeface="Liberation Serif" panose="02020603050405020304" pitchFamily="18" charset="0"/>
                          <a:ea typeface="Liberation Serif" panose="02020603050405020304" pitchFamily="18" charset="0"/>
                          <a:cs typeface="Liberation Serif" panose="02020603050405020304" pitchFamily="18" charset="0"/>
                        </a:rPr>
                        <a:t>,8</a:t>
                      </a:r>
                      <a:endParaRPr lang="ru-RU" sz="1400"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algn="r"/>
                      <a:r>
                        <a:rPr lang="ru-RU" sz="1400" dirty="0">
                          <a:latin typeface="Liberation Serif" panose="02020603050405020304" pitchFamily="18" charset="0"/>
                          <a:ea typeface="Liberation Serif" panose="02020603050405020304" pitchFamily="18" charset="0"/>
                          <a:cs typeface="Liberation Serif" panose="02020603050405020304" pitchFamily="18" charset="0"/>
                        </a:rPr>
                        <a:t>1</a:t>
                      </a:r>
                      <a:r>
                        <a:rPr lang="en-US" sz="1400" dirty="0">
                          <a:latin typeface="Liberation Serif" panose="02020603050405020304" pitchFamily="18" charset="0"/>
                          <a:ea typeface="Liberation Serif" panose="02020603050405020304" pitchFamily="18" charset="0"/>
                          <a:cs typeface="Liberation Serif" panose="02020603050405020304" pitchFamily="18" charset="0"/>
                        </a:rPr>
                        <a:t>6</a:t>
                      </a:r>
                      <a:r>
                        <a:rPr lang="ru-RU" sz="1400" dirty="0">
                          <a:latin typeface="Liberation Serif" panose="02020603050405020304" pitchFamily="18" charset="0"/>
                          <a:ea typeface="Liberation Serif" panose="02020603050405020304" pitchFamily="18" charset="0"/>
                          <a:cs typeface="Liberation Serif" panose="02020603050405020304" pitchFamily="18" charset="0"/>
                        </a:rPr>
                        <a:t>5 </a:t>
                      </a:r>
                      <a:r>
                        <a:rPr lang="en-US" sz="1400" dirty="0">
                          <a:latin typeface="Liberation Serif" panose="02020603050405020304" pitchFamily="18" charset="0"/>
                          <a:ea typeface="Liberation Serif" panose="02020603050405020304" pitchFamily="18" charset="0"/>
                          <a:cs typeface="Liberation Serif" panose="02020603050405020304" pitchFamily="18" charset="0"/>
                        </a:rPr>
                        <a:t>2</a:t>
                      </a:r>
                      <a:r>
                        <a:rPr lang="ru-RU" sz="1400" dirty="0">
                          <a:latin typeface="Liberation Serif" panose="02020603050405020304" pitchFamily="18" charset="0"/>
                          <a:ea typeface="Liberation Serif" panose="02020603050405020304" pitchFamily="18" charset="0"/>
                          <a:cs typeface="Liberation Serif" panose="02020603050405020304" pitchFamily="18" charset="0"/>
                        </a:rPr>
                        <a:t>76</a:t>
                      </a:r>
                      <a:r>
                        <a:rPr lang="en-US" sz="1400" dirty="0">
                          <a:latin typeface="Liberation Serif" panose="02020603050405020304" pitchFamily="18" charset="0"/>
                          <a:ea typeface="Liberation Serif" panose="02020603050405020304" pitchFamily="18" charset="0"/>
                          <a:cs typeface="Liberation Serif" panose="02020603050405020304" pitchFamily="18" charset="0"/>
                        </a:rPr>
                        <a:t>,8</a:t>
                      </a:r>
                      <a:endParaRPr lang="ru-RU" sz="1400"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extLst>
                  <a:ext uri="{0D108BD9-81ED-4DB2-BD59-A6C34878D82A}">
                    <a16:rowId xmlns:a16="http://schemas.microsoft.com/office/drawing/2014/main" val="10002"/>
                  </a:ext>
                </a:extLst>
              </a:tr>
              <a:tr h="248414">
                <a:tc>
                  <a:txBody>
                    <a:bodyPr/>
                    <a:lstStyle/>
                    <a:p>
                      <a:r>
                        <a:rPr lang="ru-RU" sz="1400" dirty="0">
                          <a:latin typeface="Liberation Serif" panose="02020603050405020304" pitchFamily="18" charset="0"/>
                          <a:ea typeface="Liberation Serif" panose="02020603050405020304" pitchFamily="18" charset="0"/>
                          <a:cs typeface="Liberation Serif" panose="02020603050405020304" pitchFamily="18" charset="0"/>
                        </a:rPr>
                        <a:t>Общее образование</a:t>
                      </a:r>
                    </a:p>
                  </a:txBody>
                  <a:tcPr/>
                </a:tc>
                <a:tc>
                  <a:txBody>
                    <a:bodyPr/>
                    <a:lstStyle/>
                    <a:p>
                      <a:pPr algn="r"/>
                      <a:r>
                        <a:rPr lang="ru-RU" sz="1400" dirty="0">
                          <a:latin typeface="Liberation Serif" panose="02020603050405020304" pitchFamily="18" charset="0"/>
                          <a:ea typeface="Liberation Serif" panose="02020603050405020304" pitchFamily="18" charset="0"/>
                          <a:cs typeface="Liberation Serif" panose="02020603050405020304" pitchFamily="18" charset="0"/>
                        </a:rPr>
                        <a:t>322 021,5</a:t>
                      </a:r>
                    </a:p>
                  </a:txBody>
                  <a:tcPr/>
                </a:tc>
                <a:tc>
                  <a:txBody>
                    <a:bodyPr/>
                    <a:lstStyle/>
                    <a:p>
                      <a:pPr algn="r"/>
                      <a:r>
                        <a:rPr lang="ru-RU" sz="1400" dirty="0">
                          <a:latin typeface="Liberation Serif" panose="02020603050405020304" pitchFamily="18" charset="0"/>
                          <a:ea typeface="Liberation Serif" panose="02020603050405020304" pitchFamily="18" charset="0"/>
                          <a:cs typeface="Liberation Serif" panose="02020603050405020304" pitchFamily="18" charset="0"/>
                        </a:rPr>
                        <a:t>356 462,8</a:t>
                      </a:r>
                    </a:p>
                  </a:txBody>
                  <a:tcPr/>
                </a:tc>
                <a:tc>
                  <a:txBody>
                    <a:bodyPr/>
                    <a:lstStyle/>
                    <a:p>
                      <a:pPr algn="r"/>
                      <a:r>
                        <a:rPr lang="en-US" sz="1400" dirty="0">
                          <a:latin typeface="Liberation Serif" panose="02020603050405020304" pitchFamily="18" charset="0"/>
                          <a:ea typeface="Liberation Serif" panose="02020603050405020304" pitchFamily="18" charset="0"/>
                          <a:cs typeface="Liberation Serif" panose="02020603050405020304" pitchFamily="18" charset="0"/>
                        </a:rPr>
                        <a:t>4</a:t>
                      </a:r>
                      <a:r>
                        <a:rPr lang="ru-RU" sz="1400" dirty="0">
                          <a:latin typeface="Liberation Serif" panose="02020603050405020304" pitchFamily="18" charset="0"/>
                          <a:ea typeface="Liberation Serif" panose="02020603050405020304" pitchFamily="18" charset="0"/>
                          <a:cs typeface="Liberation Serif" panose="02020603050405020304" pitchFamily="18" charset="0"/>
                        </a:rPr>
                        <a:t>50</a:t>
                      </a:r>
                      <a:r>
                        <a:rPr lang="en-US" sz="1400" dirty="0">
                          <a:latin typeface="Liberation Serif" panose="02020603050405020304" pitchFamily="18" charset="0"/>
                          <a:ea typeface="Liberation Serif" panose="02020603050405020304" pitchFamily="18" charset="0"/>
                          <a:cs typeface="Liberation Serif" panose="02020603050405020304" pitchFamily="18" charset="0"/>
                        </a:rPr>
                        <a:t> </a:t>
                      </a:r>
                      <a:r>
                        <a:rPr lang="ru-RU" sz="1400" dirty="0">
                          <a:latin typeface="Liberation Serif" panose="02020603050405020304" pitchFamily="18" charset="0"/>
                          <a:ea typeface="Liberation Serif" panose="02020603050405020304" pitchFamily="18" charset="0"/>
                          <a:cs typeface="Liberation Serif" panose="02020603050405020304" pitchFamily="18" charset="0"/>
                        </a:rPr>
                        <a:t>0</a:t>
                      </a:r>
                      <a:r>
                        <a:rPr lang="en-US" sz="1400" dirty="0">
                          <a:latin typeface="Liberation Serif" panose="02020603050405020304" pitchFamily="18" charset="0"/>
                          <a:ea typeface="Liberation Serif" panose="02020603050405020304" pitchFamily="18" charset="0"/>
                          <a:cs typeface="Liberation Serif" panose="02020603050405020304" pitchFamily="18" charset="0"/>
                        </a:rPr>
                        <a:t>2</a:t>
                      </a:r>
                      <a:r>
                        <a:rPr lang="ru-RU" sz="1400" dirty="0">
                          <a:latin typeface="Liberation Serif" panose="02020603050405020304" pitchFamily="18" charset="0"/>
                          <a:ea typeface="Liberation Serif" panose="02020603050405020304" pitchFamily="18" charset="0"/>
                          <a:cs typeface="Liberation Serif" panose="02020603050405020304" pitchFamily="18" charset="0"/>
                        </a:rPr>
                        <a:t>9</a:t>
                      </a:r>
                      <a:r>
                        <a:rPr lang="en-US" sz="1400" dirty="0">
                          <a:latin typeface="Liberation Serif" panose="02020603050405020304" pitchFamily="18" charset="0"/>
                          <a:ea typeface="Liberation Serif" panose="02020603050405020304" pitchFamily="18" charset="0"/>
                          <a:cs typeface="Liberation Serif" panose="02020603050405020304" pitchFamily="18" charset="0"/>
                        </a:rPr>
                        <a:t>,9</a:t>
                      </a:r>
                      <a:endParaRPr lang="ru-RU" sz="1400"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algn="r"/>
                      <a:r>
                        <a:rPr lang="en-US" sz="1400" dirty="0">
                          <a:latin typeface="Liberation Serif" panose="02020603050405020304" pitchFamily="18" charset="0"/>
                          <a:ea typeface="Liberation Serif" panose="02020603050405020304" pitchFamily="18" charset="0"/>
                          <a:cs typeface="Liberation Serif" panose="02020603050405020304" pitchFamily="18" charset="0"/>
                        </a:rPr>
                        <a:t>4</a:t>
                      </a:r>
                      <a:r>
                        <a:rPr lang="ru-RU" sz="1400" dirty="0">
                          <a:latin typeface="Liberation Serif" panose="02020603050405020304" pitchFamily="18" charset="0"/>
                          <a:ea typeface="Liberation Serif" panose="02020603050405020304" pitchFamily="18" charset="0"/>
                          <a:cs typeface="Liberation Serif" panose="02020603050405020304" pitchFamily="18" charset="0"/>
                        </a:rPr>
                        <a:t>75 5</a:t>
                      </a:r>
                      <a:r>
                        <a:rPr lang="en-US" sz="1400" dirty="0">
                          <a:latin typeface="Liberation Serif" panose="02020603050405020304" pitchFamily="18" charset="0"/>
                          <a:ea typeface="Liberation Serif" panose="02020603050405020304" pitchFamily="18" charset="0"/>
                          <a:cs typeface="Liberation Serif" panose="02020603050405020304" pitchFamily="18" charset="0"/>
                        </a:rPr>
                        <a:t>13,4</a:t>
                      </a:r>
                      <a:endParaRPr lang="ru-RU" sz="1400"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algn="r"/>
                      <a:r>
                        <a:rPr lang="en-US" sz="1400" dirty="0">
                          <a:latin typeface="Liberation Serif" panose="02020603050405020304" pitchFamily="18" charset="0"/>
                          <a:ea typeface="Liberation Serif" panose="02020603050405020304" pitchFamily="18" charset="0"/>
                          <a:cs typeface="Liberation Serif" panose="02020603050405020304" pitchFamily="18" charset="0"/>
                        </a:rPr>
                        <a:t>4</a:t>
                      </a:r>
                      <a:r>
                        <a:rPr lang="ru-RU" sz="1400" dirty="0">
                          <a:latin typeface="Liberation Serif" panose="02020603050405020304" pitchFamily="18" charset="0"/>
                          <a:ea typeface="Liberation Serif" panose="02020603050405020304" pitchFamily="18" charset="0"/>
                          <a:cs typeface="Liberation Serif" panose="02020603050405020304" pitchFamily="18" charset="0"/>
                        </a:rPr>
                        <a:t>77 4</a:t>
                      </a:r>
                      <a:r>
                        <a:rPr lang="en-US" sz="1400" dirty="0">
                          <a:latin typeface="Liberation Serif" panose="02020603050405020304" pitchFamily="18" charset="0"/>
                          <a:ea typeface="Liberation Serif" panose="02020603050405020304" pitchFamily="18" charset="0"/>
                          <a:cs typeface="Liberation Serif" panose="02020603050405020304" pitchFamily="18" charset="0"/>
                        </a:rPr>
                        <a:t>5</a:t>
                      </a:r>
                      <a:r>
                        <a:rPr lang="ru-RU" sz="1400" dirty="0">
                          <a:latin typeface="Liberation Serif" panose="02020603050405020304" pitchFamily="18" charset="0"/>
                          <a:ea typeface="Liberation Serif" panose="02020603050405020304" pitchFamily="18" charset="0"/>
                          <a:cs typeface="Liberation Serif" panose="02020603050405020304" pitchFamily="18" charset="0"/>
                        </a:rPr>
                        <a:t>1</a:t>
                      </a:r>
                      <a:r>
                        <a:rPr lang="en-US" sz="1400" dirty="0">
                          <a:latin typeface="Liberation Serif" panose="02020603050405020304" pitchFamily="18" charset="0"/>
                          <a:ea typeface="Liberation Serif" panose="02020603050405020304" pitchFamily="18" charset="0"/>
                          <a:cs typeface="Liberation Serif" panose="02020603050405020304" pitchFamily="18" charset="0"/>
                        </a:rPr>
                        <a:t>,8</a:t>
                      </a:r>
                      <a:endParaRPr lang="ru-RU" sz="1400"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extLst>
                  <a:ext uri="{0D108BD9-81ED-4DB2-BD59-A6C34878D82A}">
                    <a16:rowId xmlns:a16="http://schemas.microsoft.com/office/drawing/2014/main" val="10003"/>
                  </a:ext>
                </a:extLst>
              </a:tr>
              <a:tr h="248414">
                <a:tc>
                  <a:txBody>
                    <a:bodyPr/>
                    <a:lstStyle/>
                    <a:p>
                      <a:r>
                        <a:rPr lang="ru-RU" sz="1400" dirty="0">
                          <a:latin typeface="Liberation Serif" panose="02020603050405020304" pitchFamily="18" charset="0"/>
                          <a:ea typeface="Liberation Serif" panose="02020603050405020304" pitchFamily="18" charset="0"/>
                          <a:cs typeface="Liberation Serif" panose="02020603050405020304" pitchFamily="18" charset="0"/>
                        </a:rPr>
                        <a:t>Дополнительное образование детей</a:t>
                      </a:r>
                    </a:p>
                  </a:txBody>
                  <a:tcPr/>
                </a:tc>
                <a:tc>
                  <a:txBody>
                    <a:bodyPr/>
                    <a:lstStyle/>
                    <a:p>
                      <a:pPr algn="r"/>
                      <a:r>
                        <a:rPr lang="ru-RU" sz="1400" dirty="0">
                          <a:latin typeface="Liberation Serif" panose="02020603050405020304" pitchFamily="18" charset="0"/>
                          <a:ea typeface="Liberation Serif" panose="02020603050405020304" pitchFamily="18" charset="0"/>
                          <a:cs typeface="Liberation Serif" panose="02020603050405020304" pitchFamily="18" charset="0"/>
                        </a:rPr>
                        <a:t>40 189,3</a:t>
                      </a:r>
                    </a:p>
                  </a:txBody>
                  <a:tcPr/>
                </a:tc>
                <a:tc>
                  <a:txBody>
                    <a:bodyPr/>
                    <a:lstStyle/>
                    <a:p>
                      <a:pPr algn="r"/>
                      <a:r>
                        <a:rPr lang="ru-RU" sz="1400" dirty="0">
                          <a:latin typeface="Liberation Serif" panose="02020603050405020304" pitchFamily="18" charset="0"/>
                          <a:ea typeface="Liberation Serif" panose="02020603050405020304" pitchFamily="18" charset="0"/>
                          <a:cs typeface="Liberation Serif" panose="02020603050405020304" pitchFamily="18" charset="0"/>
                        </a:rPr>
                        <a:t>39 042,5</a:t>
                      </a:r>
                    </a:p>
                  </a:txBody>
                  <a:tcPr/>
                </a:tc>
                <a:tc>
                  <a:txBody>
                    <a:bodyPr/>
                    <a:lstStyle/>
                    <a:p>
                      <a:pPr algn="r"/>
                      <a:r>
                        <a:rPr lang="en-US" sz="1400" dirty="0">
                          <a:latin typeface="Liberation Serif" panose="02020603050405020304" pitchFamily="18" charset="0"/>
                          <a:ea typeface="Liberation Serif" panose="02020603050405020304" pitchFamily="18" charset="0"/>
                          <a:cs typeface="Liberation Serif" panose="02020603050405020304" pitchFamily="18" charset="0"/>
                        </a:rPr>
                        <a:t>36 054,4</a:t>
                      </a:r>
                      <a:endParaRPr lang="ru-RU" sz="1400"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algn="r"/>
                      <a:r>
                        <a:rPr lang="ru-RU" sz="1400" dirty="0">
                          <a:latin typeface="Liberation Serif" panose="02020603050405020304" pitchFamily="18" charset="0"/>
                          <a:ea typeface="Liberation Serif" panose="02020603050405020304" pitchFamily="18" charset="0"/>
                          <a:cs typeface="Liberation Serif" panose="02020603050405020304" pitchFamily="18" charset="0"/>
                        </a:rPr>
                        <a:t>3</a:t>
                      </a:r>
                      <a:r>
                        <a:rPr lang="en-US" sz="1400" dirty="0">
                          <a:latin typeface="Liberation Serif" panose="02020603050405020304" pitchFamily="18" charset="0"/>
                          <a:ea typeface="Liberation Serif" panose="02020603050405020304" pitchFamily="18" charset="0"/>
                          <a:cs typeface="Liberation Serif" panose="02020603050405020304" pitchFamily="18" charset="0"/>
                        </a:rPr>
                        <a:t>6</a:t>
                      </a:r>
                      <a:r>
                        <a:rPr lang="ru-RU" sz="1400" dirty="0">
                          <a:latin typeface="Liberation Serif" panose="02020603050405020304" pitchFamily="18" charset="0"/>
                          <a:ea typeface="Liberation Serif" panose="02020603050405020304" pitchFamily="18" charset="0"/>
                          <a:cs typeface="Liberation Serif" panose="02020603050405020304" pitchFamily="18" charset="0"/>
                        </a:rPr>
                        <a:t> </a:t>
                      </a:r>
                      <a:r>
                        <a:rPr lang="en-US" sz="1400" dirty="0">
                          <a:latin typeface="Liberation Serif" panose="02020603050405020304" pitchFamily="18" charset="0"/>
                          <a:ea typeface="Liberation Serif" panose="02020603050405020304" pitchFamily="18" charset="0"/>
                          <a:cs typeface="Liberation Serif" panose="02020603050405020304" pitchFamily="18" charset="0"/>
                        </a:rPr>
                        <a:t>318</a:t>
                      </a:r>
                      <a:endParaRPr lang="ru-RU" sz="1400"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algn="r"/>
                      <a:r>
                        <a:rPr lang="ru-RU" sz="1400" dirty="0">
                          <a:latin typeface="Liberation Serif" panose="02020603050405020304" pitchFamily="18" charset="0"/>
                          <a:ea typeface="Liberation Serif" panose="02020603050405020304" pitchFamily="18" charset="0"/>
                          <a:cs typeface="Liberation Serif" panose="02020603050405020304" pitchFamily="18" charset="0"/>
                        </a:rPr>
                        <a:t>36 3</a:t>
                      </a:r>
                      <a:r>
                        <a:rPr lang="en-US" sz="1400" dirty="0">
                          <a:latin typeface="Liberation Serif" panose="02020603050405020304" pitchFamily="18" charset="0"/>
                          <a:ea typeface="Liberation Serif" panose="02020603050405020304" pitchFamily="18" charset="0"/>
                          <a:cs typeface="Liberation Serif" panose="02020603050405020304" pitchFamily="18" charset="0"/>
                        </a:rPr>
                        <a:t>18</a:t>
                      </a:r>
                      <a:endParaRPr lang="ru-RU" sz="1400"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extLst>
                  <a:ext uri="{0D108BD9-81ED-4DB2-BD59-A6C34878D82A}">
                    <a16:rowId xmlns:a16="http://schemas.microsoft.com/office/drawing/2014/main" val="10004"/>
                  </a:ext>
                </a:extLst>
              </a:tr>
              <a:tr h="248414">
                <a:tc>
                  <a:txBody>
                    <a:bodyPr/>
                    <a:lstStyle/>
                    <a:p>
                      <a:r>
                        <a:rPr lang="ru-RU" sz="1400" dirty="0">
                          <a:latin typeface="Liberation Serif" panose="02020603050405020304" pitchFamily="18" charset="0"/>
                          <a:ea typeface="Liberation Serif" panose="02020603050405020304" pitchFamily="18" charset="0"/>
                          <a:cs typeface="Liberation Serif" panose="02020603050405020304" pitchFamily="18" charset="0"/>
                        </a:rPr>
                        <a:t>Молодежная</a:t>
                      </a:r>
                      <a:r>
                        <a:rPr lang="ru-RU" sz="1400" baseline="0" dirty="0">
                          <a:latin typeface="Liberation Serif" panose="02020603050405020304" pitchFamily="18" charset="0"/>
                          <a:ea typeface="Liberation Serif" panose="02020603050405020304" pitchFamily="18" charset="0"/>
                          <a:cs typeface="Liberation Serif" panose="02020603050405020304" pitchFamily="18" charset="0"/>
                        </a:rPr>
                        <a:t> политика и оздоровление детей</a:t>
                      </a:r>
                      <a:endParaRPr lang="ru-RU" sz="1400"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algn="r"/>
                      <a:r>
                        <a:rPr lang="ru-RU" sz="1400" dirty="0">
                          <a:latin typeface="Liberation Serif" panose="02020603050405020304" pitchFamily="18" charset="0"/>
                          <a:ea typeface="Liberation Serif" panose="02020603050405020304" pitchFamily="18" charset="0"/>
                          <a:cs typeface="Liberation Serif" panose="02020603050405020304" pitchFamily="18" charset="0"/>
                        </a:rPr>
                        <a:t>8 645,1</a:t>
                      </a:r>
                    </a:p>
                  </a:txBody>
                  <a:tcPr/>
                </a:tc>
                <a:tc>
                  <a:txBody>
                    <a:bodyPr/>
                    <a:lstStyle/>
                    <a:p>
                      <a:pPr algn="r"/>
                      <a:r>
                        <a:rPr lang="ru-RU" sz="1400" dirty="0">
                          <a:latin typeface="Liberation Serif" panose="02020603050405020304" pitchFamily="18" charset="0"/>
                          <a:ea typeface="Liberation Serif" panose="02020603050405020304" pitchFamily="18" charset="0"/>
                          <a:cs typeface="Liberation Serif" panose="02020603050405020304" pitchFamily="18" charset="0"/>
                        </a:rPr>
                        <a:t>9 465,1</a:t>
                      </a:r>
                    </a:p>
                  </a:txBody>
                  <a:tcPr/>
                </a:tc>
                <a:tc>
                  <a:txBody>
                    <a:bodyPr/>
                    <a:lstStyle/>
                    <a:p>
                      <a:pPr algn="r"/>
                      <a:r>
                        <a:rPr lang="en-US" sz="1400" dirty="0">
                          <a:latin typeface="Liberation Serif" panose="02020603050405020304" pitchFamily="18" charset="0"/>
                          <a:ea typeface="Liberation Serif" panose="02020603050405020304" pitchFamily="18" charset="0"/>
                          <a:cs typeface="Liberation Serif" panose="02020603050405020304" pitchFamily="18" charset="0"/>
                        </a:rPr>
                        <a:t>648,5</a:t>
                      </a:r>
                      <a:endParaRPr lang="ru-RU" sz="1400"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algn="r"/>
                      <a:r>
                        <a:rPr lang="ru-RU" sz="1400" dirty="0">
                          <a:latin typeface="Liberation Serif" panose="02020603050405020304" pitchFamily="18" charset="0"/>
                          <a:ea typeface="Liberation Serif" panose="02020603050405020304" pitchFamily="18" charset="0"/>
                          <a:cs typeface="Liberation Serif" panose="02020603050405020304" pitchFamily="18" charset="0"/>
                        </a:rPr>
                        <a:t>2</a:t>
                      </a:r>
                      <a:r>
                        <a:rPr lang="en-US" sz="1400" dirty="0">
                          <a:latin typeface="Liberation Serif" panose="02020603050405020304" pitchFamily="18" charset="0"/>
                          <a:ea typeface="Liberation Serif" panose="02020603050405020304" pitchFamily="18" charset="0"/>
                          <a:cs typeface="Liberation Serif" panose="02020603050405020304" pitchFamily="18" charset="0"/>
                        </a:rPr>
                        <a:t>00</a:t>
                      </a:r>
                      <a:endParaRPr lang="ru-RU" sz="1400"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algn="r"/>
                      <a:r>
                        <a:rPr lang="ru-RU" sz="1400" dirty="0">
                          <a:latin typeface="Liberation Serif" panose="02020603050405020304" pitchFamily="18" charset="0"/>
                          <a:ea typeface="Liberation Serif" panose="02020603050405020304" pitchFamily="18" charset="0"/>
                          <a:cs typeface="Liberation Serif" panose="02020603050405020304" pitchFamily="18" charset="0"/>
                        </a:rPr>
                        <a:t>2</a:t>
                      </a:r>
                      <a:r>
                        <a:rPr lang="en-US" sz="1400" dirty="0">
                          <a:latin typeface="Liberation Serif" panose="02020603050405020304" pitchFamily="18" charset="0"/>
                          <a:ea typeface="Liberation Serif" panose="02020603050405020304" pitchFamily="18" charset="0"/>
                          <a:cs typeface="Liberation Serif" panose="02020603050405020304" pitchFamily="18" charset="0"/>
                        </a:rPr>
                        <a:t>00</a:t>
                      </a:r>
                      <a:endParaRPr lang="ru-RU" sz="1400"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extLst>
                  <a:ext uri="{0D108BD9-81ED-4DB2-BD59-A6C34878D82A}">
                    <a16:rowId xmlns:a16="http://schemas.microsoft.com/office/drawing/2014/main" val="10005"/>
                  </a:ext>
                </a:extLst>
              </a:tr>
              <a:tr h="248414">
                <a:tc>
                  <a:txBody>
                    <a:bodyPr/>
                    <a:lstStyle/>
                    <a:p>
                      <a:r>
                        <a:rPr lang="ru-RU" sz="1400" dirty="0">
                          <a:latin typeface="Liberation Serif" panose="02020603050405020304" pitchFamily="18" charset="0"/>
                          <a:ea typeface="Liberation Serif" panose="02020603050405020304" pitchFamily="18" charset="0"/>
                          <a:cs typeface="Liberation Serif" panose="02020603050405020304" pitchFamily="18" charset="0"/>
                        </a:rPr>
                        <a:t>Другие вопросы в области образования</a:t>
                      </a:r>
                    </a:p>
                  </a:txBody>
                  <a:tcPr/>
                </a:tc>
                <a:tc>
                  <a:txBody>
                    <a:bodyPr/>
                    <a:lstStyle/>
                    <a:p>
                      <a:pPr algn="r"/>
                      <a:r>
                        <a:rPr lang="ru-RU" sz="1400" dirty="0">
                          <a:latin typeface="Liberation Serif" panose="02020603050405020304" pitchFamily="18" charset="0"/>
                          <a:ea typeface="Liberation Serif" panose="02020603050405020304" pitchFamily="18" charset="0"/>
                          <a:cs typeface="Liberation Serif" panose="02020603050405020304" pitchFamily="18" charset="0"/>
                        </a:rPr>
                        <a:t>24225,1</a:t>
                      </a:r>
                    </a:p>
                  </a:txBody>
                  <a:tcPr/>
                </a:tc>
                <a:tc>
                  <a:txBody>
                    <a:bodyPr/>
                    <a:lstStyle/>
                    <a:p>
                      <a:pPr algn="r"/>
                      <a:r>
                        <a:rPr lang="ru-RU" sz="1400" dirty="0">
                          <a:latin typeface="Liberation Serif" panose="02020603050405020304" pitchFamily="18" charset="0"/>
                          <a:ea typeface="Liberation Serif" panose="02020603050405020304" pitchFamily="18" charset="0"/>
                          <a:cs typeface="Liberation Serif" panose="02020603050405020304" pitchFamily="18" charset="0"/>
                        </a:rPr>
                        <a:t>27 099,4</a:t>
                      </a:r>
                    </a:p>
                  </a:txBody>
                  <a:tcPr/>
                </a:tc>
                <a:tc>
                  <a:txBody>
                    <a:bodyPr/>
                    <a:lstStyle/>
                    <a:p>
                      <a:pPr algn="r"/>
                      <a:r>
                        <a:rPr lang="en-US" sz="1400" dirty="0">
                          <a:latin typeface="Liberation Serif" panose="02020603050405020304" pitchFamily="18" charset="0"/>
                          <a:ea typeface="Liberation Serif" panose="02020603050405020304" pitchFamily="18" charset="0"/>
                          <a:cs typeface="Liberation Serif" panose="02020603050405020304" pitchFamily="18" charset="0"/>
                        </a:rPr>
                        <a:t>64 817,3</a:t>
                      </a:r>
                      <a:endParaRPr lang="ru-RU" sz="1400"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algn="r"/>
                      <a:r>
                        <a:rPr lang="en-US" sz="1400" dirty="0">
                          <a:latin typeface="Liberation Serif" panose="02020603050405020304" pitchFamily="18" charset="0"/>
                          <a:ea typeface="Liberation Serif" panose="02020603050405020304" pitchFamily="18" charset="0"/>
                          <a:cs typeface="Liberation Serif" panose="02020603050405020304" pitchFamily="18" charset="0"/>
                        </a:rPr>
                        <a:t>3</a:t>
                      </a:r>
                      <a:r>
                        <a:rPr lang="ru-RU" sz="1400" dirty="0">
                          <a:latin typeface="Liberation Serif" panose="02020603050405020304" pitchFamily="18" charset="0"/>
                          <a:ea typeface="Liberation Serif" panose="02020603050405020304" pitchFamily="18" charset="0"/>
                          <a:cs typeface="Liberation Serif" panose="02020603050405020304" pitchFamily="18" charset="0"/>
                        </a:rPr>
                        <a:t>7</a:t>
                      </a:r>
                      <a:r>
                        <a:rPr lang="en-US" sz="1400" dirty="0">
                          <a:latin typeface="Liberation Serif" panose="02020603050405020304" pitchFamily="18" charset="0"/>
                          <a:ea typeface="Liberation Serif" panose="02020603050405020304" pitchFamily="18" charset="0"/>
                          <a:cs typeface="Liberation Serif" panose="02020603050405020304" pitchFamily="18" charset="0"/>
                        </a:rPr>
                        <a:t> 0</a:t>
                      </a:r>
                      <a:r>
                        <a:rPr lang="ru-RU" sz="1400" dirty="0">
                          <a:latin typeface="Liberation Serif" panose="02020603050405020304" pitchFamily="18" charset="0"/>
                          <a:ea typeface="Liberation Serif" panose="02020603050405020304" pitchFamily="18" charset="0"/>
                          <a:cs typeface="Liberation Serif" panose="02020603050405020304" pitchFamily="18" charset="0"/>
                        </a:rPr>
                        <a:t>5</a:t>
                      </a:r>
                      <a:r>
                        <a:rPr lang="en-US" sz="1400" dirty="0">
                          <a:latin typeface="Liberation Serif" panose="02020603050405020304" pitchFamily="18" charset="0"/>
                          <a:ea typeface="Liberation Serif" panose="02020603050405020304" pitchFamily="18" charset="0"/>
                          <a:cs typeface="Liberation Serif" panose="02020603050405020304" pitchFamily="18" charset="0"/>
                        </a:rPr>
                        <a:t>8</a:t>
                      </a:r>
                      <a:r>
                        <a:rPr lang="ru-RU" sz="1400" dirty="0">
                          <a:latin typeface="Liberation Serif" panose="02020603050405020304" pitchFamily="18" charset="0"/>
                          <a:ea typeface="Liberation Serif" panose="02020603050405020304" pitchFamily="18" charset="0"/>
                          <a:cs typeface="Liberation Serif" panose="02020603050405020304" pitchFamily="18" charset="0"/>
                        </a:rPr>
                        <a:t>,</a:t>
                      </a:r>
                      <a:r>
                        <a:rPr lang="en-US" sz="1400" dirty="0">
                          <a:latin typeface="Liberation Serif" panose="02020603050405020304" pitchFamily="18" charset="0"/>
                          <a:ea typeface="Liberation Serif" panose="02020603050405020304" pitchFamily="18" charset="0"/>
                          <a:cs typeface="Liberation Serif" panose="02020603050405020304" pitchFamily="18" charset="0"/>
                        </a:rPr>
                        <a:t>4</a:t>
                      </a:r>
                      <a:endParaRPr lang="ru-RU" sz="1400"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algn="r"/>
                      <a:r>
                        <a:rPr lang="en-US" sz="1400" dirty="0">
                          <a:latin typeface="Liberation Serif" panose="02020603050405020304" pitchFamily="18" charset="0"/>
                          <a:ea typeface="Liberation Serif" panose="02020603050405020304" pitchFamily="18" charset="0"/>
                          <a:cs typeface="Liberation Serif" panose="02020603050405020304" pitchFamily="18" charset="0"/>
                        </a:rPr>
                        <a:t>3</a:t>
                      </a:r>
                      <a:r>
                        <a:rPr lang="ru-RU" sz="1400" dirty="0">
                          <a:latin typeface="Liberation Serif" panose="02020603050405020304" pitchFamily="18" charset="0"/>
                          <a:ea typeface="Liberation Serif" panose="02020603050405020304" pitchFamily="18" charset="0"/>
                          <a:cs typeface="Liberation Serif" panose="02020603050405020304" pitchFamily="18" charset="0"/>
                        </a:rPr>
                        <a:t>7</a:t>
                      </a:r>
                      <a:r>
                        <a:rPr lang="en-US" sz="1400" dirty="0">
                          <a:latin typeface="Liberation Serif" panose="02020603050405020304" pitchFamily="18" charset="0"/>
                          <a:ea typeface="Liberation Serif" panose="02020603050405020304" pitchFamily="18" charset="0"/>
                          <a:cs typeface="Liberation Serif" panose="02020603050405020304" pitchFamily="18" charset="0"/>
                        </a:rPr>
                        <a:t> 33</a:t>
                      </a:r>
                      <a:r>
                        <a:rPr lang="ru-RU" sz="1400" dirty="0">
                          <a:latin typeface="Liberation Serif" panose="02020603050405020304" pitchFamily="18" charset="0"/>
                          <a:ea typeface="Liberation Serif" panose="02020603050405020304" pitchFamily="18" charset="0"/>
                          <a:cs typeface="Liberation Serif" panose="02020603050405020304" pitchFamily="18" charset="0"/>
                        </a:rPr>
                        <a:t>5,</a:t>
                      </a:r>
                      <a:r>
                        <a:rPr lang="en-US" sz="1400" dirty="0">
                          <a:latin typeface="Liberation Serif" panose="02020603050405020304" pitchFamily="18" charset="0"/>
                          <a:ea typeface="Liberation Serif" panose="02020603050405020304" pitchFamily="18" charset="0"/>
                          <a:cs typeface="Liberation Serif" panose="02020603050405020304" pitchFamily="18" charset="0"/>
                        </a:rPr>
                        <a:t>4</a:t>
                      </a:r>
                      <a:endParaRPr lang="ru-RU" sz="1400"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extLst>
                  <a:ext uri="{0D108BD9-81ED-4DB2-BD59-A6C34878D82A}">
                    <a16:rowId xmlns:a16="http://schemas.microsoft.com/office/drawing/2014/main" val="10006"/>
                  </a:ext>
                </a:extLst>
              </a:tr>
            </a:tbl>
          </a:graphicData>
        </a:graphic>
      </p:graphicFrame>
      <p:pic>
        <p:nvPicPr>
          <p:cNvPr id="7" name="Рисунок 6" descr="http://ivbarinov.ru/files/%D0%9F%D0%B0%D1%82%D1%80%D0%B8%D0%BE%D1%82%D0%B8%D0%BA%D0%B0/%D1%80%D0%BE%D0%B4%D0%BE%D1%81%D0%BB%D0%BE%D0%B2%D0%BD%D0%B0%D1%8F%20%D0%BB%D0%B8%D0%BF%D0%BA%D0%B0%2014/MR_09_md.jpg"/>
          <p:cNvPicPr/>
          <p:nvPr/>
        </p:nvPicPr>
        <p:blipFill>
          <a:blip r:embed="rId2" cstate="print">
            <a:lum bright="10000"/>
          </a:blip>
          <a:srcRect/>
          <a:stretch>
            <a:fillRect/>
          </a:stretch>
        </p:blipFill>
        <p:spPr bwMode="auto">
          <a:xfrm>
            <a:off x="657286" y="4392537"/>
            <a:ext cx="2966131" cy="1991329"/>
          </a:xfrm>
          <a:prstGeom prst="rect">
            <a:avLst/>
          </a:prstGeom>
          <a:noFill/>
          <a:ln w="9525">
            <a:noFill/>
            <a:miter lim="800000"/>
            <a:headEnd/>
            <a:tailEnd/>
          </a:ln>
        </p:spPr>
      </p:pic>
      <p:pic>
        <p:nvPicPr>
          <p:cNvPr id="8" name="Рисунок 7" descr="http://ivbarinov.ru/files/%D0%9F%D0%B0%D1%82%D1%80%D0%B8%D0%BE%D1%82%D0%B8%D0%BA%D0%B0/%D1%80%D0%BE%D0%B4%D0%BE%D1%81%D0%BB%D0%BE%D0%B2%D0%BD%D0%B0%D1%8F%20%D0%BB%D0%B8%D0%BF%D0%BA%D0%B0%2014/MR_02_md.jpg"/>
          <p:cNvPicPr/>
          <p:nvPr/>
        </p:nvPicPr>
        <p:blipFill>
          <a:blip r:embed="rId3" cstate="print">
            <a:lum bright="10000"/>
          </a:blip>
          <a:srcRect/>
          <a:stretch>
            <a:fillRect/>
          </a:stretch>
        </p:blipFill>
        <p:spPr bwMode="auto">
          <a:xfrm>
            <a:off x="8568582" y="4392537"/>
            <a:ext cx="2966131" cy="1991330"/>
          </a:xfrm>
          <a:prstGeom prst="rect">
            <a:avLst/>
          </a:prstGeom>
          <a:noFill/>
          <a:ln w="9525">
            <a:noFill/>
            <a:miter lim="800000"/>
            <a:headEnd/>
            <a:tailEnd/>
          </a:ln>
        </p:spPr>
      </p:pic>
      <p:graphicFrame>
        <p:nvGraphicFramePr>
          <p:cNvPr id="9" name="Диаграмма 8"/>
          <p:cNvGraphicFramePr/>
          <p:nvPr/>
        </p:nvGraphicFramePr>
        <p:xfrm>
          <a:off x="3828515" y="4291675"/>
          <a:ext cx="4657459" cy="2092191"/>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1"/>
          <p:cNvSpPr/>
          <p:nvPr/>
        </p:nvSpPr>
        <p:spPr>
          <a:xfrm>
            <a:off x="657286" y="175347"/>
            <a:ext cx="10877427" cy="29878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US" b="0" strike="noStrike"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I</a:t>
            </a:r>
            <a:r>
              <a:rPr lang="en-US"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V</a:t>
            </a:r>
            <a:r>
              <a:rPr lang="en-US" b="0" strike="noStrike"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 </a:t>
            </a:r>
            <a:r>
              <a:rPr lang="ru-RU"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Расходы бюджета</a:t>
            </a:r>
            <a:endParaRPr lang="ru-RU" b="0" strike="noStrike"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endParaRPr>
          </a:p>
        </p:txBody>
      </p:sp>
      <p:sp>
        <p:nvSpPr>
          <p:cNvPr id="5" name="Заголовок 1"/>
          <p:cNvSpPr txBox="1"/>
          <p:nvPr/>
        </p:nvSpPr>
        <p:spPr>
          <a:xfrm>
            <a:off x="657286" y="474133"/>
            <a:ext cx="10877427" cy="651282"/>
          </a:xfrm>
          <a:prstGeom prst="rect">
            <a:avLst/>
          </a:prstGeom>
        </p:spPr>
        <p:txBody>
          <a:bodyPr>
            <a:normAutofit lnSpcReduction="10000"/>
          </a:bodyPr>
          <a:lst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2000" b="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Культура, кинематография</a:t>
            </a:r>
            <a:br>
              <a:rPr lang="ru-RU" sz="2000" b="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br>
            <a:r>
              <a:rPr lang="ru-RU" sz="2000" b="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15 244,2 </a:t>
            </a:r>
            <a:r>
              <a:rPr lang="ru-RU" sz="2000"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тыс. руб. – будет направлено на финансирование культуры в 2024 году</a:t>
            </a:r>
            <a:endParaRPr lang="ru-RU" sz="2000" b="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endParaRPr>
          </a:p>
        </p:txBody>
      </p:sp>
      <p:graphicFrame>
        <p:nvGraphicFramePr>
          <p:cNvPr id="6" name="Содержимое 4"/>
          <p:cNvGraphicFramePr/>
          <p:nvPr/>
        </p:nvGraphicFramePr>
        <p:xfrm>
          <a:off x="657286" y="1400681"/>
          <a:ext cx="10877426" cy="2164080"/>
        </p:xfrm>
        <a:graphic>
          <a:graphicData uri="http://schemas.openxmlformats.org/drawingml/2006/table">
            <a:tbl>
              <a:tblPr firstRow="1" bandRow="1">
                <a:tableStyleId>{5C22544A-7EE6-4342-B048-85BDC9FD1C3A}</a:tableStyleId>
              </a:tblPr>
              <a:tblGrid>
                <a:gridCol w="5388644">
                  <a:extLst>
                    <a:ext uri="{9D8B030D-6E8A-4147-A177-3AD203B41FA5}">
                      <a16:colId xmlns:a16="http://schemas.microsoft.com/office/drawing/2014/main" val="20000"/>
                    </a:ext>
                  </a:extLst>
                </a:gridCol>
                <a:gridCol w="1097686">
                  <a:extLst>
                    <a:ext uri="{9D8B030D-6E8A-4147-A177-3AD203B41FA5}">
                      <a16:colId xmlns:a16="http://schemas.microsoft.com/office/drawing/2014/main" val="20001"/>
                    </a:ext>
                  </a:extLst>
                </a:gridCol>
                <a:gridCol w="1097686">
                  <a:extLst>
                    <a:ext uri="{9D8B030D-6E8A-4147-A177-3AD203B41FA5}">
                      <a16:colId xmlns:a16="http://schemas.microsoft.com/office/drawing/2014/main" val="20002"/>
                    </a:ext>
                  </a:extLst>
                </a:gridCol>
                <a:gridCol w="1097686">
                  <a:extLst>
                    <a:ext uri="{9D8B030D-6E8A-4147-A177-3AD203B41FA5}">
                      <a16:colId xmlns:a16="http://schemas.microsoft.com/office/drawing/2014/main" val="20003"/>
                    </a:ext>
                  </a:extLst>
                </a:gridCol>
                <a:gridCol w="1097862">
                  <a:extLst>
                    <a:ext uri="{9D8B030D-6E8A-4147-A177-3AD203B41FA5}">
                      <a16:colId xmlns:a16="http://schemas.microsoft.com/office/drawing/2014/main" val="20004"/>
                    </a:ext>
                  </a:extLst>
                </a:gridCol>
                <a:gridCol w="1097862">
                  <a:extLst>
                    <a:ext uri="{9D8B030D-6E8A-4147-A177-3AD203B41FA5}">
                      <a16:colId xmlns:a16="http://schemas.microsoft.com/office/drawing/2014/main" val="20005"/>
                    </a:ext>
                  </a:extLst>
                </a:gridCol>
              </a:tblGrid>
              <a:tr h="370840">
                <a:tc>
                  <a:txBody>
                    <a:bodyPr/>
                    <a:lstStyle/>
                    <a:p>
                      <a:pPr algn="ctr"/>
                      <a:r>
                        <a:rPr lang="ru-RU" sz="1600" dirty="0">
                          <a:latin typeface="Liberation Serif" panose="02020603050405020304" pitchFamily="18" charset="0"/>
                          <a:ea typeface="Liberation Serif" panose="02020603050405020304" pitchFamily="18" charset="0"/>
                          <a:cs typeface="Liberation Serif" panose="02020603050405020304" pitchFamily="18" charset="0"/>
                        </a:rPr>
                        <a:t>Подраздел</a:t>
                      </a:r>
                    </a:p>
                  </a:txBody>
                  <a:tcPr/>
                </a:tc>
                <a:tc>
                  <a:txBody>
                    <a:bodyPr/>
                    <a:lstStyle/>
                    <a:p>
                      <a:pPr algn="ctr"/>
                      <a:r>
                        <a:rPr lang="ru-RU" sz="1600" dirty="0">
                          <a:latin typeface="Liberation Serif" panose="02020603050405020304" pitchFamily="18" charset="0"/>
                          <a:ea typeface="Liberation Serif" panose="02020603050405020304" pitchFamily="18" charset="0"/>
                          <a:cs typeface="Liberation Serif" panose="02020603050405020304" pitchFamily="18" charset="0"/>
                        </a:rPr>
                        <a:t>2022 год (прогноз) тыс. руб.</a:t>
                      </a:r>
                    </a:p>
                  </a:txBody>
                  <a:tcPr/>
                </a:tc>
                <a:tc>
                  <a:txBody>
                    <a:bodyPr/>
                    <a:lstStyle/>
                    <a:p>
                      <a:pPr algn="ctr"/>
                      <a:r>
                        <a:rPr lang="ru-RU" sz="1600" dirty="0">
                          <a:latin typeface="Liberation Serif" panose="02020603050405020304" pitchFamily="18" charset="0"/>
                          <a:ea typeface="Liberation Serif" panose="02020603050405020304" pitchFamily="18" charset="0"/>
                          <a:cs typeface="Liberation Serif" panose="02020603050405020304" pitchFamily="18" charset="0"/>
                        </a:rPr>
                        <a:t>2023 год (прогноз) тыс. руб.</a:t>
                      </a:r>
                    </a:p>
                  </a:txBody>
                  <a:tcPr/>
                </a:tc>
                <a:tc>
                  <a:txBody>
                    <a:bodyPr/>
                    <a:lstStyle/>
                    <a:p>
                      <a:pPr algn="ctr"/>
                      <a:r>
                        <a:rPr lang="ru-RU" sz="1600" dirty="0">
                          <a:latin typeface="Liberation Serif" panose="02020603050405020304" pitchFamily="18" charset="0"/>
                          <a:ea typeface="Liberation Serif" panose="02020603050405020304" pitchFamily="18" charset="0"/>
                          <a:cs typeface="Liberation Serif" panose="02020603050405020304" pitchFamily="18" charset="0"/>
                        </a:rPr>
                        <a:t>2024 год (прогноз) тыс. руб.</a:t>
                      </a:r>
                    </a:p>
                  </a:txBody>
                  <a:tcPr/>
                </a:tc>
                <a:tc>
                  <a:txBody>
                    <a:bodyPr/>
                    <a:lstStyle/>
                    <a:p>
                      <a:pPr algn="ctr"/>
                      <a:r>
                        <a:rPr lang="ru-RU" sz="1600" dirty="0">
                          <a:latin typeface="Liberation Serif" panose="02020603050405020304" pitchFamily="18" charset="0"/>
                          <a:ea typeface="Liberation Serif" panose="02020603050405020304" pitchFamily="18" charset="0"/>
                          <a:cs typeface="Liberation Serif" panose="02020603050405020304" pitchFamily="18" charset="0"/>
                        </a:rPr>
                        <a:t>2025 год (прогноз) тыс. руб.</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defRPr/>
                      </a:pPr>
                      <a:r>
                        <a:rPr lang="ru-RU" sz="1600" dirty="0">
                          <a:latin typeface="Liberation Serif" panose="02020603050405020304" pitchFamily="18" charset="0"/>
                          <a:ea typeface="Liberation Serif" panose="02020603050405020304" pitchFamily="18" charset="0"/>
                          <a:cs typeface="Liberation Serif" panose="02020603050405020304" pitchFamily="18" charset="0"/>
                        </a:rPr>
                        <a:t>2026 год (прогноз) тыс. руб.</a:t>
                      </a:r>
                    </a:p>
                  </a:txBody>
                  <a:tcPr/>
                </a:tc>
                <a:extLst>
                  <a:ext uri="{0D108BD9-81ED-4DB2-BD59-A6C34878D82A}">
                    <a16:rowId xmlns:a16="http://schemas.microsoft.com/office/drawing/2014/main" val="10000"/>
                  </a:ext>
                </a:extLst>
              </a:tr>
              <a:tr h="0">
                <a:tc>
                  <a:txBody>
                    <a:bodyPr/>
                    <a:lstStyle/>
                    <a:p>
                      <a:r>
                        <a:rPr lang="ru-RU" sz="1600" b="1" dirty="0">
                          <a:latin typeface="Liberation Serif" panose="02020603050405020304" pitchFamily="18" charset="0"/>
                          <a:ea typeface="Liberation Serif" panose="02020603050405020304" pitchFamily="18" charset="0"/>
                          <a:cs typeface="Liberation Serif" panose="02020603050405020304" pitchFamily="18" charset="0"/>
                        </a:rPr>
                        <a:t>Культура, кинематография, всего</a:t>
                      </a:r>
                    </a:p>
                  </a:txBody>
                  <a:tcPr/>
                </a:tc>
                <a:tc>
                  <a:txBody>
                    <a:bodyPr/>
                    <a:lstStyle/>
                    <a:p>
                      <a:pPr algn="r"/>
                      <a:r>
                        <a:rPr lang="ru-RU" sz="1600" dirty="0">
                          <a:latin typeface="Liberation Serif" panose="02020603050405020304" pitchFamily="18" charset="0"/>
                          <a:ea typeface="Liberation Serif" panose="02020603050405020304" pitchFamily="18" charset="0"/>
                          <a:cs typeface="Liberation Serif" panose="02020603050405020304" pitchFamily="18" charset="0"/>
                        </a:rPr>
                        <a:t>10 334</a:t>
                      </a:r>
                    </a:p>
                  </a:txBody>
                  <a:tcPr/>
                </a:tc>
                <a:tc>
                  <a:txBody>
                    <a:bodyPr/>
                    <a:lstStyle/>
                    <a:p>
                      <a:pPr algn="r"/>
                      <a:r>
                        <a:rPr lang="ru-RU" sz="1600" dirty="0">
                          <a:latin typeface="Liberation Serif" panose="02020603050405020304" pitchFamily="18" charset="0"/>
                          <a:ea typeface="Liberation Serif" panose="02020603050405020304" pitchFamily="18" charset="0"/>
                          <a:cs typeface="Liberation Serif" panose="02020603050405020304" pitchFamily="18" charset="0"/>
                        </a:rPr>
                        <a:t>10 537</a:t>
                      </a:r>
                    </a:p>
                  </a:txBody>
                  <a:tcPr/>
                </a:tc>
                <a:tc>
                  <a:txBody>
                    <a:bodyPr/>
                    <a:lstStyle/>
                    <a:p>
                      <a:pPr algn="r"/>
                      <a:r>
                        <a:rPr lang="ru-RU" sz="1600" dirty="0">
                          <a:latin typeface="Liberation Serif" panose="02020603050405020304" pitchFamily="18" charset="0"/>
                          <a:ea typeface="Liberation Serif" panose="02020603050405020304" pitchFamily="18" charset="0"/>
                          <a:cs typeface="Liberation Serif" panose="02020603050405020304" pitchFamily="18" charset="0"/>
                        </a:rPr>
                        <a:t>15 244,2</a:t>
                      </a:r>
                    </a:p>
                  </a:txBody>
                  <a:tcPr/>
                </a:tc>
                <a:tc>
                  <a:txBody>
                    <a:bodyPr/>
                    <a:lstStyle/>
                    <a:p>
                      <a:pPr algn="r"/>
                      <a:r>
                        <a:rPr lang="ru-RU" sz="1600" dirty="0">
                          <a:latin typeface="Liberation Serif" panose="02020603050405020304" pitchFamily="18" charset="0"/>
                          <a:ea typeface="Liberation Serif" panose="02020603050405020304" pitchFamily="18" charset="0"/>
                          <a:cs typeface="Liberation Serif" panose="02020603050405020304" pitchFamily="18" charset="0"/>
                        </a:rPr>
                        <a:t>15 448,5</a:t>
                      </a:r>
                    </a:p>
                  </a:txBody>
                  <a:tcPr/>
                </a:tc>
                <a:tc>
                  <a:txBody>
                    <a:bodyPr/>
                    <a:lstStyle/>
                    <a:p>
                      <a:pPr algn="r"/>
                      <a:r>
                        <a:rPr lang="ru-RU" sz="1600" dirty="0">
                          <a:latin typeface="Liberation Serif" panose="02020603050405020304" pitchFamily="18" charset="0"/>
                          <a:ea typeface="Liberation Serif" panose="02020603050405020304" pitchFamily="18" charset="0"/>
                          <a:cs typeface="Liberation Serif" panose="02020603050405020304" pitchFamily="18" charset="0"/>
                        </a:rPr>
                        <a:t>14 783,0</a:t>
                      </a:r>
                    </a:p>
                  </a:txBody>
                  <a:tcPr/>
                </a:tc>
                <a:extLst>
                  <a:ext uri="{0D108BD9-81ED-4DB2-BD59-A6C34878D82A}">
                    <a16:rowId xmlns:a16="http://schemas.microsoft.com/office/drawing/2014/main" val="10001"/>
                  </a:ext>
                </a:extLst>
              </a:tr>
              <a:tr h="148247">
                <a:tc>
                  <a:txBody>
                    <a:bodyPr/>
                    <a:lstStyle/>
                    <a:p>
                      <a:r>
                        <a:rPr lang="ru-RU" sz="1600" dirty="0">
                          <a:latin typeface="Liberation Serif" panose="02020603050405020304" pitchFamily="18" charset="0"/>
                          <a:ea typeface="Liberation Serif" panose="02020603050405020304" pitchFamily="18" charset="0"/>
                          <a:cs typeface="Liberation Serif" panose="02020603050405020304" pitchFamily="18" charset="0"/>
                        </a:rPr>
                        <a:t>в том числе</a:t>
                      </a:r>
                    </a:p>
                  </a:txBody>
                  <a:tcPr/>
                </a:tc>
                <a:tc>
                  <a:txBody>
                    <a:bodyPr/>
                    <a:lstStyle/>
                    <a:p>
                      <a:pPr algn="r"/>
                      <a:endParaRPr lang="ru-RU" sz="1600"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algn="r"/>
                      <a:endParaRPr lang="ru-RU" sz="1600"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algn="r"/>
                      <a:endParaRPr lang="ru-RU" sz="1600">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algn="r"/>
                      <a:endParaRPr lang="ru-RU" sz="1600"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tc>
                  <a:txBody>
                    <a:bodyPr/>
                    <a:lstStyle/>
                    <a:p>
                      <a:pPr algn="r"/>
                      <a:endParaRPr lang="ru-RU" sz="1600"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extLst>
                  <a:ext uri="{0D108BD9-81ED-4DB2-BD59-A6C34878D82A}">
                    <a16:rowId xmlns:a16="http://schemas.microsoft.com/office/drawing/2014/main" val="10002"/>
                  </a:ext>
                </a:extLst>
              </a:tr>
              <a:tr h="248414">
                <a:tc>
                  <a:txBody>
                    <a:bodyPr/>
                    <a:lstStyle/>
                    <a:p>
                      <a:r>
                        <a:rPr lang="ru-RU" sz="1600" dirty="0">
                          <a:latin typeface="Liberation Serif" panose="02020603050405020304" pitchFamily="18" charset="0"/>
                          <a:ea typeface="Liberation Serif" panose="02020603050405020304" pitchFamily="18" charset="0"/>
                          <a:cs typeface="Liberation Serif" panose="02020603050405020304" pitchFamily="18" charset="0"/>
                        </a:rPr>
                        <a:t>Культура</a:t>
                      </a:r>
                    </a:p>
                  </a:txBody>
                  <a:tcPr>
                    <a:solidFill>
                      <a:schemeClr val="accent3"/>
                    </a:solidFill>
                  </a:tcPr>
                </a:tc>
                <a:tc>
                  <a:txBody>
                    <a:bodyPr/>
                    <a:lstStyle/>
                    <a:p>
                      <a:pPr algn="r"/>
                      <a:r>
                        <a:rPr lang="ru-RU" sz="1600" dirty="0">
                          <a:latin typeface="Liberation Serif" panose="02020603050405020304" pitchFamily="18" charset="0"/>
                          <a:ea typeface="Liberation Serif" panose="02020603050405020304" pitchFamily="18" charset="0"/>
                          <a:cs typeface="Liberation Serif" panose="02020603050405020304" pitchFamily="18" charset="0"/>
                        </a:rPr>
                        <a:t>5 937</a:t>
                      </a:r>
                    </a:p>
                  </a:txBody>
                  <a:tcPr>
                    <a:solidFill>
                      <a:schemeClr val="accent3"/>
                    </a:solidFill>
                  </a:tcPr>
                </a:tc>
                <a:tc>
                  <a:txBody>
                    <a:bodyPr/>
                    <a:lstStyle/>
                    <a:p>
                      <a:pPr algn="r"/>
                      <a:r>
                        <a:rPr lang="ru-RU" sz="1600" dirty="0">
                          <a:latin typeface="Liberation Serif" panose="02020603050405020304" pitchFamily="18" charset="0"/>
                          <a:ea typeface="Liberation Serif" panose="02020603050405020304" pitchFamily="18" charset="0"/>
                          <a:cs typeface="Liberation Serif" panose="02020603050405020304" pitchFamily="18" charset="0"/>
                        </a:rPr>
                        <a:t>5 747,2</a:t>
                      </a:r>
                    </a:p>
                  </a:txBody>
                  <a:tcPr>
                    <a:solidFill>
                      <a:schemeClr val="accent3"/>
                    </a:solidFill>
                  </a:tcPr>
                </a:tc>
                <a:tc>
                  <a:txBody>
                    <a:bodyPr/>
                    <a:lstStyle/>
                    <a:p>
                      <a:pPr algn="r"/>
                      <a:r>
                        <a:rPr lang="ru-RU" sz="1600" dirty="0">
                          <a:latin typeface="Liberation Serif" panose="02020603050405020304" pitchFamily="18" charset="0"/>
                          <a:ea typeface="Liberation Serif" panose="02020603050405020304" pitchFamily="18" charset="0"/>
                          <a:cs typeface="Liberation Serif" panose="02020603050405020304" pitchFamily="18" charset="0"/>
                        </a:rPr>
                        <a:t>7 839</a:t>
                      </a:r>
                    </a:p>
                  </a:txBody>
                  <a:tcPr>
                    <a:solidFill>
                      <a:schemeClr val="accent3"/>
                    </a:solidFill>
                  </a:tcPr>
                </a:tc>
                <a:tc>
                  <a:txBody>
                    <a:bodyPr/>
                    <a:lstStyle/>
                    <a:p>
                      <a:pPr algn="r"/>
                      <a:r>
                        <a:rPr lang="ru-RU" sz="1600" dirty="0">
                          <a:latin typeface="Liberation Serif" panose="02020603050405020304" pitchFamily="18" charset="0"/>
                          <a:ea typeface="Liberation Serif" panose="02020603050405020304" pitchFamily="18" charset="0"/>
                          <a:cs typeface="Liberation Serif" panose="02020603050405020304" pitchFamily="18" charset="0"/>
                        </a:rPr>
                        <a:t>8 548,5</a:t>
                      </a:r>
                    </a:p>
                  </a:txBody>
                  <a:tcPr>
                    <a:solidFill>
                      <a:schemeClr val="accent3"/>
                    </a:solidFill>
                  </a:tcPr>
                </a:tc>
                <a:tc>
                  <a:txBody>
                    <a:bodyPr/>
                    <a:lstStyle/>
                    <a:p>
                      <a:pPr algn="r"/>
                      <a:r>
                        <a:rPr lang="ru-RU" sz="1600" dirty="0">
                          <a:latin typeface="Liberation Serif" panose="02020603050405020304" pitchFamily="18" charset="0"/>
                          <a:ea typeface="Liberation Serif" panose="02020603050405020304" pitchFamily="18" charset="0"/>
                          <a:cs typeface="Liberation Serif" panose="02020603050405020304" pitchFamily="18" charset="0"/>
                        </a:rPr>
                        <a:t>7 465</a:t>
                      </a:r>
                    </a:p>
                  </a:txBody>
                  <a:tcPr>
                    <a:solidFill>
                      <a:schemeClr val="accent3"/>
                    </a:solidFill>
                  </a:tcPr>
                </a:tc>
                <a:extLst>
                  <a:ext uri="{0D108BD9-81ED-4DB2-BD59-A6C34878D82A}">
                    <a16:rowId xmlns:a16="http://schemas.microsoft.com/office/drawing/2014/main" val="10003"/>
                  </a:ext>
                </a:extLst>
              </a:tr>
              <a:tr h="248414">
                <a:tc>
                  <a:txBody>
                    <a:bodyPr/>
                    <a:lstStyle/>
                    <a:p>
                      <a:r>
                        <a:rPr lang="ru-RU" sz="1600" dirty="0">
                          <a:latin typeface="Liberation Serif" panose="02020603050405020304" pitchFamily="18" charset="0"/>
                          <a:ea typeface="Liberation Serif" panose="02020603050405020304" pitchFamily="18" charset="0"/>
                          <a:cs typeface="Liberation Serif" panose="02020603050405020304" pitchFamily="18" charset="0"/>
                        </a:rPr>
                        <a:t>Другие вопросы в области культуры, кинематографии</a:t>
                      </a:r>
                    </a:p>
                  </a:txBody>
                  <a:tcPr>
                    <a:solidFill>
                      <a:schemeClr val="accent3">
                        <a:lumMod val="40000"/>
                        <a:lumOff val="60000"/>
                      </a:schemeClr>
                    </a:solidFill>
                  </a:tcPr>
                </a:tc>
                <a:tc>
                  <a:txBody>
                    <a:bodyPr/>
                    <a:lstStyle/>
                    <a:p>
                      <a:pPr algn="r"/>
                      <a:r>
                        <a:rPr lang="ru-RU" sz="1600" dirty="0">
                          <a:latin typeface="Liberation Serif" panose="02020603050405020304" pitchFamily="18" charset="0"/>
                          <a:ea typeface="Liberation Serif" panose="02020603050405020304" pitchFamily="18" charset="0"/>
                          <a:cs typeface="Liberation Serif" panose="02020603050405020304" pitchFamily="18" charset="0"/>
                        </a:rPr>
                        <a:t>4 397</a:t>
                      </a:r>
                    </a:p>
                  </a:txBody>
                  <a:tcPr>
                    <a:solidFill>
                      <a:schemeClr val="accent3">
                        <a:lumMod val="40000"/>
                        <a:lumOff val="60000"/>
                      </a:schemeClr>
                    </a:solidFill>
                  </a:tcPr>
                </a:tc>
                <a:tc>
                  <a:txBody>
                    <a:bodyPr/>
                    <a:lstStyle/>
                    <a:p>
                      <a:pPr algn="r"/>
                      <a:r>
                        <a:rPr lang="ru-RU" sz="1600" dirty="0">
                          <a:latin typeface="Liberation Serif" panose="02020603050405020304" pitchFamily="18" charset="0"/>
                          <a:ea typeface="Liberation Serif" panose="02020603050405020304" pitchFamily="18" charset="0"/>
                          <a:cs typeface="Liberation Serif" panose="02020603050405020304" pitchFamily="18" charset="0"/>
                        </a:rPr>
                        <a:t>4 789,8</a:t>
                      </a:r>
                    </a:p>
                  </a:txBody>
                  <a:tcPr>
                    <a:solidFill>
                      <a:schemeClr val="accent3">
                        <a:lumMod val="40000"/>
                        <a:lumOff val="60000"/>
                      </a:schemeClr>
                    </a:solidFill>
                  </a:tcPr>
                </a:tc>
                <a:tc>
                  <a:txBody>
                    <a:bodyPr/>
                    <a:lstStyle/>
                    <a:p>
                      <a:pPr algn="r"/>
                      <a:r>
                        <a:rPr lang="ru-RU" sz="1600" dirty="0">
                          <a:latin typeface="Liberation Serif" panose="02020603050405020304" pitchFamily="18" charset="0"/>
                          <a:ea typeface="Liberation Serif" panose="02020603050405020304" pitchFamily="18" charset="0"/>
                          <a:cs typeface="Liberation Serif" panose="02020603050405020304" pitchFamily="18" charset="0"/>
                        </a:rPr>
                        <a:t>7 405,2</a:t>
                      </a:r>
                    </a:p>
                  </a:txBody>
                  <a:tcPr>
                    <a:solidFill>
                      <a:schemeClr val="accent3">
                        <a:lumMod val="40000"/>
                        <a:lumOff val="60000"/>
                      </a:schemeClr>
                    </a:solidFill>
                  </a:tcPr>
                </a:tc>
                <a:tc>
                  <a:txBody>
                    <a:bodyPr/>
                    <a:lstStyle/>
                    <a:p>
                      <a:pPr algn="r"/>
                      <a:r>
                        <a:rPr lang="ru-RU" sz="1600" dirty="0">
                          <a:latin typeface="Liberation Serif" panose="02020603050405020304" pitchFamily="18" charset="0"/>
                          <a:ea typeface="Liberation Serif" panose="02020603050405020304" pitchFamily="18" charset="0"/>
                          <a:cs typeface="Liberation Serif" panose="02020603050405020304" pitchFamily="18" charset="0"/>
                        </a:rPr>
                        <a:t>6 900,0</a:t>
                      </a:r>
                    </a:p>
                  </a:txBody>
                  <a:tcPr>
                    <a:solidFill>
                      <a:schemeClr val="accent3">
                        <a:lumMod val="40000"/>
                        <a:lumOff val="60000"/>
                      </a:schemeClr>
                    </a:solidFill>
                  </a:tcPr>
                </a:tc>
                <a:tc>
                  <a:txBody>
                    <a:bodyPr/>
                    <a:lstStyle/>
                    <a:p>
                      <a:pPr algn="r"/>
                      <a:r>
                        <a:rPr lang="ru-RU" sz="1600" dirty="0">
                          <a:latin typeface="Liberation Serif" panose="02020603050405020304" pitchFamily="18" charset="0"/>
                          <a:ea typeface="Liberation Serif" panose="02020603050405020304" pitchFamily="18" charset="0"/>
                          <a:cs typeface="Liberation Serif" panose="02020603050405020304" pitchFamily="18" charset="0"/>
                        </a:rPr>
                        <a:t>7 318</a:t>
                      </a:r>
                    </a:p>
                  </a:txBody>
                  <a:tcPr>
                    <a:solidFill>
                      <a:schemeClr val="accent3">
                        <a:lumMod val="40000"/>
                        <a:lumOff val="60000"/>
                      </a:schemeClr>
                    </a:solidFill>
                  </a:tcPr>
                </a:tc>
                <a:extLst>
                  <a:ext uri="{0D108BD9-81ED-4DB2-BD59-A6C34878D82A}">
                    <a16:rowId xmlns:a16="http://schemas.microsoft.com/office/drawing/2014/main" val="10004"/>
                  </a:ext>
                </a:extLst>
              </a:tr>
            </a:tbl>
          </a:graphicData>
        </a:graphic>
      </p:graphicFrame>
      <p:pic>
        <p:nvPicPr>
          <p:cNvPr id="7" name="Рисунок 6" descr="http://slb-duma.ru/images/d_sld/NR9338ddac98f6b06837ad11ebe4647ac7.jpg"/>
          <p:cNvPicPr/>
          <p:nvPr/>
        </p:nvPicPr>
        <p:blipFill>
          <a:blip r:embed="rId2" cstate="print">
            <a:lum bright="10000"/>
          </a:blip>
          <a:srcRect/>
          <a:stretch>
            <a:fillRect/>
          </a:stretch>
        </p:blipFill>
        <p:spPr bwMode="auto">
          <a:xfrm>
            <a:off x="657285" y="4219787"/>
            <a:ext cx="3453241" cy="2164080"/>
          </a:xfrm>
          <a:prstGeom prst="rect">
            <a:avLst/>
          </a:prstGeom>
          <a:noFill/>
          <a:ln w="9525">
            <a:noFill/>
            <a:miter lim="800000"/>
            <a:headEnd/>
            <a:tailEnd/>
          </a:ln>
        </p:spPr>
      </p:pic>
      <p:pic>
        <p:nvPicPr>
          <p:cNvPr id="8" name="Рисунок 7" descr="http://eldorado.mouoslb.ru/sites/default/files/documents/%D0%B8%D1%82%D0%BE%D0%B3%D0%B8%20%D0%BA%D0%BE%D0%BD%D0%BA%D1%83%D1%80%D1%81%D0%BE%D0%B2/IMG_1429.JPG"/>
          <p:cNvPicPr/>
          <p:nvPr/>
        </p:nvPicPr>
        <p:blipFill>
          <a:blip r:embed="rId3" cstate="print">
            <a:lum bright="10000"/>
          </a:blip>
          <a:srcRect/>
          <a:stretch>
            <a:fillRect/>
          </a:stretch>
        </p:blipFill>
        <p:spPr bwMode="auto">
          <a:xfrm>
            <a:off x="8494520" y="4219787"/>
            <a:ext cx="3040192" cy="2164079"/>
          </a:xfrm>
          <a:prstGeom prst="rect">
            <a:avLst/>
          </a:prstGeom>
          <a:noFill/>
          <a:ln w="9525">
            <a:noFill/>
            <a:miter lim="800000"/>
            <a:headEnd/>
            <a:tailEnd/>
          </a:ln>
        </p:spPr>
      </p:pic>
      <p:graphicFrame>
        <p:nvGraphicFramePr>
          <p:cNvPr id="9" name="Диаграмма 8"/>
          <p:cNvGraphicFramePr/>
          <p:nvPr/>
        </p:nvGraphicFramePr>
        <p:xfrm>
          <a:off x="4322746" y="4219787"/>
          <a:ext cx="4000857" cy="216408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1"/>
          <p:cNvSpPr/>
          <p:nvPr/>
        </p:nvSpPr>
        <p:spPr>
          <a:xfrm>
            <a:off x="657286" y="175347"/>
            <a:ext cx="10877427" cy="29878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US" b="0" strike="noStrike"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I</a:t>
            </a:r>
            <a:r>
              <a:rPr lang="en-US"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V</a:t>
            </a:r>
            <a:r>
              <a:rPr lang="en-US" b="0" strike="noStrike"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 </a:t>
            </a:r>
            <a:r>
              <a:rPr lang="ru-RU"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Расходы бюджета</a:t>
            </a:r>
            <a:endParaRPr lang="ru-RU" b="0" strike="noStrike"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endParaRPr>
          </a:p>
        </p:txBody>
      </p:sp>
      <p:sp>
        <p:nvSpPr>
          <p:cNvPr id="5" name="Заголовок 1"/>
          <p:cNvSpPr txBox="1"/>
          <p:nvPr/>
        </p:nvSpPr>
        <p:spPr>
          <a:xfrm>
            <a:off x="657286" y="474133"/>
            <a:ext cx="10877427" cy="704036"/>
          </a:xfrm>
          <a:prstGeom prst="rect">
            <a:avLst/>
          </a:prstGeom>
        </p:spPr>
        <p:txBody>
          <a:bodyPr>
            <a:normAutofit/>
          </a:bodyPr>
          <a:lst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2000" b="1" dirty="0">
                <a:solidFill>
                  <a:schemeClr val="bg2">
                    <a:lumMod val="25000"/>
                  </a:schemeClr>
                </a:solidFill>
                <a:latin typeface="Liberation Serif" panose="02020603050405020304" pitchFamily="18" charset="0"/>
                <a:ea typeface="Liberation Serif" panose="02020603050405020304" pitchFamily="18" charset="0"/>
                <a:cs typeface="Liberation Serif" panose="02020603050405020304" pitchFamily="18" charset="0"/>
              </a:rPr>
              <a:t>Социальная политика</a:t>
            </a:r>
            <a:br>
              <a:rPr lang="ru-RU" sz="2000" b="1" dirty="0">
                <a:solidFill>
                  <a:schemeClr val="bg2">
                    <a:lumMod val="25000"/>
                  </a:schemeClr>
                </a:solidFill>
                <a:latin typeface="Liberation Serif" panose="02020603050405020304" pitchFamily="18" charset="0"/>
                <a:ea typeface="Liberation Serif" panose="02020603050405020304" pitchFamily="18" charset="0"/>
                <a:cs typeface="Liberation Serif" panose="02020603050405020304" pitchFamily="18" charset="0"/>
              </a:rPr>
            </a:br>
            <a:r>
              <a:rPr lang="ru-RU" sz="2000" b="1" dirty="0">
                <a:solidFill>
                  <a:schemeClr val="bg2">
                    <a:lumMod val="25000"/>
                  </a:schemeClr>
                </a:solidFill>
                <a:latin typeface="Liberation Serif" panose="02020603050405020304" pitchFamily="18" charset="0"/>
                <a:ea typeface="Liberation Serif" panose="02020603050405020304" pitchFamily="18" charset="0"/>
                <a:cs typeface="Liberation Serif" panose="02020603050405020304" pitchFamily="18" charset="0"/>
              </a:rPr>
              <a:t>95 541,6 </a:t>
            </a:r>
            <a:r>
              <a:rPr lang="ru-RU" sz="2000" dirty="0">
                <a:solidFill>
                  <a:schemeClr val="bg2">
                    <a:lumMod val="25000"/>
                  </a:schemeClr>
                </a:solidFill>
                <a:latin typeface="Liberation Serif" panose="02020603050405020304" pitchFamily="18" charset="0"/>
                <a:ea typeface="Liberation Serif" panose="02020603050405020304" pitchFamily="18" charset="0"/>
                <a:cs typeface="Liberation Serif" panose="02020603050405020304" pitchFamily="18" charset="0"/>
              </a:rPr>
              <a:t>тыс. руб. – будет направлено на финансирование социальной политики в 2024 году</a:t>
            </a:r>
            <a:endParaRPr lang="ru-RU" sz="2000" b="1" dirty="0">
              <a:solidFill>
                <a:schemeClr val="bg2">
                  <a:lumMod val="25000"/>
                </a:schemeClr>
              </a:solidFill>
              <a:latin typeface="Liberation Serif" panose="02020603050405020304" pitchFamily="18" charset="0"/>
              <a:ea typeface="Liberation Serif" panose="02020603050405020304" pitchFamily="18" charset="0"/>
              <a:cs typeface="Liberation Serif" panose="02020603050405020304" pitchFamily="18" charset="0"/>
            </a:endParaRPr>
          </a:p>
        </p:txBody>
      </p:sp>
      <p:graphicFrame>
        <p:nvGraphicFramePr>
          <p:cNvPr id="6" name="Содержимое 4"/>
          <p:cNvGraphicFramePr/>
          <p:nvPr/>
        </p:nvGraphicFramePr>
        <p:xfrm>
          <a:off x="657287" y="1440461"/>
          <a:ext cx="10877426" cy="2407920"/>
        </p:xfrm>
        <a:graphic>
          <a:graphicData uri="http://schemas.openxmlformats.org/drawingml/2006/table">
            <a:tbl>
              <a:tblPr firstRow="1" bandRow="1">
                <a:tableStyleId>{5C22544A-7EE6-4342-B048-85BDC9FD1C3A}</a:tableStyleId>
              </a:tblPr>
              <a:tblGrid>
                <a:gridCol w="5388644">
                  <a:extLst>
                    <a:ext uri="{9D8B030D-6E8A-4147-A177-3AD203B41FA5}">
                      <a16:colId xmlns:a16="http://schemas.microsoft.com/office/drawing/2014/main" val="20000"/>
                    </a:ext>
                  </a:extLst>
                </a:gridCol>
                <a:gridCol w="1097686">
                  <a:extLst>
                    <a:ext uri="{9D8B030D-6E8A-4147-A177-3AD203B41FA5}">
                      <a16:colId xmlns:a16="http://schemas.microsoft.com/office/drawing/2014/main" val="20001"/>
                    </a:ext>
                  </a:extLst>
                </a:gridCol>
                <a:gridCol w="1097686">
                  <a:extLst>
                    <a:ext uri="{9D8B030D-6E8A-4147-A177-3AD203B41FA5}">
                      <a16:colId xmlns:a16="http://schemas.microsoft.com/office/drawing/2014/main" val="20002"/>
                    </a:ext>
                  </a:extLst>
                </a:gridCol>
                <a:gridCol w="1097686">
                  <a:extLst>
                    <a:ext uri="{9D8B030D-6E8A-4147-A177-3AD203B41FA5}">
                      <a16:colId xmlns:a16="http://schemas.microsoft.com/office/drawing/2014/main" val="20003"/>
                    </a:ext>
                  </a:extLst>
                </a:gridCol>
                <a:gridCol w="1097862">
                  <a:extLst>
                    <a:ext uri="{9D8B030D-6E8A-4147-A177-3AD203B41FA5}">
                      <a16:colId xmlns:a16="http://schemas.microsoft.com/office/drawing/2014/main" val="20004"/>
                    </a:ext>
                  </a:extLst>
                </a:gridCol>
                <a:gridCol w="1097862">
                  <a:extLst>
                    <a:ext uri="{9D8B030D-6E8A-4147-A177-3AD203B41FA5}">
                      <a16:colId xmlns:a16="http://schemas.microsoft.com/office/drawing/2014/main" val="20005"/>
                    </a:ext>
                  </a:extLst>
                </a:gridCol>
              </a:tblGrid>
              <a:tr h="370840">
                <a:tc>
                  <a:txBody>
                    <a:bodyPr/>
                    <a:lstStyle/>
                    <a:p>
                      <a:pPr algn="ctr"/>
                      <a:r>
                        <a:rPr lang="ru-RU" sz="1600" dirty="0">
                          <a:latin typeface="Liberation Serif" panose="02020603050405020304" pitchFamily="18" charset="0"/>
                          <a:ea typeface="Liberation Serif" panose="02020603050405020304" pitchFamily="18" charset="0"/>
                          <a:cs typeface="Liberation Serif" panose="02020603050405020304" pitchFamily="18" charset="0"/>
                        </a:rPr>
                        <a:t>Подраздел</a:t>
                      </a:r>
                    </a:p>
                  </a:txBody>
                  <a:tcPr/>
                </a:tc>
                <a:tc>
                  <a:txBody>
                    <a:bodyPr/>
                    <a:lstStyle/>
                    <a:p>
                      <a:pPr algn="ctr"/>
                      <a:r>
                        <a:rPr lang="ru-RU" sz="1600" dirty="0">
                          <a:latin typeface="Liberation Serif" panose="02020603050405020304" pitchFamily="18" charset="0"/>
                          <a:ea typeface="Liberation Serif" panose="02020603050405020304" pitchFamily="18" charset="0"/>
                          <a:cs typeface="Liberation Serif" panose="02020603050405020304" pitchFamily="18" charset="0"/>
                        </a:rPr>
                        <a:t>2022 год (прогноз) тыс. руб.</a:t>
                      </a:r>
                    </a:p>
                  </a:txBody>
                  <a:tcPr/>
                </a:tc>
                <a:tc>
                  <a:txBody>
                    <a:bodyPr/>
                    <a:lstStyle/>
                    <a:p>
                      <a:pPr algn="ctr"/>
                      <a:r>
                        <a:rPr lang="ru-RU" sz="1600" dirty="0">
                          <a:latin typeface="Liberation Serif" panose="02020603050405020304" pitchFamily="18" charset="0"/>
                          <a:ea typeface="Liberation Serif" panose="02020603050405020304" pitchFamily="18" charset="0"/>
                          <a:cs typeface="Liberation Serif" panose="02020603050405020304" pitchFamily="18" charset="0"/>
                        </a:rPr>
                        <a:t>2023 год (прогноз) тыс. руб.</a:t>
                      </a:r>
                    </a:p>
                  </a:txBody>
                  <a:tcPr/>
                </a:tc>
                <a:tc>
                  <a:txBody>
                    <a:bodyPr/>
                    <a:lstStyle/>
                    <a:p>
                      <a:pPr algn="ctr"/>
                      <a:r>
                        <a:rPr lang="ru-RU" sz="1600" dirty="0">
                          <a:latin typeface="Liberation Serif" panose="02020603050405020304" pitchFamily="18" charset="0"/>
                          <a:ea typeface="Liberation Serif" panose="02020603050405020304" pitchFamily="18" charset="0"/>
                          <a:cs typeface="Liberation Serif" panose="02020603050405020304" pitchFamily="18" charset="0"/>
                        </a:rPr>
                        <a:t>2024 год (прогноз) тыс. руб.</a:t>
                      </a:r>
                    </a:p>
                  </a:txBody>
                  <a:tcPr/>
                </a:tc>
                <a:tc>
                  <a:txBody>
                    <a:bodyPr/>
                    <a:lstStyle/>
                    <a:p>
                      <a:pPr algn="ctr"/>
                      <a:r>
                        <a:rPr lang="ru-RU" sz="1600" dirty="0">
                          <a:latin typeface="Liberation Serif" panose="02020603050405020304" pitchFamily="18" charset="0"/>
                          <a:ea typeface="Liberation Serif" panose="02020603050405020304" pitchFamily="18" charset="0"/>
                          <a:cs typeface="Liberation Serif" panose="02020603050405020304" pitchFamily="18" charset="0"/>
                        </a:rPr>
                        <a:t>2025 год (прогноз) тыс. руб.</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defRPr/>
                      </a:pPr>
                      <a:r>
                        <a:rPr lang="ru-RU" sz="1600" dirty="0">
                          <a:latin typeface="Liberation Serif" panose="02020603050405020304" pitchFamily="18" charset="0"/>
                          <a:ea typeface="Liberation Serif" panose="02020603050405020304" pitchFamily="18" charset="0"/>
                          <a:cs typeface="Liberation Serif" panose="02020603050405020304" pitchFamily="18" charset="0"/>
                        </a:rPr>
                        <a:t>2026 год (прогноз) тыс. руб.</a:t>
                      </a:r>
                    </a:p>
                    <a:p>
                      <a:pPr algn="ctr"/>
                      <a:endParaRPr lang="ru-RU" sz="1600" dirty="0">
                        <a:latin typeface="Liberation Serif" panose="02020603050405020304" pitchFamily="18" charset="0"/>
                        <a:ea typeface="Liberation Serif" panose="02020603050405020304" pitchFamily="18" charset="0"/>
                        <a:cs typeface="Liberation Serif" panose="02020603050405020304" pitchFamily="18" charset="0"/>
                      </a:endParaRPr>
                    </a:p>
                  </a:txBody>
                  <a:tcPr/>
                </a:tc>
                <a:extLst>
                  <a:ext uri="{0D108BD9-81ED-4DB2-BD59-A6C34878D82A}">
                    <a16:rowId xmlns:a16="http://schemas.microsoft.com/office/drawing/2014/main" val="10000"/>
                  </a:ext>
                </a:extLst>
              </a:tr>
              <a:tr h="0">
                <a:tc>
                  <a:txBody>
                    <a:bodyPr/>
                    <a:lstStyle/>
                    <a:p>
                      <a:r>
                        <a:rPr lang="ru-RU" sz="1600" b="1" dirty="0">
                          <a:latin typeface="Liberation Serif" panose="02020603050405020304" pitchFamily="18" charset="0"/>
                          <a:ea typeface="Liberation Serif" panose="02020603050405020304" pitchFamily="18" charset="0"/>
                          <a:cs typeface="Liberation Serif" panose="02020603050405020304" pitchFamily="18" charset="0"/>
                        </a:rPr>
                        <a:t>Социальная политика, всего</a:t>
                      </a:r>
                    </a:p>
                  </a:txBody>
                  <a:tcPr/>
                </a:tc>
                <a:tc>
                  <a:txBody>
                    <a:bodyPr/>
                    <a:lstStyle/>
                    <a:p>
                      <a:pPr algn="r"/>
                      <a:r>
                        <a:rPr lang="ru-RU" sz="1600" dirty="0">
                          <a:latin typeface="Liberation Serif" panose="02020603050405020304" pitchFamily="18" charset="0"/>
                          <a:ea typeface="Liberation Serif" panose="02020603050405020304" pitchFamily="18" charset="0"/>
                          <a:cs typeface="Liberation Serif" panose="02020603050405020304" pitchFamily="18" charset="0"/>
                        </a:rPr>
                        <a:t>89 364</a:t>
                      </a:r>
                    </a:p>
                  </a:txBody>
                  <a:tcPr/>
                </a:tc>
                <a:tc>
                  <a:txBody>
                    <a:bodyPr/>
                    <a:lstStyle/>
                    <a:p>
                      <a:pPr algn="r"/>
                      <a:r>
                        <a:rPr lang="ru-RU" sz="1600" dirty="0">
                          <a:latin typeface="Liberation Serif" panose="02020603050405020304" pitchFamily="18" charset="0"/>
                          <a:ea typeface="Liberation Serif" panose="02020603050405020304" pitchFamily="18" charset="0"/>
                          <a:cs typeface="Liberation Serif" panose="02020603050405020304" pitchFamily="18" charset="0"/>
                        </a:rPr>
                        <a:t>92 431,7</a:t>
                      </a:r>
                    </a:p>
                  </a:txBody>
                  <a:tcPr/>
                </a:tc>
                <a:tc>
                  <a:txBody>
                    <a:bodyPr/>
                    <a:lstStyle/>
                    <a:p>
                      <a:pPr algn="r"/>
                      <a:r>
                        <a:rPr lang="ru-RU" sz="1600" dirty="0">
                          <a:latin typeface="Liberation Serif" panose="02020603050405020304" pitchFamily="18" charset="0"/>
                          <a:ea typeface="Liberation Serif" panose="02020603050405020304" pitchFamily="18" charset="0"/>
                          <a:cs typeface="Liberation Serif" panose="02020603050405020304" pitchFamily="18" charset="0"/>
                        </a:rPr>
                        <a:t>95 541,6</a:t>
                      </a:r>
                    </a:p>
                  </a:txBody>
                  <a:tcPr/>
                </a:tc>
                <a:tc>
                  <a:txBody>
                    <a:bodyPr/>
                    <a:lstStyle/>
                    <a:p>
                      <a:pPr algn="r"/>
                      <a:r>
                        <a:rPr lang="ru-RU" sz="1600" dirty="0">
                          <a:latin typeface="Liberation Serif" panose="02020603050405020304" pitchFamily="18" charset="0"/>
                          <a:ea typeface="Liberation Serif" panose="02020603050405020304" pitchFamily="18" charset="0"/>
                          <a:cs typeface="Liberation Serif" panose="02020603050405020304" pitchFamily="18" charset="0"/>
                        </a:rPr>
                        <a:t>98 018,4</a:t>
                      </a:r>
                    </a:p>
                  </a:txBody>
                  <a:tcPr/>
                </a:tc>
                <a:tc>
                  <a:txBody>
                    <a:bodyPr/>
                    <a:lstStyle/>
                    <a:p>
                      <a:pPr algn="r"/>
                      <a:r>
                        <a:rPr lang="ru-RU" sz="1600" dirty="0">
                          <a:latin typeface="Liberation Serif" panose="02020603050405020304" pitchFamily="18" charset="0"/>
                          <a:ea typeface="Liberation Serif" panose="02020603050405020304" pitchFamily="18" charset="0"/>
                          <a:cs typeface="Liberation Serif" panose="02020603050405020304" pitchFamily="18" charset="0"/>
                        </a:rPr>
                        <a:t>100 425,6</a:t>
                      </a:r>
                    </a:p>
                  </a:txBody>
                  <a:tcPr/>
                </a:tc>
                <a:extLst>
                  <a:ext uri="{0D108BD9-81ED-4DB2-BD59-A6C34878D82A}">
                    <a16:rowId xmlns:a16="http://schemas.microsoft.com/office/drawing/2014/main" val="10001"/>
                  </a:ext>
                </a:extLst>
              </a:tr>
              <a:tr h="248414">
                <a:tc>
                  <a:txBody>
                    <a:bodyPr/>
                    <a:lstStyle/>
                    <a:p>
                      <a:r>
                        <a:rPr lang="ru-RU" sz="1600" dirty="0">
                          <a:latin typeface="Liberation Serif" panose="02020603050405020304" pitchFamily="18" charset="0"/>
                          <a:ea typeface="Liberation Serif" panose="02020603050405020304" pitchFamily="18" charset="0"/>
                          <a:cs typeface="Liberation Serif" panose="02020603050405020304" pitchFamily="18" charset="0"/>
                        </a:rPr>
                        <a:t>Социальное обеспечение населения</a:t>
                      </a:r>
                    </a:p>
                  </a:txBody>
                  <a:tcPr>
                    <a:solidFill>
                      <a:schemeClr val="accent1"/>
                    </a:solidFill>
                  </a:tcPr>
                </a:tc>
                <a:tc>
                  <a:txBody>
                    <a:bodyPr/>
                    <a:lstStyle/>
                    <a:p>
                      <a:pPr algn="r"/>
                      <a:r>
                        <a:rPr lang="ru-RU" sz="1600" dirty="0">
                          <a:latin typeface="Liberation Serif" panose="02020603050405020304" pitchFamily="18" charset="0"/>
                          <a:ea typeface="Liberation Serif" panose="02020603050405020304" pitchFamily="18" charset="0"/>
                          <a:cs typeface="Liberation Serif" panose="02020603050405020304" pitchFamily="18" charset="0"/>
                        </a:rPr>
                        <a:t>81 812,6</a:t>
                      </a:r>
                    </a:p>
                  </a:txBody>
                  <a:tcPr>
                    <a:solidFill>
                      <a:schemeClr val="accent1"/>
                    </a:solidFill>
                  </a:tcPr>
                </a:tc>
                <a:tc>
                  <a:txBody>
                    <a:bodyPr/>
                    <a:lstStyle/>
                    <a:p>
                      <a:pPr algn="r"/>
                      <a:r>
                        <a:rPr lang="ru-RU" sz="1600" dirty="0">
                          <a:latin typeface="Liberation Serif" panose="02020603050405020304" pitchFamily="18" charset="0"/>
                          <a:ea typeface="Liberation Serif" panose="02020603050405020304" pitchFamily="18" charset="0"/>
                          <a:cs typeface="Liberation Serif" panose="02020603050405020304" pitchFamily="18" charset="0"/>
                        </a:rPr>
                        <a:t>83 531,7</a:t>
                      </a:r>
                    </a:p>
                  </a:txBody>
                  <a:tcPr>
                    <a:solidFill>
                      <a:schemeClr val="accent1"/>
                    </a:solidFill>
                  </a:tcPr>
                </a:tc>
                <a:tc>
                  <a:txBody>
                    <a:bodyPr/>
                    <a:lstStyle/>
                    <a:p>
                      <a:pPr algn="r"/>
                      <a:r>
                        <a:rPr lang="ru-RU" sz="1600" dirty="0">
                          <a:latin typeface="Liberation Serif" panose="02020603050405020304" pitchFamily="18" charset="0"/>
                          <a:ea typeface="Liberation Serif" panose="02020603050405020304" pitchFamily="18" charset="0"/>
                          <a:cs typeface="Liberation Serif" panose="02020603050405020304" pitchFamily="18" charset="0"/>
                        </a:rPr>
                        <a:t>86 548,2</a:t>
                      </a:r>
                    </a:p>
                  </a:txBody>
                  <a:tcPr>
                    <a:solidFill>
                      <a:schemeClr val="accent1"/>
                    </a:solidFill>
                  </a:tcPr>
                </a:tc>
                <a:tc>
                  <a:txBody>
                    <a:bodyPr/>
                    <a:lstStyle/>
                    <a:p>
                      <a:pPr algn="r"/>
                      <a:r>
                        <a:rPr lang="ru-RU" sz="1600" dirty="0">
                          <a:latin typeface="Liberation Serif" panose="02020603050405020304" pitchFamily="18" charset="0"/>
                          <a:ea typeface="Liberation Serif" panose="02020603050405020304" pitchFamily="18" charset="0"/>
                          <a:cs typeface="Liberation Serif" panose="02020603050405020304" pitchFamily="18" charset="0"/>
                        </a:rPr>
                        <a:t>89 913,6</a:t>
                      </a:r>
                    </a:p>
                  </a:txBody>
                  <a:tcPr>
                    <a:solidFill>
                      <a:schemeClr val="accent1"/>
                    </a:solidFill>
                  </a:tcPr>
                </a:tc>
                <a:tc>
                  <a:txBody>
                    <a:bodyPr/>
                    <a:lstStyle/>
                    <a:p>
                      <a:pPr algn="r"/>
                      <a:r>
                        <a:rPr lang="ru-RU" sz="1600" dirty="0">
                          <a:latin typeface="Liberation Serif" panose="02020603050405020304" pitchFamily="18" charset="0"/>
                          <a:ea typeface="Liberation Serif" panose="02020603050405020304" pitchFamily="18" charset="0"/>
                          <a:cs typeface="Liberation Serif" panose="02020603050405020304" pitchFamily="18" charset="0"/>
                        </a:rPr>
                        <a:t>92 198,7</a:t>
                      </a:r>
                    </a:p>
                  </a:txBody>
                  <a:tcPr>
                    <a:solidFill>
                      <a:schemeClr val="accent1"/>
                    </a:solidFill>
                  </a:tcPr>
                </a:tc>
                <a:extLst>
                  <a:ext uri="{0D108BD9-81ED-4DB2-BD59-A6C34878D82A}">
                    <a16:rowId xmlns:a16="http://schemas.microsoft.com/office/drawing/2014/main" val="10002"/>
                  </a:ext>
                </a:extLst>
              </a:tr>
              <a:tr h="248414">
                <a:tc>
                  <a:txBody>
                    <a:bodyPr/>
                    <a:lstStyle/>
                    <a:p>
                      <a:r>
                        <a:rPr lang="ru-RU" sz="1600" dirty="0">
                          <a:latin typeface="Liberation Serif" panose="02020603050405020304" pitchFamily="18" charset="0"/>
                          <a:ea typeface="Liberation Serif" panose="02020603050405020304" pitchFamily="18" charset="0"/>
                          <a:cs typeface="Liberation Serif" panose="02020603050405020304" pitchFamily="18" charset="0"/>
                        </a:rPr>
                        <a:t>Другие вопросы в области социальной политики</a:t>
                      </a:r>
                    </a:p>
                  </a:txBody>
                  <a:tcPr>
                    <a:solidFill>
                      <a:schemeClr val="accent1">
                        <a:lumMod val="40000"/>
                        <a:lumOff val="60000"/>
                      </a:schemeClr>
                    </a:solidFill>
                  </a:tcPr>
                </a:tc>
                <a:tc>
                  <a:txBody>
                    <a:bodyPr/>
                    <a:lstStyle/>
                    <a:p>
                      <a:pPr algn="r"/>
                      <a:r>
                        <a:rPr lang="ru-RU" sz="1600" dirty="0">
                          <a:latin typeface="Liberation Serif" panose="02020603050405020304" pitchFamily="18" charset="0"/>
                          <a:ea typeface="Liberation Serif" panose="02020603050405020304" pitchFamily="18" charset="0"/>
                          <a:cs typeface="Liberation Serif" panose="02020603050405020304" pitchFamily="18" charset="0"/>
                        </a:rPr>
                        <a:t>7 551,4</a:t>
                      </a:r>
                    </a:p>
                  </a:txBody>
                  <a:tcPr>
                    <a:solidFill>
                      <a:schemeClr val="accent1">
                        <a:lumMod val="40000"/>
                        <a:lumOff val="60000"/>
                      </a:schemeClr>
                    </a:solidFill>
                  </a:tcPr>
                </a:tc>
                <a:tc>
                  <a:txBody>
                    <a:bodyPr/>
                    <a:lstStyle/>
                    <a:p>
                      <a:pPr algn="r"/>
                      <a:r>
                        <a:rPr lang="ru-RU" sz="1600" dirty="0">
                          <a:latin typeface="Liberation Serif" panose="02020603050405020304" pitchFamily="18" charset="0"/>
                          <a:ea typeface="Liberation Serif" panose="02020603050405020304" pitchFamily="18" charset="0"/>
                          <a:cs typeface="Liberation Serif" panose="02020603050405020304" pitchFamily="18" charset="0"/>
                        </a:rPr>
                        <a:t>7 900</a:t>
                      </a:r>
                    </a:p>
                  </a:txBody>
                  <a:tcPr>
                    <a:solidFill>
                      <a:schemeClr val="accent1">
                        <a:lumMod val="40000"/>
                        <a:lumOff val="60000"/>
                      </a:schemeClr>
                    </a:solidFill>
                  </a:tcPr>
                </a:tc>
                <a:tc>
                  <a:txBody>
                    <a:bodyPr/>
                    <a:lstStyle/>
                    <a:p>
                      <a:pPr algn="r"/>
                      <a:r>
                        <a:rPr lang="ru-RU" sz="1600" dirty="0">
                          <a:latin typeface="Liberation Serif" panose="02020603050405020304" pitchFamily="18" charset="0"/>
                          <a:ea typeface="Liberation Serif" panose="02020603050405020304" pitchFamily="18" charset="0"/>
                          <a:cs typeface="Liberation Serif" panose="02020603050405020304" pitchFamily="18" charset="0"/>
                        </a:rPr>
                        <a:t>7 993,4</a:t>
                      </a:r>
                    </a:p>
                  </a:txBody>
                  <a:tcPr>
                    <a:solidFill>
                      <a:schemeClr val="accent1">
                        <a:lumMod val="40000"/>
                        <a:lumOff val="60000"/>
                      </a:schemeClr>
                    </a:solidFill>
                  </a:tcPr>
                </a:tc>
                <a:tc>
                  <a:txBody>
                    <a:bodyPr/>
                    <a:lstStyle/>
                    <a:p>
                      <a:pPr algn="r"/>
                      <a:r>
                        <a:rPr lang="ru-RU" sz="1600" dirty="0">
                          <a:latin typeface="Liberation Serif" panose="02020603050405020304" pitchFamily="18" charset="0"/>
                          <a:ea typeface="Liberation Serif" panose="02020603050405020304" pitchFamily="18" charset="0"/>
                          <a:cs typeface="Liberation Serif" panose="02020603050405020304" pitchFamily="18" charset="0"/>
                        </a:rPr>
                        <a:t>8 104,8</a:t>
                      </a:r>
                    </a:p>
                  </a:txBody>
                  <a:tcPr>
                    <a:solidFill>
                      <a:schemeClr val="accent1">
                        <a:lumMod val="40000"/>
                        <a:lumOff val="60000"/>
                      </a:schemeClr>
                    </a:solidFill>
                  </a:tcPr>
                </a:tc>
                <a:tc>
                  <a:txBody>
                    <a:bodyPr/>
                    <a:lstStyle/>
                    <a:p>
                      <a:pPr algn="r"/>
                      <a:r>
                        <a:rPr lang="ru-RU" sz="1600" dirty="0">
                          <a:latin typeface="Liberation Serif" panose="02020603050405020304" pitchFamily="18" charset="0"/>
                          <a:ea typeface="Liberation Serif" panose="02020603050405020304" pitchFamily="18" charset="0"/>
                          <a:cs typeface="Liberation Serif" panose="02020603050405020304" pitchFamily="18" charset="0"/>
                        </a:rPr>
                        <a:t>8 226,9</a:t>
                      </a:r>
                    </a:p>
                  </a:txBody>
                  <a:tcPr>
                    <a:solidFill>
                      <a:schemeClr val="accent1">
                        <a:lumMod val="40000"/>
                        <a:lumOff val="60000"/>
                      </a:schemeClr>
                    </a:solidFill>
                  </a:tcPr>
                </a:tc>
                <a:extLst>
                  <a:ext uri="{0D108BD9-81ED-4DB2-BD59-A6C34878D82A}">
                    <a16:rowId xmlns:a16="http://schemas.microsoft.com/office/drawing/2014/main" val="10003"/>
                  </a:ext>
                </a:extLst>
              </a:tr>
              <a:tr h="248414">
                <a:tc>
                  <a:txBody>
                    <a:bodyPr/>
                    <a:lstStyle/>
                    <a:p>
                      <a:r>
                        <a:rPr lang="ru-RU" sz="1600" dirty="0">
                          <a:latin typeface="Liberation Serif" panose="02020603050405020304" pitchFamily="18" charset="0"/>
                          <a:ea typeface="Liberation Serif" panose="02020603050405020304" pitchFamily="18" charset="0"/>
                          <a:cs typeface="Liberation Serif" panose="02020603050405020304" pitchFamily="18" charset="0"/>
                        </a:rPr>
                        <a:t>Охрана семьи и детства</a:t>
                      </a:r>
                    </a:p>
                  </a:txBody>
                  <a:tcPr>
                    <a:solidFill>
                      <a:schemeClr val="accent1">
                        <a:lumMod val="40000"/>
                        <a:lumOff val="60000"/>
                      </a:schemeClr>
                    </a:solidFill>
                  </a:tcPr>
                </a:tc>
                <a:tc>
                  <a:txBody>
                    <a:bodyPr/>
                    <a:lstStyle/>
                    <a:p>
                      <a:pPr algn="r"/>
                      <a:endParaRPr lang="ru-RU" sz="1600" dirty="0">
                        <a:latin typeface="Liberation Serif" panose="02020603050405020304" pitchFamily="18" charset="0"/>
                        <a:ea typeface="Liberation Serif" panose="02020603050405020304" pitchFamily="18" charset="0"/>
                        <a:cs typeface="Liberation Serif" panose="02020603050405020304" pitchFamily="18" charset="0"/>
                      </a:endParaRPr>
                    </a:p>
                  </a:txBody>
                  <a:tcPr>
                    <a:solidFill>
                      <a:schemeClr val="accent1">
                        <a:lumMod val="40000"/>
                        <a:lumOff val="60000"/>
                      </a:schemeClr>
                    </a:solidFill>
                  </a:tcPr>
                </a:tc>
                <a:tc>
                  <a:txBody>
                    <a:bodyPr/>
                    <a:lstStyle/>
                    <a:p>
                      <a:pPr algn="r"/>
                      <a:endParaRPr lang="ru-RU" sz="1600" dirty="0">
                        <a:latin typeface="Liberation Serif" panose="02020603050405020304" pitchFamily="18" charset="0"/>
                        <a:ea typeface="Liberation Serif" panose="02020603050405020304" pitchFamily="18" charset="0"/>
                        <a:cs typeface="Liberation Serif" panose="02020603050405020304" pitchFamily="18" charset="0"/>
                      </a:endParaRPr>
                    </a:p>
                  </a:txBody>
                  <a:tcPr>
                    <a:solidFill>
                      <a:schemeClr val="accent1">
                        <a:lumMod val="40000"/>
                        <a:lumOff val="60000"/>
                      </a:schemeClr>
                    </a:solidFill>
                  </a:tcPr>
                </a:tc>
                <a:tc>
                  <a:txBody>
                    <a:bodyPr/>
                    <a:lstStyle/>
                    <a:p>
                      <a:pPr algn="r"/>
                      <a:r>
                        <a:rPr lang="ru-RU" sz="1600" dirty="0">
                          <a:latin typeface="Liberation Serif" panose="02020603050405020304" pitchFamily="18" charset="0"/>
                          <a:ea typeface="Liberation Serif" panose="02020603050405020304" pitchFamily="18" charset="0"/>
                          <a:cs typeface="Liberation Serif" panose="02020603050405020304" pitchFamily="18" charset="0"/>
                        </a:rPr>
                        <a:t>1000</a:t>
                      </a:r>
                    </a:p>
                  </a:txBody>
                  <a:tcPr>
                    <a:solidFill>
                      <a:schemeClr val="accent1">
                        <a:lumMod val="40000"/>
                        <a:lumOff val="60000"/>
                      </a:schemeClr>
                    </a:solidFill>
                  </a:tcPr>
                </a:tc>
                <a:tc>
                  <a:txBody>
                    <a:bodyPr/>
                    <a:lstStyle/>
                    <a:p>
                      <a:pPr algn="r"/>
                      <a:endParaRPr lang="ru-RU" sz="1600" dirty="0">
                        <a:latin typeface="Liberation Serif" panose="02020603050405020304" pitchFamily="18" charset="0"/>
                        <a:ea typeface="Liberation Serif" panose="02020603050405020304" pitchFamily="18" charset="0"/>
                        <a:cs typeface="Liberation Serif" panose="02020603050405020304" pitchFamily="18" charset="0"/>
                      </a:endParaRPr>
                    </a:p>
                  </a:txBody>
                  <a:tcPr>
                    <a:solidFill>
                      <a:schemeClr val="accent1">
                        <a:lumMod val="40000"/>
                        <a:lumOff val="60000"/>
                      </a:schemeClr>
                    </a:solidFill>
                  </a:tcPr>
                </a:tc>
                <a:tc>
                  <a:txBody>
                    <a:bodyPr/>
                    <a:lstStyle/>
                    <a:p>
                      <a:pPr algn="r"/>
                      <a:endParaRPr lang="ru-RU" sz="1600" dirty="0">
                        <a:latin typeface="Liberation Serif" panose="02020603050405020304" pitchFamily="18" charset="0"/>
                        <a:ea typeface="Liberation Serif" panose="02020603050405020304" pitchFamily="18" charset="0"/>
                        <a:cs typeface="Liberation Serif" panose="02020603050405020304" pitchFamily="18" charset="0"/>
                      </a:endParaRPr>
                    </a:p>
                  </a:txBody>
                  <a:tcPr>
                    <a:solidFill>
                      <a:schemeClr val="accent1">
                        <a:lumMod val="40000"/>
                        <a:lumOff val="60000"/>
                      </a:schemeClr>
                    </a:solidFill>
                  </a:tcPr>
                </a:tc>
                <a:extLst>
                  <a:ext uri="{0D108BD9-81ED-4DB2-BD59-A6C34878D82A}">
                    <a16:rowId xmlns:a16="http://schemas.microsoft.com/office/drawing/2014/main" val="10004"/>
                  </a:ext>
                </a:extLst>
              </a:tr>
            </a:tbl>
          </a:graphicData>
        </a:graphic>
      </p:graphicFrame>
      <p:pic>
        <p:nvPicPr>
          <p:cNvPr id="7" name="Рисунок 6" descr="https://pp.userapi.com/c824701/v824701033/2f10e/AGSMaXAm-Ho.jpg"/>
          <p:cNvPicPr/>
          <p:nvPr/>
        </p:nvPicPr>
        <p:blipFill>
          <a:blip r:embed="rId2" cstate="print">
            <a:lum bright="10000"/>
          </a:blip>
          <a:srcRect/>
          <a:stretch>
            <a:fillRect/>
          </a:stretch>
        </p:blipFill>
        <p:spPr bwMode="auto">
          <a:xfrm>
            <a:off x="657286" y="3962400"/>
            <a:ext cx="3801375" cy="2421467"/>
          </a:xfrm>
          <a:prstGeom prst="rect">
            <a:avLst/>
          </a:prstGeom>
          <a:noFill/>
          <a:ln w="9525">
            <a:noFill/>
            <a:miter lim="800000"/>
            <a:headEnd/>
            <a:tailEnd/>
          </a:ln>
        </p:spPr>
      </p:pic>
      <p:graphicFrame>
        <p:nvGraphicFramePr>
          <p:cNvPr id="8" name="Диаграмма 7"/>
          <p:cNvGraphicFramePr/>
          <p:nvPr/>
        </p:nvGraphicFramePr>
        <p:xfrm>
          <a:off x="6096000" y="3962399"/>
          <a:ext cx="5438713" cy="242146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5"/>
          <p:cNvGraphicFramePr>
            <a:graphicFrameLocks noGrp="1"/>
          </p:cNvGraphicFramePr>
          <p:nvPr>
            <p:ph idx="1"/>
          </p:nvPr>
        </p:nvGraphicFramePr>
        <p:xfrm>
          <a:off x="657286" y="1405467"/>
          <a:ext cx="10877427" cy="497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ustomShape 1"/>
          <p:cNvSpPr/>
          <p:nvPr/>
        </p:nvSpPr>
        <p:spPr>
          <a:xfrm>
            <a:off x="657286" y="175347"/>
            <a:ext cx="10877427" cy="29878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US" b="0" strike="noStrike"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I.</a:t>
            </a:r>
            <a:r>
              <a:rPr lang="ru-RU" b="0" strike="noStrike"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 Вводная часть</a:t>
            </a:r>
          </a:p>
        </p:txBody>
      </p:sp>
      <p:sp>
        <p:nvSpPr>
          <p:cNvPr id="5" name="CustomShape 1"/>
          <p:cNvSpPr/>
          <p:nvPr/>
        </p:nvSpPr>
        <p:spPr>
          <a:xfrm>
            <a:off x="657285" y="474133"/>
            <a:ext cx="10877427" cy="931334"/>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ru-RU" sz="3200" b="1" strike="noStrike" spc="-1" dirty="0">
                <a:solidFill>
                  <a:srgbClr val="572314"/>
                </a:solidFill>
                <a:latin typeface="Liberation Serif" panose="02020603050405020304" pitchFamily="18" charset="0"/>
                <a:ea typeface="Liberation Serif" panose="02020603050405020304" pitchFamily="18" charset="0"/>
                <a:cs typeface="Liberation Serif" panose="02020603050405020304" pitchFamily="18" charset="0"/>
              </a:rPr>
              <a:t>Бюджетный процесс </a:t>
            </a:r>
            <a:r>
              <a:rPr lang="ru-RU" sz="3200" b="0" strike="noStrike" spc="-1" dirty="0">
                <a:solidFill>
                  <a:srgbClr val="572314"/>
                </a:solidFill>
                <a:latin typeface="Liberation Serif" panose="02020603050405020304" pitchFamily="18" charset="0"/>
                <a:ea typeface="Liberation Serif" panose="02020603050405020304" pitchFamily="18" charset="0"/>
                <a:cs typeface="Liberation Serif" panose="02020603050405020304" pitchFamily="18" charset="0"/>
              </a:rPr>
              <a:t>– ежегодное формирование и исполнение бюджета</a:t>
            </a:r>
            <a:endParaRPr lang="ru-RU" sz="32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1"/>
          <p:cNvSpPr/>
          <p:nvPr/>
        </p:nvSpPr>
        <p:spPr>
          <a:xfrm>
            <a:off x="657286" y="175347"/>
            <a:ext cx="10877427" cy="29878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US" b="0" strike="noStrike"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I</a:t>
            </a:r>
            <a:r>
              <a:rPr lang="en-US"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V</a:t>
            </a:r>
            <a:r>
              <a:rPr lang="en-US" b="0" strike="noStrike"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 </a:t>
            </a:r>
            <a:r>
              <a:rPr lang="ru-RU"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Расходы бюджета</a:t>
            </a:r>
            <a:endParaRPr lang="ru-RU" b="0" strike="noStrike"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endParaRPr>
          </a:p>
        </p:txBody>
      </p:sp>
      <p:sp>
        <p:nvSpPr>
          <p:cNvPr id="5" name="Заголовок 1"/>
          <p:cNvSpPr txBox="1"/>
          <p:nvPr/>
        </p:nvSpPr>
        <p:spPr>
          <a:xfrm>
            <a:off x="657286" y="474133"/>
            <a:ext cx="10877427" cy="704036"/>
          </a:xfrm>
          <a:prstGeom prst="rect">
            <a:avLst/>
          </a:prstGeom>
        </p:spPr>
        <p:txBody>
          <a:bodyPr>
            <a:normAutofit fontScale="92500"/>
          </a:bodyPr>
          <a:lst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2000" b="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Физическая культура и спорт</a:t>
            </a:r>
            <a:br>
              <a:rPr lang="ru-RU" sz="2000" b="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br>
            <a:r>
              <a:rPr lang="ru-RU" sz="2000" b="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24 274,1</a:t>
            </a:r>
            <a:r>
              <a:rPr lang="ru-RU" sz="2000"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 тыс. руб. – будет направлено на финансирование физической культуры и спорта в 2024 году</a:t>
            </a:r>
            <a:endParaRPr lang="ru-RU" sz="2000" b="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endParaRPr>
          </a:p>
        </p:txBody>
      </p:sp>
      <p:graphicFrame>
        <p:nvGraphicFramePr>
          <p:cNvPr id="6" name="Содержимое 4"/>
          <p:cNvGraphicFramePr/>
          <p:nvPr/>
        </p:nvGraphicFramePr>
        <p:xfrm>
          <a:off x="657286" y="1394679"/>
          <a:ext cx="10877429" cy="2286000"/>
        </p:xfrm>
        <a:graphic>
          <a:graphicData uri="http://schemas.openxmlformats.org/drawingml/2006/table">
            <a:tbl>
              <a:tblPr firstRow="1" bandRow="1">
                <a:tableStyleId>{5C22544A-7EE6-4342-B048-85BDC9FD1C3A}</a:tableStyleId>
              </a:tblPr>
              <a:tblGrid>
                <a:gridCol w="5388646">
                  <a:extLst>
                    <a:ext uri="{9D8B030D-6E8A-4147-A177-3AD203B41FA5}">
                      <a16:colId xmlns:a16="http://schemas.microsoft.com/office/drawing/2014/main" val="20000"/>
                    </a:ext>
                  </a:extLst>
                </a:gridCol>
                <a:gridCol w="1097687">
                  <a:extLst>
                    <a:ext uri="{9D8B030D-6E8A-4147-A177-3AD203B41FA5}">
                      <a16:colId xmlns:a16="http://schemas.microsoft.com/office/drawing/2014/main" val="20001"/>
                    </a:ext>
                  </a:extLst>
                </a:gridCol>
                <a:gridCol w="1097687">
                  <a:extLst>
                    <a:ext uri="{9D8B030D-6E8A-4147-A177-3AD203B41FA5}">
                      <a16:colId xmlns:a16="http://schemas.microsoft.com/office/drawing/2014/main" val="20002"/>
                    </a:ext>
                  </a:extLst>
                </a:gridCol>
                <a:gridCol w="1097687">
                  <a:extLst>
                    <a:ext uri="{9D8B030D-6E8A-4147-A177-3AD203B41FA5}">
                      <a16:colId xmlns:a16="http://schemas.microsoft.com/office/drawing/2014/main" val="20003"/>
                    </a:ext>
                  </a:extLst>
                </a:gridCol>
                <a:gridCol w="1097861">
                  <a:extLst>
                    <a:ext uri="{9D8B030D-6E8A-4147-A177-3AD203B41FA5}">
                      <a16:colId xmlns:a16="http://schemas.microsoft.com/office/drawing/2014/main" val="20004"/>
                    </a:ext>
                  </a:extLst>
                </a:gridCol>
                <a:gridCol w="1097861">
                  <a:extLst>
                    <a:ext uri="{9D8B030D-6E8A-4147-A177-3AD203B41FA5}">
                      <a16:colId xmlns:a16="http://schemas.microsoft.com/office/drawing/2014/main" val="20005"/>
                    </a:ext>
                  </a:extLst>
                </a:gridCol>
              </a:tblGrid>
              <a:tr h="370840">
                <a:tc>
                  <a:txBody>
                    <a:bodyPr/>
                    <a:lstStyle/>
                    <a:p>
                      <a:pPr algn="ctr"/>
                      <a:r>
                        <a:rPr lang="ru-RU" sz="1800" dirty="0">
                          <a:latin typeface="Liberation Serif" panose="02020603050405020304" pitchFamily="18" charset="0"/>
                          <a:ea typeface="Liberation Serif" panose="02020603050405020304" pitchFamily="18" charset="0"/>
                          <a:cs typeface="Liberation Serif" panose="02020603050405020304" pitchFamily="18" charset="0"/>
                        </a:rPr>
                        <a:t>Подраздел</a:t>
                      </a:r>
                    </a:p>
                  </a:txBody>
                  <a:tcPr/>
                </a:tc>
                <a:tc>
                  <a:txBody>
                    <a:bodyPr/>
                    <a:lstStyle/>
                    <a:p>
                      <a:pPr algn="ctr"/>
                      <a:r>
                        <a:rPr lang="ru-RU" sz="1800" dirty="0">
                          <a:latin typeface="Liberation Serif" panose="02020603050405020304" pitchFamily="18" charset="0"/>
                          <a:ea typeface="Liberation Serif" panose="02020603050405020304" pitchFamily="18" charset="0"/>
                          <a:cs typeface="Liberation Serif" panose="02020603050405020304" pitchFamily="18" charset="0"/>
                        </a:rPr>
                        <a:t>2022 год (прогноз) тыс. руб.</a:t>
                      </a:r>
                    </a:p>
                  </a:txBody>
                  <a:tcPr/>
                </a:tc>
                <a:tc>
                  <a:txBody>
                    <a:bodyPr/>
                    <a:lstStyle/>
                    <a:p>
                      <a:pPr algn="ctr"/>
                      <a:r>
                        <a:rPr lang="ru-RU" sz="1800" dirty="0">
                          <a:latin typeface="Liberation Serif" panose="02020603050405020304" pitchFamily="18" charset="0"/>
                          <a:ea typeface="Liberation Serif" panose="02020603050405020304" pitchFamily="18" charset="0"/>
                          <a:cs typeface="Liberation Serif" panose="02020603050405020304" pitchFamily="18" charset="0"/>
                        </a:rPr>
                        <a:t>2023 год (прогноз) тыс. руб.</a:t>
                      </a:r>
                    </a:p>
                  </a:txBody>
                  <a:tcPr/>
                </a:tc>
                <a:tc>
                  <a:txBody>
                    <a:bodyPr/>
                    <a:lstStyle/>
                    <a:p>
                      <a:pPr algn="ctr"/>
                      <a:r>
                        <a:rPr lang="ru-RU" sz="1800" dirty="0">
                          <a:latin typeface="Liberation Serif" panose="02020603050405020304" pitchFamily="18" charset="0"/>
                          <a:ea typeface="Liberation Serif" panose="02020603050405020304" pitchFamily="18" charset="0"/>
                          <a:cs typeface="Liberation Serif" panose="02020603050405020304" pitchFamily="18" charset="0"/>
                        </a:rPr>
                        <a:t>2024 год (прогноз) тыс. руб.</a:t>
                      </a:r>
                    </a:p>
                  </a:txBody>
                  <a:tcPr/>
                </a:tc>
                <a:tc>
                  <a:txBody>
                    <a:bodyPr/>
                    <a:lstStyle/>
                    <a:p>
                      <a:pPr algn="ctr"/>
                      <a:r>
                        <a:rPr lang="ru-RU" sz="1800" dirty="0">
                          <a:latin typeface="Liberation Serif" panose="02020603050405020304" pitchFamily="18" charset="0"/>
                          <a:ea typeface="Liberation Serif" panose="02020603050405020304" pitchFamily="18" charset="0"/>
                          <a:cs typeface="Liberation Serif" panose="02020603050405020304" pitchFamily="18" charset="0"/>
                        </a:rPr>
                        <a:t>2025 год (прогноз) тыс. руб.</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defRPr/>
                      </a:pPr>
                      <a:r>
                        <a:rPr lang="ru-RU" sz="1800" dirty="0">
                          <a:latin typeface="Liberation Serif" panose="02020603050405020304" pitchFamily="18" charset="0"/>
                          <a:ea typeface="Liberation Serif" panose="02020603050405020304" pitchFamily="18" charset="0"/>
                          <a:cs typeface="Liberation Serif" panose="02020603050405020304" pitchFamily="18" charset="0"/>
                        </a:rPr>
                        <a:t>2026 год (прогноз) тыс. руб.</a:t>
                      </a:r>
                    </a:p>
                  </a:txBody>
                  <a:tcPr/>
                </a:tc>
                <a:extLst>
                  <a:ext uri="{0D108BD9-81ED-4DB2-BD59-A6C34878D82A}">
                    <a16:rowId xmlns:a16="http://schemas.microsoft.com/office/drawing/2014/main" val="10000"/>
                  </a:ext>
                </a:extLst>
              </a:tr>
              <a:tr h="0">
                <a:tc>
                  <a:txBody>
                    <a:bodyPr/>
                    <a:lstStyle/>
                    <a:p>
                      <a:r>
                        <a:rPr lang="ru-RU" sz="1800" b="1" dirty="0">
                          <a:latin typeface="Liberation Serif" panose="02020603050405020304" pitchFamily="18" charset="0"/>
                          <a:ea typeface="Liberation Serif" panose="02020603050405020304" pitchFamily="18" charset="0"/>
                          <a:cs typeface="Liberation Serif" panose="02020603050405020304" pitchFamily="18" charset="0"/>
                        </a:rPr>
                        <a:t>Физическая культура и спорт, всего</a:t>
                      </a:r>
                    </a:p>
                  </a:txBody>
                  <a:tcPr/>
                </a:tc>
                <a:tc>
                  <a:txBody>
                    <a:bodyPr/>
                    <a:lstStyle/>
                    <a:p>
                      <a:pPr algn="r"/>
                      <a:r>
                        <a:rPr lang="ru-RU" sz="1800" dirty="0">
                          <a:latin typeface="Liberation Serif" panose="02020603050405020304" pitchFamily="18" charset="0"/>
                          <a:ea typeface="Liberation Serif" panose="02020603050405020304" pitchFamily="18" charset="0"/>
                          <a:cs typeface="Liberation Serif" panose="02020603050405020304" pitchFamily="18" charset="0"/>
                        </a:rPr>
                        <a:t>1 000</a:t>
                      </a:r>
                    </a:p>
                  </a:txBody>
                  <a:tcPr/>
                </a:tc>
                <a:tc>
                  <a:txBody>
                    <a:bodyPr/>
                    <a:lstStyle/>
                    <a:p>
                      <a:pPr algn="r"/>
                      <a:r>
                        <a:rPr lang="ru-RU" sz="1800" dirty="0">
                          <a:latin typeface="Liberation Serif" panose="02020603050405020304" pitchFamily="18" charset="0"/>
                          <a:ea typeface="Liberation Serif" panose="02020603050405020304" pitchFamily="18" charset="0"/>
                          <a:cs typeface="Liberation Serif" panose="02020603050405020304" pitchFamily="18" charset="0"/>
                        </a:rPr>
                        <a:t>1 753,2</a:t>
                      </a:r>
                    </a:p>
                  </a:txBody>
                  <a:tcPr/>
                </a:tc>
                <a:tc>
                  <a:txBody>
                    <a:bodyPr/>
                    <a:lstStyle/>
                    <a:p>
                      <a:pPr algn="r"/>
                      <a:r>
                        <a:rPr lang="ru-RU" sz="1600" dirty="0">
                          <a:latin typeface="Liberation Serif" panose="02020603050405020304" pitchFamily="18" charset="0"/>
                          <a:ea typeface="Liberation Serif" panose="02020603050405020304" pitchFamily="18" charset="0"/>
                          <a:cs typeface="Liberation Serif" panose="02020603050405020304" pitchFamily="18" charset="0"/>
                        </a:rPr>
                        <a:t>24 274,1</a:t>
                      </a:r>
                    </a:p>
                  </a:txBody>
                  <a:tcPr/>
                </a:tc>
                <a:tc>
                  <a:txBody>
                    <a:bodyPr/>
                    <a:lstStyle/>
                    <a:p>
                      <a:pPr algn="r"/>
                      <a:r>
                        <a:rPr lang="ru-RU" sz="1600" dirty="0">
                          <a:latin typeface="Liberation Serif" panose="02020603050405020304" pitchFamily="18" charset="0"/>
                          <a:ea typeface="Liberation Serif" panose="02020603050405020304" pitchFamily="18" charset="0"/>
                          <a:cs typeface="Liberation Serif" panose="02020603050405020304" pitchFamily="18" charset="0"/>
                        </a:rPr>
                        <a:t>22 083</a:t>
                      </a:r>
                    </a:p>
                  </a:txBody>
                  <a:tcPr/>
                </a:tc>
                <a:tc>
                  <a:txBody>
                    <a:bodyPr/>
                    <a:lstStyle/>
                    <a:p>
                      <a:pPr algn="r"/>
                      <a:r>
                        <a:rPr lang="ru-RU" sz="1600" dirty="0">
                          <a:latin typeface="Liberation Serif" panose="02020603050405020304" pitchFamily="18" charset="0"/>
                          <a:ea typeface="Liberation Serif" panose="02020603050405020304" pitchFamily="18" charset="0"/>
                          <a:cs typeface="Liberation Serif" panose="02020603050405020304" pitchFamily="18" charset="0"/>
                        </a:rPr>
                        <a:t>21 261,6</a:t>
                      </a:r>
                    </a:p>
                  </a:txBody>
                  <a:tcPr/>
                </a:tc>
                <a:extLst>
                  <a:ext uri="{0D108BD9-81ED-4DB2-BD59-A6C34878D82A}">
                    <a16:rowId xmlns:a16="http://schemas.microsoft.com/office/drawing/2014/main" val="10001"/>
                  </a:ext>
                </a:extLst>
              </a:tr>
              <a:tr h="248414">
                <a:tc>
                  <a:txBody>
                    <a:bodyPr/>
                    <a:lstStyle/>
                    <a:p>
                      <a:r>
                        <a:rPr lang="ru-RU" sz="1800" dirty="0">
                          <a:latin typeface="Liberation Serif" panose="02020603050405020304" pitchFamily="18" charset="0"/>
                          <a:ea typeface="Liberation Serif" panose="02020603050405020304" pitchFamily="18" charset="0"/>
                          <a:cs typeface="Liberation Serif" panose="02020603050405020304" pitchFamily="18" charset="0"/>
                        </a:rPr>
                        <a:t>Физическая культура</a:t>
                      </a:r>
                    </a:p>
                  </a:txBody>
                  <a:tcPr>
                    <a:solidFill>
                      <a:schemeClr val="accent1"/>
                    </a:solidFill>
                  </a:tcPr>
                </a:tc>
                <a:tc>
                  <a:txBody>
                    <a:bodyPr/>
                    <a:lstStyle/>
                    <a:p>
                      <a:pPr algn="r"/>
                      <a:r>
                        <a:rPr lang="ru-RU" sz="1800" dirty="0">
                          <a:latin typeface="Liberation Serif" panose="02020603050405020304" pitchFamily="18" charset="0"/>
                          <a:ea typeface="Liberation Serif" panose="02020603050405020304" pitchFamily="18" charset="0"/>
                          <a:cs typeface="Liberation Serif" panose="02020603050405020304" pitchFamily="18" charset="0"/>
                        </a:rPr>
                        <a:t>1 000</a:t>
                      </a:r>
                    </a:p>
                  </a:txBody>
                  <a:tcPr>
                    <a:solidFill>
                      <a:schemeClr val="accent1"/>
                    </a:solidFill>
                  </a:tcPr>
                </a:tc>
                <a:tc>
                  <a:txBody>
                    <a:bodyPr/>
                    <a:lstStyle/>
                    <a:p>
                      <a:pPr algn="r"/>
                      <a:r>
                        <a:rPr lang="ru-RU" sz="1800" dirty="0">
                          <a:latin typeface="Liberation Serif" panose="02020603050405020304" pitchFamily="18" charset="0"/>
                          <a:ea typeface="Liberation Serif" panose="02020603050405020304" pitchFamily="18" charset="0"/>
                          <a:cs typeface="Liberation Serif" panose="02020603050405020304" pitchFamily="18" charset="0"/>
                        </a:rPr>
                        <a:t>1 753,2</a:t>
                      </a:r>
                    </a:p>
                  </a:txBody>
                  <a:tcPr>
                    <a:solidFill>
                      <a:schemeClr val="accent1"/>
                    </a:solidFill>
                  </a:tcPr>
                </a:tc>
                <a:tc>
                  <a:txBody>
                    <a:bodyPr/>
                    <a:lstStyle/>
                    <a:p>
                      <a:pPr algn="r"/>
                      <a:r>
                        <a:rPr lang="ru-RU" sz="1600" dirty="0">
                          <a:latin typeface="Liberation Serif" panose="02020603050405020304" pitchFamily="18" charset="0"/>
                          <a:ea typeface="Liberation Serif" panose="02020603050405020304" pitchFamily="18" charset="0"/>
                          <a:cs typeface="Liberation Serif" panose="02020603050405020304" pitchFamily="18" charset="0"/>
                        </a:rPr>
                        <a:t>21 983,1</a:t>
                      </a:r>
                    </a:p>
                  </a:txBody>
                  <a:tcPr>
                    <a:solidFill>
                      <a:schemeClr val="accent1"/>
                    </a:solidFill>
                  </a:tcPr>
                </a:tc>
                <a:tc>
                  <a:txBody>
                    <a:bodyPr/>
                    <a:lstStyle/>
                    <a:p>
                      <a:pPr algn="r"/>
                      <a:r>
                        <a:rPr lang="ru-RU" sz="1600" dirty="0">
                          <a:latin typeface="Liberation Serif" panose="02020603050405020304" pitchFamily="18" charset="0"/>
                          <a:ea typeface="Liberation Serif" panose="02020603050405020304" pitchFamily="18" charset="0"/>
                          <a:cs typeface="Liberation Serif" panose="02020603050405020304" pitchFamily="18" charset="0"/>
                        </a:rPr>
                        <a:t>19 792</a:t>
                      </a:r>
                    </a:p>
                  </a:txBody>
                  <a:tcPr>
                    <a:solidFill>
                      <a:schemeClr val="accent1"/>
                    </a:solidFill>
                  </a:tcPr>
                </a:tc>
                <a:tc>
                  <a:txBody>
                    <a:bodyPr/>
                    <a:lstStyle/>
                    <a:p>
                      <a:pPr algn="r"/>
                      <a:r>
                        <a:rPr lang="ru-RU" sz="1600" dirty="0">
                          <a:latin typeface="Liberation Serif" panose="02020603050405020304" pitchFamily="18" charset="0"/>
                          <a:ea typeface="Liberation Serif" panose="02020603050405020304" pitchFamily="18" charset="0"/>
                          <a:cs typeface="Liberation Serif" panose="02020603050405020304" pitchFamily="18" charset="0"/>
                        </a:rPr>
                        <a:t>18 970,6</a:t>
                      </a:r>
                    </a:p>
                  </a:txBody>
                  <a:tcPr>
                    <a:solidFill>
                      <a:schemeClr val="accent1"/>
                    </a:solidFill>
                  </a:tcPr>
                </a:tc>
                <a:extLst>
                  <a:ext uri="{0D108BD9-81ED-4DB2-BD59-A6C34878D82A}">
                    <a16:rowId xmlns:a16="http://schemas.microsoft.com/office/drawing/2014/main" val="10002"/>
                  </a:ext>
                </a:extLst>
              </a:tr>
              <a:tr h="248414">
                <a:tc>
                  <a:txBody>
                    <a:bodyPr/>
                    <a:lstStyle/>
                    <a:p>
                      <a:r>
                        <a:rPr lang="ru-RU" sz="1800" dirty="0">
                          <a:latin typeface="Liberation Serif" panose="02020603050405020304" pitchFamily="18" charset="0"/>
                          <a:ea typeface="Liberation Serif" panose="02020603050405020304" pitchFamily="18" charset="0"/>
                          <a:cs typeface="Liberation Serif" panose="02020603050405020304" pitchFamily="18" charset="0"/>
                        </a:rPr>
                        <a:t>Спорт</a:t>
                      </a:r>
                      <a:r>
                        <a:rPr lang="ru-RU" sz="1800" baseline="0" dirty="0">
                          <a:latin typeface="Liberation Serif" panose="02020603050405020304" pitchFamily="18" charset="0"/>
                          <a:ea typeface="Liberation Serif" panose="02020603050405020304" pitchFamily="18" charset="0"/>
                          <a:cs typeface="Liberation Serif" panose="02020603050405020304" pitchFamily="18" charset="0"/>
                        </a:rPr>
                        <a:t> высших достижений</a:t>
                      </a:r>
                      <a:endParaRPr lang="ru-RU" sz="1800" dirty="0">
                        <a:latin typeface="Liberation Serif" panose="02020603050405020304" pitchFamily="18" charset="0"/>
                        <a:ea typeface="Liberation Serif" panose="02020603050405020304" pitchFamily="18" charset="0"/>
                        <a:cs typeface="Liberation Serif" panose="02020603050405020304" pitchFamily="18" charset="0"/>
                      </a:endParaRPr>
                    </a:p>
                  </a:txBody>
                  <a:tcPr>
                    <a:solidFill>
                      <a:schemeClr val="accent1"/>
                    </a:solidFill>
                  </a:tcPr>
                </a:tc>
                <a:tc>
                  <a:txBody>
                    <a:bodyPr/>
                    <a:lstStyle/>
                    <a:p>
                      <a:pPr algn="r"/>
                      <a:endParaRPr lang="ru-RU" sz="1800" dirty="0">
                        <a:latin typeface="Liberation Serif" panose="02020603050405020304" pitchFamily="18" charset="0"/>
                        <a:ea typeface="Liberation Serif" panose="02020603050405020304" pitchFamily="18" charset="0"/>
                        <a:cs typeface="Liberation Serif" panose="02020603050405020304" pitchFamily="18" charset="0"/>
                      </a:endParaRPr>
                    </a:p>
                  </a:txBody>
                  <a:tcPr>
                    <a:solidFill>
                      <a:schemeClr val="accent1"/>
                    </a:solidFill>
                  </a:tcPr>
                </a:tc>
                <a:tc>
                  <a:txBody>
                    <a:bodyPr/>
                    <a:lstStyle/>
                    <a:p>
                      <a:pPr algn="r"/>
                      <a:endParaRPr lang="ru-RU" sz="1800" dirty="0">
                        <a:latin typeface="Liberation Serif" panose="02020603050405020304" pitchFamily="18" charset="0"/>
                        <a:ea typeface="Liberation Serif" panose="02020603050405020304" pitchFamily="18" charset="0"/>
                        <a:cs typeface="Liberation Serif" panose="02020603050405020304" pitchFamily="18" charset="0"/>
                      </a:endParaRPr>
                    </a:p>
                  </a:txBody>
                  <a:tcPr>
                    <a:solidFill>
                      <a:schemeClr val="accent1"/>
                    </a:solidFill>
                  </a:tcPr>
                </a:tc>
                <a:tc>
                  <a:txBody>
                    <a:bodyPr/>
                    <a:lstStyle/>
                    <a:p>
                      <a:pPr algn="r"/>
                      <a:r>
                        <a:rPr lang="ru-RU" sz="1600" dirty="0">
                          <a:latin typeface="Liberation Serif" panose="02020603050405020304" pitchFamily="18" charset="0"/>
                          <a:ea typeface="Liberation Serif" panose="02020603050405020304" pitchFamily="18" charset="0"/>
                          <a:cs typeface="Liberation Serif" panose="02020603050405020304" pitchFamily="18" charset="0"/>
                        </a:rPr>
                        <a:t>2 291</a:t>
                      </a:r>
                    </a:p>
                  </a:txBody>
                  <a:tcPr>
                    <a:solidFill>
                      <a:schemeClr val="accent1"/>
                    </a:solidFill>
                  </a:tcPr>
                </a:tc>
                <a:tc>
                  <a:txBody>
                    <a:bodyPr/>
                    <a:lstStyle/>
                    <a:p>
                      <a:pPr algn="r"/>
                      <a:r>
                        <a:rPr lang="ru-RU" sz="1600" dirty="0">
                          <a:latin typeface="Liberation Serif" panose="02020603050405020304" pitchFamily="18" charset="0"/>
                          <a:ea typeface="Liberation Serif" panose="02020603050405020304" pitchFamily="18" charset="0"/>
                          <a:cs typeface="Liberation Serif" panose="02020603050405020304" pitchFamily="18" charset="0"/>
                        </a:rPr>
                        <a:t>2 291</a:t>
                      </a:r>
                    </a:p>
                  </a:txBody>
                  <a:tcPr>
                    <a:solidFill>
                      <a:schemeClr val="accent1"/>
                    </a:solidFill>
                  </a:tcPr>
                </a:tc>
                <a:tc>
                  <a:txBody>
                    <a:bodyPr/>
                    <a:lstStyle/>
                    <a:p>
                      <a:pPr algn="r"/>
                      <a:r>
                        <a:rPr lang="ru-RU" sz="1600" dirty="0">
                          <a:latin typeface="Liberation Serif" panose="02020603050405020304" pitchFamily="18" charset="0"/>
                          <a:ea typeface="Liberation Serif" panose="02020603050405020304" pitchFamily="18" charset="0"/>
                          <a:cs typeface="Liberation Serif" panose="02020603050405020304" pitchFamily="18" charset="0"/>
                        </a:rPr>
                        <a:t>2 291</a:t>
                      </a:r>
                    </a:p>
                  </a:txBody>
                  <a:tcPr>
                    <a:solidFill>
                      <a:schemeClr val="accent1"/>
                    </a:solidFill>
                  </a:tcPr>
                </a:tc>
                <a:extLst>
                  <a:ext uri="{0D108BD9-81ED-4DB2-BD59-A6C34878D82A}">
                    <a16:rowId xmlns:a16="http://schemas.microsoft.com/office/drawing/2014/main" val="10003"/>
                  </a:ext>
                </a:extLst>
              </a:tr>
            </a:tbl>
          </a:graphicData>
        </a:graphic>
      </p:graphicFrame>
      <p:pic>
        <p:nvPicPr>
          <p:cNvPr id="7" name="Рисунок 6" descr="http://www.uraledu.ru/files/images/IMG_7310.JPG"/>
          <p:cNvPicPr/>
          <p:nvPr/>
        </p:nvPicPr>
        <p:blipFill>
          <a:blip r:embed="rId2" cstate="print">
            <a:lum bright="10000"/>
          </a:blip>
          <a:srcRect/>
          <a:stretch>
            <a:fillRect/>
          </a:stretch>
        </p:blipFill>
        <p:spPr bwMode="auto">
          <a:xfrm>
            <a:off x="657286" y="3969802"/>
            <a:ext cx="3438997" cy="2413233"/>
          </a:xfrm>
          <a:prstGeom prst="rect">
            <a:avLst/>
          </a:prstGeom>
          <a:noFill/>
          <a:ln w="9525">
            <a:noFill/>
            <a:miter lim="800000"/>
            <a:headEnd/>
            <a:tailEnd/>
          </a:ln>
        </p:spPr>
      </p:pic>
      <p:pic>
        <p:nvPicPr>
          <p:cNvPr id="8" name="Рисунок 7" descr="http://st-selpos.ru/upload/images/gallery/65/DSCN7407.jpg"/>
          <p:cNvPicPr/>
          <p:nvPr/>
        </p:nvPicPr>
        <p:blipFill>
          <a:blip r:embed="rId3" cstate="print"/>
          <a:srcRect/>
          <a:stretch>
            <a:fillRect/>
          </a:stretch>
        </p:blipFill>
        <p:spPr bwMode="auto">
          <a:xfrm>
            <a:off x="8229600" y="3969802"/>
            <a:ext cx="3305113" cy="2413233"/>
          </a:xfrm>
          <a:prstGeom prst="rect">
            <a:avLst/>
          </a:prstGeom>
          <a:noFill/>
          <a:ln w="9525">
            <a:noFill/>
            <a:miter lim="800000"/>
            <a:headEnd/>
            <a:tailEnd/>
          </a:ln>
        </p:spPr>
      </p:pic>
      <p:graphicFrame>
        <p:nvGraphicFramePr>
          <p:cNvPr id="9" name="Диаграмма 8"/>
          <p:cNvGraphicFramePr/>
          <p:nvPr/>
        </p:nvGraphicFramePr>
        <p:xfrm>
          <a:off x="4096282" y="3969802"/>
          <a:ext cx="4133317" cy="2413233"/>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https://filipenkoav.ru/wp-content/uploads/2017/06/C_n6z2mXoAAi32P.jpg"/>
          <p:cNvPicPr/>
          <p:nvPr/>
        </p:nvPicPr>
        <p:blipFill>
          <a:blip r:embed="rId2" cstate="print">
            <a:alphaModFix amt="75000"/>
            <a:lum bright="30000"/>
          </a:blip>
          <a:stretch>
            <a:fillRect/>
          </a:stretch>
        </p:blipFill>
        <p:spPr>
          <a:xfrm>
            <a:off x="0" y="0"/>
            <a:ext cx="12191999" cy="6858000"/>
          </a:xfrm>
          <a:prstGeom prst="rect">
            <a:avLst/>
          </a:prstGeom>
          <a:ln w="9525">
            <a:noFill/>
          </a:ln>
        </p:spPr>
      </p:pic>
      <p:sp>
        <p:nvSpPr>
          <p:cNvPr id="4" name="CustomShape 1"/>
          <p:cNvSpPr/>
          <p:nvPr/>
        </p:nvSpPr>
        <p:spPr>
          <a:xfrm>
            <a:off x="657286" y="175347"/>
            <a:ext cx="10877427" cy="29878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US" b="0" strike="noStrike"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I</a:t>
            </a:r>
            <a:r>
              <a:rPr lang="en-US"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V</a:t>
            </a:r>
            <a:r>
              <a:rPr lang="en-US" b="0" strike="noStrike"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 </a:t>
            </a:r>
            <a:r>
              <a:rPr lang="ru-RU"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Расходы бюджета</a:t>
            </a:r>
            <a:endParaRPr lang="ru-RU" b="0" strike="noStrike"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endParaRPr>
          </a:p>
        </p:txBody>
      </p:sp>
      <p:sp>
        <p:nvSpPr>
          <p:cNvPr id="5" name="CustomShape 1"/>
          <p:cNvSpPr/>
          <p:nvPr/>
        </p:nvSpPr>
        <p:spPr>
          <a:xfrm>
            <a:off x="657286" y="474133"/>
            <a:ext cx="10877427" cy="855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100000"/>
              </a:lnSpc>
            </a:pPr>
            <a:r>
              <a:rPr lang="ru-RU" sz="2000" b="1"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Обслуживание муниципального долга</a:t>
            </a:r>
            <a:br>
              <a:rPr lang="ru-RU" sz="2000" b="1"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br>
            <a:r>
              <a:rPr lang="ru-RU" sz="2000" b="1"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10</a:t>
            </a:r>
            <a:r>
              <a:rPr lang="ru-RU" sz="20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 тыс. руб. – будет направлено на финансирование в 2024 году</a:t>
            </a:r>
          </a:p>
        </p:txBody>
      </p:sp>
      <p:graphicFrame>
        <p:nvGraphicFramePr>
          <p:cNvPr id="6" name="Table 2"/>
          <p:cNvGraphicFramePr/>
          <p:nvPr/>
        </p:nvGraphicFramePr>
        <p:xfrm>
          <a:off x="657286" y="1501206"/>
          <a:ext cx="10877427" cy="2712720"/>
        </p:xfrm>
        <a:graphic>
          <a:graphicData uri="http://schemas.openxmlformats.org/drawingml/2006/table">
            <a:tbl>
              <a:tblPr/>
              <a:tblGrid>
                <a:gridCol w="4418916">
                  <a:extLst>
                    <a:ext uri="{9D8B030D-6E8A-4147-A177-3AD203B41FA5}">
                      <a16:colId xmlns:a16="http://schemas.microsoft.com/office/drawing/2014/main" val="20000"/>
                    </a:ext>
                  </a:extLst>
                </a:gridCol>
                <a:gridCol w="1281869">
                  <a:extLst>
                    <a:ext uri="{9D8B030D-6E8A-4147-A177-3AD203B41FA5}">
                      <a16:colId xmlns:a16="http://schemas.microsoft.com/office/drawing/2014/main" val="20001"/>
                    </a:ext>
                  </a:extLst>
                </a:gridCol>
                <a:gridCol w="1324598">
                  <a:extLst>
                    <a:ext uri="{9D8B030D-6E8A-4147-A177-3AD203B41FA5}">
                      <a16:colId xmlns:a16="http://schemas.microsoft.com/office/drawing/2014/main" val="20002"/>
                    </a:ext>
                  </a:extLst>
                </a:gridCol>
                <a:gridCol w="1307507">
                  <a:extLst>
                    <a:ext uri="{9D8B030D-6E8A-4147-A177-3AD203B41FA5}">
                      <a16:colId xmlns:a16="http://schemas.microsoft.com/office/drawing/2014/main" val="20003"/>
                    </a:ext>
                  </a:extLst>
                </a:gridCol>
                <a:gridCol w="1281869">
                  <a:extLst>
                    <a:ext uri="{9D8B030D-6E8A-4147-A177-3AD203B41FA5}">
                      <a16:colId xmlns:a16="http://schemas.microsoft.com/office/drawing/2014/main" val="20004"/>
                    </a:ext>
                  </a:extLst>
                </a:gridCol>
                <a:gridCol w="1262668">
                  <a:extLst>
                    <a:ext uri="{9D8B030D-6E8A-4147-A177-3AD203B41FA5}">
                      <a16:colId xmlns:a16="http://schemas.microsoft.com/office/drawing/2014/main" val="20005"/>
                    </a:ext>
                  </a:extLst>
                </a:gridCol>
              </a:tblGrid>
              <a:tr h="511920">
                <a:tc>
                  <a:txBody>
                    <a:bodyPr/>
                    <a:lstStyle/>
                    <a:p>
                      <a:pPr algn="ctr">
                        <a:lnSpc>
                          <a:spcPct val="100000"/>
                        </a:lnSpc>
                      </a:pPr>
                      <a:r>
                        <a:rPr lang="ru-RU" sz="2000" b="1" strike="noStrike" spc="-1" dirty="0">
                          <a:solidFill>
                            <a:srgbClr val="FFFFFF"/>
                          </a:solidFill>
                          <a:latin typeface="Liberation Serif" panose="02020603050405020304" pitchFamily="18" charset="0"/>
                          <a:ea typeface="Liberation Serif" panose="02020603050405020304" pitchFamily="18" charset="0"/>
                          <a:cs typeface="Liberation Serif" panose="02020603050405020304" pitchFamily="18" charset="0"/>
                        </a:rPr>
                        <a:t>Подраздел</a:t>
                      </a:r>
                      <a:endParaRPr lang="ru-RU" sz="20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00B0F0"/>
                    </a:solidFill>
                  </a:tcPr>
                </a:tc>
                <a:tc>
                  <a:txBody>
                    <a:bodyPr/>
                    <a:lstStyle/>
                    <a:p>
                      <a:pPr algn="ctr">
                        <a:lnSpc>
                          <a:spcPct val="100000"/>
                        </a:lnSpc>
                      </a:pPr>
                      <a:r>
                        <a:rPr lang="ru-RU" sz="2000" b="1" strike="noStrike" spc="-1" dirty="0">
                          <a:solidFill>
                            <a:srgbClr val="FFFFFF"/>
                          </a:solidFill>
                          <a:latin typeface="Liberation Serif" panose="02020603050405020304" pitchFamily="18" charset="0"/>
                          <a:ea typeface="Liberation Serif" panose="02020603050405020304" pitchFamily="18" charset="0"/>
                          <a:cs typeface="Liberation Serif" panose="02020603050405020304" pitchFamily="18" charset="0"/>
                        </a:rPr>
                        <a:t>2022 год (прогноз) тыс. руб.</a:t>
                      </a:r>
                      <a:endParaRPr lang="ru-RU" sz="20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cap="flat" cmpd="sng" algn="ctr">
                      <a:solidFill>
                        <a:srgbClr val="FFFFFF"/>
                      </a:solidFill>
                      <a:prstDash val="solid"/>
                      <a:round/>
                      <a:headEnd type="none" w="med" len="med"/>
                      <a:tailEnd type="none" w="med" len="med"/>
                    </a:lnL>
                    <a:lnR w="12240">
                      <a:solidFill>
                        <a:srgbClr val="FFFFFF"/>
                      </a:solidFill>
                    </a:lnR>
                    <a:lnT w="12240">
                      <a:solidFill>
                        <a:srgbClr val="FFFFFF"/>
                      </a:solidFill>
                    </a:lnT>
                    <a:lnB w="38160" cap="flat" cmpd="sng" algn="ctr">
                      <a:solidFill>
                        <a:srgbClr val="FFFFFF"/>
                      </a:solidFill>
                      <a:prstDash val="solid"/>
                      <a:round/>
                      <a:headEnd type="none" w="med" len="med"/>
                      <a:tailEnd type="none" w="med" len="med"/>
                    </a:lnB>
                    <a:solidFill>
                      <a:srgbClr val="00B0F0"/>
                    </a:solidFill>
                  </a:tcPr>
                </a:tc>
                <a:tc>
                  <a:txBody>
                    <a:bodyPr/>
                    <a:lstStyle/>
                    <a:p>
                      <a:pPr algn="ctr">
                        <a:lnSpc>
                          <a:spcPct val="100000"/>
                        </a:lnSpc>
                      </a:pPr>
                      <a:r>
                        <a:rPr lang="ru-RU" sz="2000" b="1" strike="noStrike" spc="-1" dirty="0">
                          <a:solidFill>
                            <a:srgbClr val="FFFFFF"/>
                          </a:solidFill>
                          <a:latin typeface="Liberation Serif" panose="02020603050405020304" pitchFamily="18" charset="0"/>
                          <a:ea typeface="Liberation Serif" panose="02020603050405020304" pitchFamily="18" charset="0"/>
                          <a:cs typeface="Liberation Serif" panose="02020603050405020304" pitchFamily="18" charset="0"/>
                        </a:rPr>
                        <a:t>2023 год (прогноз) тыс. руб.</a:t>
                      </a:r>
                      <a:endParaRPr lang="ru-RU" sz="20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00B0F0"/>
                    </a:solidFill>
                  </a:tcPr>
                </a:tc>
                <a:tc>
                  <a:txBody>
                    <a:bodyPr/>
                    <a:lstStyle/>
                    <a:p>
                      <a:pPr algn="ctr">
                        <a:lnSpc>
                          <a:spcPct val="100000"/>
                        </a:lnSpc>
                      </a:pPr>
                      <a:r>
                        <a:rPr lang="ru-RU" sz="2000" b="1" strike="noStrike" spc="-1" dirty="0">
                          <a:solidFill>
                            <a:srgbClr val="FFFFFF"/>
                          </a:solidFill>
                          <a:latin typeface="Liberation Serif" panose="02020603050405020304" pitchFamily="18" charset="0"/>
                          <a:ea typeface="Liberation Serif" panose="02020603050405020304" pitchFamily="18" charset="0"/>
                          <a:cs typeface="Liberation Serif" panose="02020603050405020304" pitchFamily="18" charset="0"/>
                        </a:rPr>
                        <a:t>2024 год (прогноз) тыс. руб.</a:t>
                      </a:r>
                      <a:endParaRPr lang="ru-RU" sz="20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00B0F0"/>
                    </a:solidFill>
                  </a:tcPr>
                </a:tc>
                <a:tc>
                  <a:txBody>
                    <a:bodyPr/>
                    <a:lstStyle/>
                    <a:p>
                      <a:pPr algn="ctr">
                        <a:lnSpc>
                          <a:spcPct val="100000"/>
                        </a:lnSpc>
                      </a:pPr>
                      <a:r>
                        <a:rPr lang="ru-RU" sz="2000" b="1" strike="noStrike" spc="-1" dirty="0">
                          <a:solidFill>
                            <a:srgbClr val="FFFFFF"/>
                          </a:solidFill>
                          <a:latin typeface="Liberation Serif" panose="02020603050405020304" pitchFamily="18" charset="0"/>
                          <a:ea typeface="Liberation Serif" panose="02020603050405020304" pitchFamily="18" charset="0"/>
                          <a:cs typeface="Liberation Serif" panose="02020603050405020304" pitchFamily="18" charset="0"/>
                        </a:rPr>
                        <a:t>2025 год (прогноз) тыс. руб.</a:t>
                      </a:r>
                      <a:endParaRPr lang="ru-RU" sz="20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38160">
                      <a:solidFill>
                        <a:srgbClr val="FFFFFF"/>
                      </a:solidFill>
                    </a:lnB>
                    <a:solidFill>
                      <a:srgbClr val="00B0F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defRPr/>
                      </a:pPr>
                      <a:r>
                        <a:rPr lang="ru-RU" sz="2000" b="1" strike="noStrike" spc="-1" dirty="0">
                          <a:solidFill>
                            <a:srgbClr val="FFFFFF"/>
                          </a:solidFill>
                          <a:latin typeface="Liberation Serif" panose="02020603050405020304" pitchFamily="18" charset="0"/>
                          <a:ea typeface="Liberation Serif" panose="02020603050405020304" pitchFamily="18" charset="0"/>
                          <a:cs typeface="Liberation Serif" panose="02020603050405020304" pitchFamily="18" charset="0"/>
                        </a:rPr>
                        <a:t>2026 год (прогноз) тыс. руб.</a:t>
                      </a:r>
                      <a:endParaRPr lang="ru-RU" sz="20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p>
                      <a:pPr algn="ctr">
                        <a:lnSpc>
                          <a:spcPct val="100000"/>
                        </a:lnSpc>
                      </a:pPr>
                      <a:endParaRPr lang="ru-RU" sz="20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38160" cap="flat" cmpd="sng" algn="ctr">
                      <a:solidFill>
                        <a:srgbClr val="FFFFFF"/>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371880">
                <a:tc>
                  <a:txBody>
                    <a:bodyPr/>
                    <a:lstStyle/>
                    <a:p>
                      <a:pPr>
                        <a:lnSpc>
                          <a:spcPct val="100000"/>
                        </a:lnSpc>
                      </a:pPr>
                      <a:r>
                        <a:rPr lang="ru-RU" sz="2000" b="1"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Обслуживание государственного и муниципального долга, всего</a:t>
                      </a:r>
                      <a:endParaRPr lang="ru-RU" sz="20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cap="flat" cmpd="sng" algn="ctr">
                      <a:solidFill>
                        <a:srgbClr val="FFFFFF"/>
                      </a:solidFill>
                      <a:prstDash val="solid"/>
                      <a:round/>
                      <a:headEnd type="none" w="med" len="med"/>
                      <a:tailEnd type="none" w="med" len="med"/>
                    </a:lnR>
                    <a:lnT w="38160" cap="flat" cmpd="sng" algn="ctr">
                      <a:solidFill>
                        <a:srgbClr val="FFFFFF"/>
                      </a:solidFill>
                      <a:prstDash val="solid"/>
                      <a:round/>
                      <a:headEnd type="none" w="med" len="med"/>
                      <a:tailEnd type="none" w="med" len="med"/>
                    </a:lnT>
                    <a:lnB w="12240">
                      <a:solidFill>
                        <a:srgbClr val="FFFFFF"/>
                      </a:solidFill>
                    </a:lnB>
                    <a:solidFill>
                      <a:srgbClr val="CEDBE1"/>
                    </a:solidFill>
                  </a:tcPr>
                </a:tc>
                <a:tc>
                  <a:txBody>
                    <a:bodyPr/>
                    <a:lstStyle/>
                    <a:p>
                      <a:pPr algn="r">
                        <a:lnSpc>
                          <a:spcPct val="100000"/>
                        </a:lnSpc>
                      </a:pPr>
                      <a:r>
                        <a:rPr lang="ru-RU" sz="20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10</a:t>
                      </a:r>
                    </a:p>
                  </a:txBody>
                  <a:tcPr>
                    <a:lnL w="12240" cap="flat" cmpd="sng" algn="ctr">
                      <a:solidFill>
                        <a:srgbClr val="FFFFFF"/>
                      </a:solidFill>
                      <a:prstDash val="solid"/>
                      <a:round/>
                      <a:headEnd type="none" w="med" len="med"/>
                      <a:tailEnd type="none" w="med" len="med"/>
                    </a:lnL>
                    <a:lnR w="12240">
                      <a:solidFill>
                        <a:srgbClr val="FFFFFF"/>
                      </a:solidFill>
                    </a:lnR>
                    <a:lnT w="3816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CEDBE1"/>
                    </a:solidFill>
                  </a:tcPr>
                </a:tc>
                <a:tc>
                  <a:txBody>
                    <a:bodyPr/>
                    <a:lstStyle/>
                    <a:p>
                      <a:pPr algn="r"/>
                      <a:r>
                        <a:rPr lang="ru-RU" sz="2000"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10</a:t>
                      </a:r>
                    </a:p>
                  </a:txBody>
                  <a:tcPr>
                    <a:lnL w="12240" cap="flat" cmpd="sng" algn="ctr">
                      <a:solidFill>
                        <a:srgbClr val="FFFFFF"/>
                      </a:solidFill>
                      <a:prstDash val="solid"/>
                      <a:round/>
                      <a:headEnd type="none" w="med" len="med"/>
                      <a:tailEnd type="none" w="med" len="med"/>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CEDBE1"/>
                    </a:solidFill>
                  </a:tcPr>
                </a:tc>
                <a:tc>
                  <a:txBody>
                    <a:bodyPr/>
                    <a:lstStyle/>
                    <a:p>
                      <a:pPr algn="r">
                        <a:lnSpc>
                          <a:spcPct val="100000"/>
                        </a:lnSpc>
                      </a:pPr>
                      <a:r>
                        <a:rPr lang="ru-RU" sz="20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10</a:t>
                      </a: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CEDBE1"/>
                    </a:solidFill>
                  </a:tcPr>
                </a:tc>
                <a:tc>
                  <a:txBody>
                    <a:bodyPr/>
                    <a:lstStyle/>
                    <a:p>
                      <a:pPr algn="r">
                        <a:lnSpc>
                          <a:spcPct val="100000"/>
                        </a:lnSpc>
                      </a:pPr>
                      <a:r>
                        <a:rPr lang="ru-RU" sz="20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10</a:t>
                      </a:r>
                    </a:p>
                  </a:txBody>
                  <a:tcPr>
                    <a:lnL w="12240">
                      <a:solidFill>
                        <a:srgbClr val="FFFFFF"/>
                      </a:solidFill>
                    </a:lnL>
                    <a:lnR w="12240" cap="flat" cmpd="sng" algn="ctr">
                      <a:solidFill>
                        <a:srgbClr val="FFFFFF"/>
                      </a:solidFill>
                      <a:prstDash val="solid"/>
                      <a:round/>
                      <a:headEnd type="none" w="med" len="med"/>
                      <a:tailEnd type="none" w="med" len="med"/>
                    </a:lnR>
                    <a:lnT w="38160" cap="flat" cmpd="sng" algn="ctr">
                      <a:solidFill>
                        <a:srgbClr val="FFFFFF"/>
                      </a:solidFill>
                      <a:prstDash val="solid"/>
                      <a:round/>
                      <a:headEnd type="none" w="med" len="med"/>
                      <a:tailEnd type="none" w="med" len="med"/>
                    </a:lnT>
                    <a:lnB w="12240">
                      <a:solidFill>
                        <a:srgbClr val="FFFFFF"/>
                      </a:solidFill>
                    </a:lnB>
                    <a:solidFill>
                      <a:srgbClr val="CEDBE1"/>
                    </a:solidFill>
                  </a:tcPr>
                </a:tc>
                <a:tc>
                  <a:txBody>
                    <a:bodyPr/>
                    <a:lstStyle/>
                    <a:p>
                      <a:pPr algn="r">
                        <a:lnSpc>
                          <a:spcPct val="100000"/>
                        </a:lnSpc>
                      </a:pPr>
                      <a:r>
                        <a:rPr lang="ru-RU" sz="20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10</a:t>
                      </a: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CEDBE1"/>
                    </a:solidFill>
                  </a:tcPr>
                </a:tc>
                <a:extLst>
                  <a:ext uri="{0D108BD9-81ED-4DB2-BD59-A6C34878D82A}">
                    <a16:rowId xmlns:a16="http://schemas.microsoft.com/office/drawing/2014/main" val="10001"/>
                  </a:ext>
                </a:extLst>
              </a:tr>
              <a:tr h="371880">
                <a:tc>
                  <a:txBody>
                    <a:bodyPr/>
                    <a:lstStyle/>
                    <a:p>
                      <a:pPr>
                        <a:lnSpc>
                          <a:spcPct val="100000"/>
                        </a:lnSpc>
                      </a:pPr>
                      <a:r>
                        <a:rPr lang="ru-RU" sz="20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Обслуживание государственного и внутреннего муниципального долга</a:t>
                      </a:r>
                      <a:endParaRPr lang="ru-RU" sz="20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00B0F0"/>
                    </a:solidFill>
                  </a:tcPr>
                </a:tc>
                <a:tc>
                  <a:txBody>
                    <a:bodyPr/>
                    <a:lstStyle/>
                    <a:p>
                      <a:pPr algn="r">
                        <a:lnSpc>
                          <a:spcPct val="100000"/>
                        </a:lnSpc>
                      </a:pPr>
                      <a:r>
                        <a:rPr lang="ru-RU" sz="20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10</a:t>
                      </a: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00B0F0"/>
                    </a:solidFill>
                  </a:tcPr>
                </a:tc>
                <a:tc>
                  <a:txBody>
                    <a:bodyPr/>
                    <a:lstStyle/>
                    <a:p>
                      <a:pPr algn="r"/>
                      <a:r>
                        <a:rPr lang="ru-RU" sz="2000"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10</a:t>
                      </a: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00B0F0"/>
                    </a:solidFill>
                  </a:tcPr>
                </a:tc>
                <a:tc>
                  <a:txBody>
                    <a:bodyPr/>
                    <a:lstStyle/>
                    <a:p>
                      <a:pPr algn="r">
                        <a:lnSpc>
                          <a:spcPct val="100000"/>
                        </a:lnSpc>
                      </a:pPr>
                      <a:r>
                        <a:rPr lang="ru-RU" sz="20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10</a:t>
                      </a: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00B0F0"/>
                    </a:solidFill>
                  </a:tcPr>
                </a:tc>
                <a:tc>
                  <a:txBody>
                    <a:bodyPr/>
                    <a:lstStyle/>
                    <a:p>
                      <a:pPr algn="r">
                        <a:lnSpc>
                          <a:spcPct val="100000"/>
                        </a:lnSpc>
                      </a:pPr>
                      <a:r>
                        <a:rPr lang="ru-RU" sz="20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10</a:t>
                      </a: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00B0F0"/>
                    </a:solidFill>
                  </a:tcPr>
                </a:tc>
                <a:tc>
                  <a:txBody>
                    <a:bodyPr/>
                    <a:lstStyle/>
                    <a:p>
                      <a:pPr algn="r">
                        <a:lnSpc>
                          <a:spcPct val="100000"/>
                        </a:lnSpc>
                      </a:pPr>
                      <a:r>
                        <a:rPr lang="ru-RU" sz="20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10</a:t>
                      </a:r>
                    </a:p>
                  </a:txBody>
                  <a:tcPr>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a:solidFill>
                        <a:srgbClr val="FFFFFF"/>
                      </a:solidFill>
                    </a:lnB>
                    <a:solidFill>
                      <a:srgbClr val="00B0F0"/>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https://s1.studygur.ru/store/data/002456269_1-8aa1201e866b736129332d6f692729ca-300x500.png"/>
          <p:cNvPicPr/>
          <p:nvPr/>
        </p:nvPicPr>
        <p:blipFill>
          <a:blip r:embed="rId2" cstate="print">
            <a:alphaModFix amt="75000"/>
            <a:lum bright="40000"/>
          </a:blip>
          <a:srcRect/>
          <a:stretch>
            <a:fillRect/>
          </a:stretch>
        </p:blipFill>
        <p:spPr bwMode="auto">
          <a:xfrm>
            <a:off x="0" y="0"/>
            <a:ext cx="12192000" cy="6858000"/>
          </a:xfrm>
          <a:prstGeom prst="rect">
            <a:avLst/>
          </a:prstGeom>
          <a:noFill/>
          <a:ln w="9525">
            <a:noFill/>
            <a:miter lim="800000"/>
            <a:headEnd/>
            <a:tailEnd/>
          </a:ln>
        </p:spPr>
      </p:pic>
      <p:sp>
        <p:nvSpPr>
          <p:cNvPr id="4" name="CustomShape 1"/>
          <p:cNvSpPr/>
          <p:nvPr/>
        </p:nvSpPr>
        <p:spPr>
          <a:xfrm>
            <a:off x="657286" y="175347"/>
            <a:ext cx="10877427" cy="29878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US" b="0" strike="noStrike"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I</a:t>
            </a:r>
            <a:r>
              <a:rPr lang="en-US"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V</a:t>
            </a:r>
            <a:r>
              <a:rPr lang="en-US" b="0" strike="noStrike"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 </a:t>
            </a:r>
            <a:r>
              <a:rPr lang="ru-RU"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Расходы бюджета</a:t>
            </a:r>
            <a:endParaRPr lang="ru-RU" b="0" strike="noStrike"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endParaRPr>
          </a:p>
        </p:txBody>
      </p:sp>
      <p:sp>
        <p:nvSpPr>
          <p:cNvPr id="5" name="Заголовок 1"/>
          <p:cNvSpPr txBox="1"/>
          <p:nvPr/>
        </p:nvSpPr>
        <p:spPr>
          <a:xfrm>
            <a:off x="657286" y="474132"/>
            <a:ext cx="10877427" cy="721621"/>
          </a:xfrm>
          <a:prstGeom prst="rect">
            <a:avLst/>
          </a:prstGeom>
        </p:spPr>
        <p:txBody>
          <a:bodyPr>
            <a:noAutofit/>
          </a:bodyPr>
          <a:lst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2000" b="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Межбюджетные трансферты</a:t>
            </a:r>
            <a:br>
              <a:rPr lang="ru-RU" sz="2000" b="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br>
            <a:r>
              <a:rPr lang="ru-RU" sz="2000" b="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455 829</a:t>
            </a:r>
            <a:r>
              <a:rPr lang="ru-RU" sz="2000"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 тыс. руб. – будет направлено на финансирование в 2024 году</a:t>
            </a:r>
            <a:endParaRPr lang="ru-RU" sz="2000" b="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endParaRPr>
          </a:p>
        </p:txBody>
      </p:sp>
      <p:graphicFrame>
        <p:nvGraphicFramePr>
          <p:cNvPr id="6" name="Содержимое 4"/>
          <p:cNvGraphicFramePr/>
          <p:nvPr>
            <p:extLst>
              <p:ext uri="{D42A27DB-BD31-4B8C-83A1-F6EECF244321}">
                <p14:modId xmlns:p14="http://schemas.microsoft.com/office/powerpoint/2010/main" val="442265334"/>
              </p:ext>
            </p:extLst>
          </p:nvPr>
        </p:nvGraphicFramePr>
        <p:xfrm>
          <a:off x="657285" y="1286196"/>
          <a:ext cx="10877427" cy="2072640"/>
        </p:xfrm>
        <a:graphic>
          <a:graphicData uri="http://schemas.openxmlformats.org/drawingml/2006/table">
            <a:tbl>
              <a:tblPr firstRow="1" bandRow="1">
                <a:tableStyleId>{5C22544A-7EE6-4342-B048-85BDC9FD1C3A}</a:tableStyleId>
              </a:tblPr>
              <a:tblGrid>
                <a:gridCol w="5388644">
                  <a:extLst>
                    <a:ext uri="{9D8B030D-6E8A-4147-A177-3AD203B41FA5}">
                      <a16:colId xmlns:a16="http://schemas.microsoft.com/office/drawing/2014/main" val="20000"/>
                    </a:ext>
                  </a:extLst>
                </a:gridCol>
                <a:gridCol w="1097687">
                  <a:extLst>
                    <a:ext uri="{9D8B030D-6E8A-4147-A177-3AD203B41FA5}">
                      <a16:colId xmlns:a16="http://schemas.microsoft.com/office/drawing/2014/main" val="20001"/>
                    </a:ext>
                  </a:extLst>
                </a:gridCol>
                <a:gridCol w="1097687">
                  <a:extLst>
                    <a:ext uri="{9D8B030D-6E8A-4147-A177-3AD203B41FA5}">
                      <a16:colId xmlns:a16="http://schemas.microsoft.com/office/drawing/2014/main" val="20002"/>
                    </a:ext>
                  </a:extLst>
                </a:gridCol>
                <a:gridCol w="1097687">
                  <a:extLst>
                    <a:ext uri="{9D8B030D-6E8A-4147-A177-3AD203B41FA5}">
                      <a16:colId xmlns:a16="http://schemas.microsoft.com/office/drawing/2014/main" val="20003"/>
                    </a:ext>
                  </a:extLst>
                </a:gridCol>
                <a:gridCol w="1097861">
                  <a:extLst>
                    <a:ext uri="{9D8B030D-6E8A-4147-A177-3AD203B41FA5}">
                      <a16:colId xmlns:a16="http://schemas.microsoft.com/office/drawing/2014/main" val="20004"/>
                    </a:ext>
                  </a:extLst>
                </a:gridCol>
                <a:gridCol w="1097861">
                  <a:extLst>
                    <a:ext uri="{9D8B030D-6E8A-4147-A177-3AD203B41FA5}">
                      <a16:colId xmlns:a16="http://schemas.microsoft.com/office/drawing/2014/main" val="20005"/>
                    </a:ext>
                  </a:extLst>
                </a:gridCol>
              </a:tblGrid>
              <a:tr h="370840">
                <a:tc>
                  <a:txBody>
                    <a:bodyPr/>
                    <a:lstStyle/>
                    <a:p>
                      <a:pPr algn="ctr"/>
                      <a:r>
                        <a:rPr lang="ru-RU" sz="1600" dirty="0">
                          <a:latin typeface="Liberation Serif" panose="02020603050405020304" pitchFamily="18" charset="0"/>
                          <a:ea typeface="Liberation Serif" panose="02020603050405020304" pitchFamily="18" charset="0"/>
                          <a:cs typeface="Liberation Serif" panose="02020603050405020304" pitchFamily="18" charset="0"/>
                        </a:rPr>
                        <a:t>Подраздел</a:t>
                      </a:r>
                    </a:p>
                  </a:txBody>
                  <a:tcPr/>
                </a:tc>
                <a:tc>
                  <a:txBody>
                    <a:bodyPr/>
                    <a:lstStyle/>
                    <a:p>
                      <a:pPr algn="ctr"/>
                      <a:r>
                        <a:rPr lang="ru-RU" sz="1600" dirty="0">
                          <a:latin typeface="Liberation Serif" panose="02020603050405020304" pitchFamily="18" charset="0"/>
                          <a:ea typeface="Liberation Serif" panose="02020603050405020304" pitchFamily="18" charset="0"/>
                          <a:cs typeface="Liberation Serif" panose="02020603050405020304" pitchFamily="18" charset="0"/>
                        </a:rPr>
                        <a:t>2022 год (прогноз) тыс. руб.</a:t>
                      </a:r>
                    </a:p>
                  </a:txBody>
                  <a:tcPr/>
                </a:tc>
                <a:tc>
                  <a:txBody>
                    <a:bodyPr/>
                    <a:lstStyle/>
                    <a:p>
                      <a:pPr algn="ctr"/>
                      <a:r>
                        <a:rPr lang="ru-RU" sz="1600" dirty="0">
                          <a:latin typeface="Liberation Serif" panose="02020603050405020304" pitchFamily="18" charset="0"/>
                          <a:ea typeface="Liberation Serif" panose="02020603050405020304" pitchFamily="18" charset="0"/>
                          <a:cs typeface="Liberation Serif" panose="02020603050405020304" pitchFamily="18" charset="0"/>
                        </a:rPr>
                        <a:t>2023 год (прогноз) тыс. руб.</a:t>
                      </a:r>
                    </a:p>
                  </a:txBody>
                  <a:tcPr/>
                </a:tc>
                <a:tc>
                  <a:txBody>
                    <a:bodyPr/>
                    <a:lstStyle/>
                    <a:p>
                      <a:pPr algn="ctr"/>
                      <a:r>
                        <a:rPr lang="ru-RU" sz="1600" dirty="0">
                          <a:latin typeface="Liberation Serif" panose="02020603050405020304" pitchFamily="18" charset="0"/>
                          <a:ea typeface="Liberation Serif" panose="02020603050405020304" pitchFamily="18" charset="0"/>
                          <a:cs typeface="Liberation Serif" panose="02020603050405020304" pitchFamily="18" charset="0"/>
                        </a:rPr>
                        <a:t>2024 год (прогноз) тыс. руб.</a:t>
                      </a:r>
                    </a:p>
                  </a:txBody>
                  <a:tcPr/>
                </a:tc>
                <a:tc>
                  <a:txBody>
                    <a:bodyPr/>
                    <a:lstStyle/>
                    <a:p>
                      <a:pPr algn="ctr"/>
                      <a:r>
                        <a:rPr lang="ru-RU" sz="1600" dirty="0">
                          <a:latin typeface="Liberation Serif" panose="02020603050405020304" pitchFamily="18" charset="0"/>
                          <a:ea typeface="Liberation Serif" panose="02020603050405020304" pitchFamily="18" charset="0"/>
                          <a:cs typeface="Liberation Serif" panose="02020603050405020304" pitchFamily="18" charset="0"/>
                        </a:rPr>
                        <a:t>2025 год (прогноз) тыс. руб.</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defRPr/>
                      </a:pPr>
                      <a:r>
                        <a:rPr lang="ru-RU" sz="1600" dirty="0">
                          <a:latin typeface="Liberation Serif" panose="02020603050405020304" pitchFamily="18" charset="0"/>
                          <a:ea typeface="Liberation Serif" panose="02020603050405020304" pitchFamily="18" charset="0"/>
                          <a:cs typeface="Liberation Serif" panose="02020603050405020304" pitchFamily="18" charset="0"/>
                        </a:rPr>
                        <a:t>2026 год (прогноз) тыс. руб.</a:t>
                      </a:r>
                    </a:p>
                  </a:txBody>
                  <a:tcPr/>
                </a:tc>
                <a:extLst>
                  <a:ext uri="{0D108BD9-81ED-4DB2-BD59-A6C34878D82A}">
                    <a16:rowId xmlns:a16="http://schemas.microsoft.com/office/drawing/2014/main" val="10000"/>
                  </a:ext>
                </a:extLst>
              </a:tr>
              <a:tr h="0">
                <a:tc>
                  <a:txBody>
                    <a:bodyPr/>
                    <a:lstStyle/>
                    <a:p>
                      <a:r>
                        <a:rPr lang="ru-RU" sz="1600" b="1" dirty="0">
                          <a:latin typeface="Liberation Serif" panose="02020603050405020304" pitchFamily="18" charset="0"/>
                          <a:ea typeface="Liberation Serif" panose="02020603050405020304" pitchFamily="18" charset="0"/>
                          <a:cs typeface="Liberation Serif" panose="02020603050405020304" pitchFamily="18" charset="0"/>
                        </a:rPr>
                        <a:t>Межбюджетные трансферты, всего</a:t>
                      </a:r>
                    </a:p>
                  </a:txBody>
                  <a:tcPr/>
                </a:tc>
                <a:tc>
                  <a:txBody>
                    <a:bodyPr/>
                    <a:lstStyle/>
                    <a:p>
                      <a:pPr algn="r"/>
                      <a:r>
                        <a:rPr lang="ru-RU" sz="1600" dirty="0">
                          <a:latin typeface="Liberation Serif" panose="02020603050405020304" pitchFamily="18" charset="0"/>
                          <a:ea typeface="Liberation Serif" panose="02020603050405020304" pitchFamily="18" charset="0"/>
                          <a:cs typeface="Liberation Serif" panose="02020603050405020304" pitchFamily="18" charset="0"/>
                        </a:rPr>
                        <a:t>266 933</a:t>
                      </a:r>
                    </a:p>
                  </a:txBody>
                  <a:tcPr/>
                </a:tc>
                <a:tc>
                  <a:txBody>
                    <a:bodyPr/>
                    <a:lstStyle/>
                    <a:p>
                      <a:pPr algn="r"/>
                      <a:r>
                        <a:rPr lang="ru-RU" sz="1600" dirty="0">
                          <a:latin typeface="Liberation Serif" panose="02020603050405020304" pitchFamily="18" charset="0"/>
                          <a:ea typeface="Liberation Serif" panose="02020603050405020304" pitchFamily="18" charset="0"/>
                          <a:cs typeface="Liberation Serif" panose="02020603050405020304" pitchFamily="18" charset="0"/>
                        </a:rPr>
                        <a:t>239 200</a:t>
                      </a:r>
                    </a:p>
                  </a:txBody>
                  <a:tcPr/>
                </a:tc>
                <a:tc>
                  <a:txBody>
                    <a:bodyPr/>
                    <a:lstStyle/>
                    <a:p>
                      <a:pPr algn="r"/>
                      <a:r>
                        <a:rPr lang="ru-RU" sz="1600" dirty="0">
                          <a:latin typeface="Liberation Serif" panose="02020603050405020304" pitchFamily="18" charset="0"/>
                          <a:ea typeface="Liberation Serif" panose="02020603050405020304" pitchFamily="18" charset="0"/>
                          <a:cs typeface="Liberation Serif" panose="02020603050405020304" pitchFamily="18" charset="0"/>
                        </a:rPr>
                        <a:t>455 829</a:t>
                      </a:r>
                    </a:p>
                  </a:txBody>
                  <a:tcPr/>
                </a:tc>
                <a:tc>
                  <a:txBody>
                    <a:bodyPr/>
                    <a:lstStyle/>
                    <a:p>
                      <a:pPr algn="r"/>
                      <a:r>
                        <a:rPr lang="ru-RU" sz="1600" dirty="0">
                          <a:latin typeface="Liberation Serif" panose="02020603050405020304" pitchFamily="18" charset="0"/>
                          <a:ea typeface="Liberation Serif" panose="02020603050405020304" pitchFamily="18" charset="0"/>
                          <a:cs typeface="Liberation Serif" panose="02020603050405020304" pitchFamily="18" charset="0"/>
                        </a:rPr>
                        <a:t>415 877</a:t>
                      </a:r>
                    </a:p>
                  </a:txBody>
                  <a:tcPr/>
                </a:tc>
                <a:tc>
                  <a:txBody>
                    <a:bodyPr/>
                    <a:lstStyle/>
                    <a:p>
                      <a:pPr algn="r"/>
                      <a:r>
                        <a:rPr lang="ru-RU" sz="1600" dirty="0">
                          <a:latin typeface="Liberation Serif" panose="02020603050405020304" pitchFamily="18" charset="0"/>
                          <a:ea typeface="Liberation Serif" panose="02020603050405020304" pitchFamily="18" charset="0"/>
                          <a:cs typeface="Liberation Serif" panose="02020603050405020304" pitchFamily="18" charset="0"/>
                        </a:rPr>
                        <a:t>413 148</a:t>
                      </a:r>
                    </a:p>
                  </a:txBody>
                  <a:tcPr/>
                </a:tc>
                <a:extLst>
                  <a:ext uri="{0D108BD9-81ED-4DB2-BD59-A6C34878D82A}">
                    <a16:rowId xmlns:a16="http://schemas.microsoft.com/office/drawing/2014/main" val="10001"/>
                  </a:ext>
                </a:extLst>
              </a:tr>
              <a:tr h="248414">
                <a:tc>
                  <a:txBody>
                    <a:bodyPr/>
                    <a:lstStyle/>
                    <a:p>
                      <a:r>
                        <a:rPr lang="ru-RU" sz="1600" dirty="0">
                          <a:latin typeface="Liberation Serif" panose="02020603050405020304" pitchFamily="18" charset="0"/>
                          <a:ea typeface="Liberation Serif" panose="02020603050405020304" pitchFamily="18" charset="0"/>
                          <a:cs typeface="Liberation Serif" panose="02020603050405020304" pitchFamily="18" charset="0"/>
                        </a:rPr>
                        <a:t>Дотации на выравнивание бюджетной обеспеченности субъектов РФ и муниципальных образований</a:t>
                      </a:r>
                    </a:p>
                  </a:txBody>
                  <a:tcPr>
                    <a:solidFill>
                      <a:schemeClr val="accent6"/>
                    </a:solidFill>
                  </a:tcPr>
                </a:tc>
                <a:tc>
                  <a:txBody>
                    <a:bodyPr/>
                    <a:lstStyle/>
                    <a:p>
                      <a:pPr algn="r"/>
                      <a:r>
                        <a:rPr lang="ru-RU" sz="1600" dirty="0">
                          <a:latin typeface="Liberation Serif" panose="02020603050405020304" pitchFamily="18" charset="0"/>
                          <a:ea typeface="Liberation Serif" panose="02020603050405020304" pitchFamily="18" charset="0"/>
                          <a:cs typeface="Liberation Serif" panose="02020603050405020304" pitchFamily="18" charset="0"/>
                        </a:rPr>
                        <a:t>42 319,1</a:t>
                      </a:r>
                    </a:p>
                  </a:txBody>
                  <a:tcPr>
                    <a:solidFill>
                      <a:schemeClr val="accent6"/>
                    </a:solidFill>
                  </a:tcPr>
                </a:tc>
                <a:tc>
                  <a:txBody>
                    <a:bodyPr/>
                    <a:lstStyle/>
                    <a:p>
                      <a:pPr algn="r"/>
                      <a:r>
                        <a:rPr lang="ru-RU" sz="1600" dirty="0">
                          <a:latin typeface="Liberation Serif" panose="02020603050405020304" pitchFamily="18" charset="0"/>
                          <a:ea typeface="Liberation Serif" panose="02020603050405020304" pitchFamily="18" charset="0"/>
                          <a:cs typeface="Liberation Serif" panose="02020603050405020304" pitchFamily="18" charset="0"/>
                        </a:rPr>
                        <a:t>49 407</a:t>
                      </a:r>
                    </a:p>
                  </a:txBody>
                  <a:tcPr>
                    <a:solidFill>
                      <a:schemeClr val="accent6"/>
                    </a:solidFill>
                  </a:tcPr>
                </a:tc>
                <a:tc>
                  <a:txBody>
                    <a:bodyPr/>
                    <a:lstStyle/>
                    <a:p>
                      <a:pPr algn="r"/>
                      <a:r>
                        <a:rPr lang="ru-RU" sz="1600" dirty="0">
                          <a:latin typeface="Liberation Serif" panose="02020603050405020304" pitchFamily="18" charset="0"/>
                          <a:ea typeface="Liberation Serif" panose="02020603050405020304" pitchFamily="18" charset="0"/>
                          <a:cs typeface="Liberation Serif" panose="02020603050405020304" pitchFamily="18" charset="0"/>
                        </a:rPr>
                        <a:t>51 326</a:t>
                      </a:r>
                    </a:p>
                  </a:txBody>
                  <a:tcPr>
                    <a:solidFill>
                      <a:schemeClr val="accent6"/>
                    </a:solidFill>
                  </a:tcPr>
                </a:tc>
                <a:tc>
                  <a:txBody>
                    <a:bodyPr/>
                    <a:lstStyle/>
                    <a:p>
                      <a:pPr algn="r"/>
                      <a:r>
                        <a:rPr lang="ru-RU" sz="1600" dirty="0">
                          <a:latin typeface="Liberation Serif" panose="02020603050405020304" pitchFamily="18" charset="0"/>
                          <a:ea typeface="Liberation Serif" panose="02020603050405020304" pitchFamily="18" charset="0"/>
                          <a:cs typeface="Liberation Serif" panose="02020603050405020304" pitchFamily="18" charset="0"/>
                        </a:rPr>
                        <a:t>52 605</a:t>
                      </a:r>
                    </a:p>
                  </a:txBody>
                  <a:tcPr>
                    <a:solidFill>
                      <a:schemeClr val="accent6"/>
                    </a:solidFill>
                  </a:tcPr>
                </a:tc>
                <a:tc>
                  <a:txBody>
                    <a:bodyPr/>
                    <a:lstStyle/>
                    <a:p>
                      <a:pPr algn="r"/>
                      <a:r>
                        <a:rPr lang="ru-RU" sz="1600" dirty="0">
                          <a:latin typeface="Liberation Serif" panose="02020603050405020304" pitchFamily="18" charset="0"/>
                          <a:ea typeface="Liberation Serif" panose="02020603050405020304" pitchFamily="18" charset="0"/>
                          <a:cs typeface="Liberation Serif" panose="02020603050405020304" pitchFamily="18" charset="0"/>
                        </a:rPr>
                        <a:t>54 007</a:t>
                      </a:r>
                    </a:p>
                  </a:txBody>
                  <a:tcPr>
                    <a:solidFill>
                      <a:schemeClr val="accent6"/>
                    </a:solidFill>
                  </a:tcPr>
                </a:tc>
                <a:extLst>
                  <a:ext uri="{0D108BD9-81ED-4DB2-BD59-A6C34878D82A}">
                    <a16:rowId xmlns:a16="http://schemas.microsoft.com/office/drawing/2014/main" val="10002"/>
                  </a:ext>
                </a:extLst>
              </a:tr>
              <a:tr h="248414">
                <a:tc>
                  <a:txBody>
                    <a:bodyPr/>
                    <a:lstStyle/>
                    <a:p>
                      <a:r>
                        <a:rPr lang="ru-RU" sz="1600" dirty="0">
                          <a:latin typeface="Liberation Serif" panose="02020603050405020304" pitchFamily="18" charset="0"/>
                          <a:ea typeface="Liberation Serif" panose="02020603050405020304" pitchFamily="18" charset="0"/>
                          <a:cs typeface="Liberation Serif" panose="02020603050405020304" pitchFamily="18" charset="0"/>
                        </a:rPr>
                        <a:t>Прочие межбюджетные трансферты общего характера</a:t>
                      </a:r>
                    </a:p>
                  </a:txBody>
                  <a:tcPr>
                    <a:solidFill>
                      <a:schemeClr val="accent6">
                        <a:lumMod val="40000"/>
                        <a:lumOff val="60000"/>
                      </a:schemeClr>
                    </a:solidFill>
                  </a:tcPr>
                </a:tc>
                <a:tc>
                  <a:txBody>
                    <a:bodyPr/>
                    <a:lstStyle/>
                    <a:p>
                      <a:pPr algn="r"/>
                      <a:r>
                        <a:rPr lang="ru-RU" sz="1600" dirty="0">
                          <a:latin typeface="Liberation Serif" panose="02020603050405020304" pitchFamily="18" charset="0"/>
                          <a:ea typeface="Liberation Serif" panose="02020603050405020304" pitchFamily="18" charset="0"/>
                          <a:cs typeface="Liberation Serif" panose="02020603050405020304" pitchFamily="18" charset="0"/>
                        </a:rPr>
                        <a:t>224 613,9</a:t>
                      </a:r>
                    </a:p>
                  </a:txBody>
                  <a:tcPr>
                    <a:solidFill>
                      <a:schemeClr val="accent6">
                        <a:lumMod val="40000"/>
                        <a:lumOff val="60000"/>
                      </a:schemeClr>
                    </a:solidFill>
                  </a:tcPr>
                </a:tc>
                <a:tc>
                  <a:txBody>
                    <a:bodyPr/>
                    <a:lstStyle/>
                    <a:p>
                      <a:pPr algn="r"/>
                      <a:r>
                        <a:rPr lang="ru-RU" sz="1600" dirty="0">
                          <a:latin typeface="Liberation Serif" panose="02020603050405020304" pitchFamily="18" charset="0"/>
                          <a:ea typeface="Liberation Serif" panose="02020603050405020304" pitchFamily="18" charset="0"/>
                          <a:cs typeface="Liberation Serif" panose="02020603050405020304" pitchFamily="18" charset="0"/>
                        </a:rPr>
                        <a:t>189 793</a:t>
                      </a:r>
                    </a:p>
                  </a:txBody>
                  <a:tcPr>
                    <a:solidFill>
                      <a:schemeClr val="accent6">
                        <a:lumMod val="40000"/>
                        <a:lumOff val="60000"/>
                      </a:schemeClr>
                    </a:solidFill>
                  </a:tcPr>
                </a:tc>
                <a:tc>
                  <a:txBody>
                    <a:bodyPr/>
                    <a:lstStyle/>
                    <a:p>
                      <a:pPr algn="r"/>
                      <a:r>
                        <a:rPr lang="ru-RU" sz="1600" dirty="0">
                          <a:latin typeface="Liberation Serif" panose="02020603050405020304" pitchFamily="18" charset="0"/>
                          <a:ea typeface="Liberation Serif" panose="02020603050405020304" pitchFamily="18" charset="0"/>
                          <a:cs typeface="Liberation Serif" panose="02020603050405020304" pitchFamily="18" charset="0"/>
                        </a:rPr>
                        <a:t>404 503</a:t>
                      </a:r>
                    </a:p>
                  </a:txBody>
                  <a:tcPr>
                    <a:solidFill>
                      <a:schemeClr val="accent6">
                        <a:lumMod val="40000"/>
                        <a:lumOff val="60000"/>
                      </a:schemeClr>
                    </a:solidFill>
                  </a:tcPr>
                </a:tc>
                <a:tc>
                  <a:txBody>
                    <a:bodyPr/>
                    <a:lstStyle/>
                    <a:p>
                      <a:pPr algn="r"/>
                      <a:r>
                        <a:rPr lang="ru-RU" sz="1600" dirty="0">
                          <a:latin typeface="Liberation Serif" panose="02020603050405020304" pitchFamily="18" charset="0"/>
                          <a:ea typeface="Liberation Serif" panose="02020603050405020304" pitchFamily="18" charset="0"/>
                          <a:cs typeface="Liberation Serif" panose="02020603050405020304" pitchFamily="18" charset="0"/>
                        </a:rPr>
                        <a:t>363 272</a:t>
                      </a:r>
                    </a:p>
                  </a:txBody>
                  <a:tcPr>
                    <a:solidFill>
                      <a:schemeClr val="accent6">
                        <a:lumMod val="40000"/>
                        <a:lumOff val="60000"/>
                      </a:schemeClr>
                    </a:solidFill>
                  </a:tcPr>
                </a:tc>
                <a:tc>
                  <a:txBody>
                    <a:bodyPr/>
                    <a:lstStyle/>
                    <a:p>
                      <a:pPr algn="r"/>
                      <a:r>
                        <a:rPr lang="ru-RU" sz="1600" dirty="0">
                          <a:latin typeface="Liberation Serif" panose="02020603050405020304" pitchFamily="18" charset="0"/>
                          <a:ea typeface="Liberation Serif" panose="02020603050405020304" pitchFamily="18" charset="0"/>
                          <a:cs typeface="Liberation Serif" panose="02020603050405020304" pitchFamily="18" charset="0"/>
                        </a:rPr>
                        <a:t>359 141</a:t>
                      </a:r>
                    </a:p>
                  </a:txBody>
                  <a:tcPr>
                    <a:solidFill>
                      <a:schemeClr val="accent6">
                        <a:lumMod val="40000"/>
                        <a:lumOff val="60000"/>
                      </a:schemeClr>
                    </a:solidFill>
                  </a:tcPr>
                </a:tc>
                <a:extLst>
                  <a:ext uri="{0D108BD9-81ED-4DB2-BD59-A6C34878D82A}">
                    <a16:rowId xmlns:a16="http://schemas.microsoft.com/office/drawing/2014/main" val="10003"/>
                  </a:ext>
                </a:extLst>
              </a:tr>
            </a:tbl>
          </a:graphicData>
        </a:graphic>
      </p:graphicFrame>
      <p:graphicFrame>
        <p:nvGraphicFramePr>
          <p:cNvPr id="7" name="Диаграмма 6"/>
          <p:cNvGraphicFramePr/>
          <p:nvPr/>
        </p:nvGraphicFramePr>
        <p:xfrm>
          <a:off x="657285" y="3828516"/>
          <a:ext cx="10877427" cy="255535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1"/>
          <p:cNvSpPr/>
          <p:nvPr/>
        </p:nvSpPr>
        <p:spPr>
          <a:xfrm>
            <a:off x="657286" y="175347"/>
            <a:ext cx="10877427" cy="29878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US" b="0" strike="noStrike"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I</a:t>
            </a:r>
            <a:r>
              <a:rPr lang="en-US"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V</a:t>
            </a:r>
            <a:r>
              <a:rPr lang="en-US" b="0" strike="noStrike"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 </a:t>
            </a:r>
            <a:r>
              <a:rPr lang="ru-RU"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Расходы бюджета</a:t>
            </a:r>
            <a:endParaRPr lang="ru-RU" b="0" strike="noStrike"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endParaRPr>
          </a:p>
        </p:txBody>
      </p:sp>
      <p:sp>
        <p:nvSpPr>
          <p:cNvPr id="5" name="Заголовок 1"/>
          <p:cNvSpPr txBox="1"/>
          <p:nvPr/>
        </p:nvSpPr>
        <p:spPr>
          <a:xfrm>
            <a:off x="657286" y="474133"/>
            <a:ext cx="10877427" cy="432048"/>
          </a:xfrm>
          <a:prstGeom prst="rect">
            <a:avLst/>
          </a:prstGeom>
        </p:spPr>
        <p:txBody>
          <a:bodyPr>
            <a:normAutofit/>
          </a:bodyPr>
          <a:lst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2000"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Динамика доходов и расходов бюджета за 2014-2026 годы</a:t>
            </a:r>
          </a:p>
        </p:txBody>
      </p:sp>
      <p:sp>
        <p:nvSpPr>
          <p:cNvPr id="6" name="Заголовок 1"/>
          <p:cNvSpPr txBox="1"/>
          <p:nvPr/>
        </p:nvSpPr>
        <p:spPr>
          <a:xfrm>
            <a:off x="10238569" y="906181"/>
            <a:ext cx="1296144" cy="288032"/>
          </a:xfrm>
          <a:prstGeom prst="rect">
            <a:avLst/>
          </a:prstGeom>
        </p:spPr>
        <p:txBody>
          <a:bodyPr anchor="ctr">
            <a:normAutofit fontScale="77500" lnSpcReduction="20000"/>
          </a:bodyPr>
          <a:lstStyle/>
          <a:p>
            <a:pPr marL="0" marR="0" lvl="0" indent="0" algn="r" defTabSz="914400" rtl="0" eaLnBrk="1" fontAlgn="auto" latinLnBrk="0" hangingPunct="1">
              <a:lnSpc>
                <a:spcPct val="100000"/>
              </a:lnSpc>
              <a:spcBef>
                <a:spcPct val="0"/>
              </a:spcBef>
              <a:spcAft>
                <a:spcPts val="0"/>
              </a:spcAft>
              <a:buClrTx/>
              <a:buSzTx/>
              <a:buFontTx/>
              <a:buNone/>
              <a:defRPr/>
            </a:pPr>
            <a:r>
              <a:rPr lang="ru-RU" sz="2000" dirty="0">
                <a:solidFill>
                  <a:schemeClr val="bg1"/>
                </a:solidFill>
                <a:effectLst>
                  <a:outerShdw blurRad="50000" dist="30000" dir="5400000" algn="tl" rotWithShape="0">
                    <a:srgbClr val="000000">
                      <a:alpha val="30000"/>
                    </a:srgbClr>
                  </a:outerShdw>
                </a:effectLst>
                <a:latin typeface="Liberation Serif" panose="02020603050405020304" pitchFamily="18" charset="0"/>
                <a:ea typeface="Liberation Serif" panose="02020603050405020304" pitchFamily="18" charset="0"/>
                <a:cs typeface="Liberation Serif" panose="02020603050405020304" pitchFamily="18" charset="0"/>
              </a:rPr>
              <a:t>тыс. рублей</a:t>
            </a:r>
            <a:endParaRPr kumimoji="0" lang="ru-RU" sz="2000" b="0" i="0" u="none" strike="noStrike" kern="1200" cap="none" spc="0" normalizeH="0" baseline="0" noProof="0" dirty="0">
              <a:ln>
                <a:noFill/>
              </a:ln>
              <a:solidFill>
                <a:schemeClr val="bg1"/>
              </a:solidFill>
              <a:effectLst>
                <a:outerShdw blurRad="50000" dist="30000" dir="5400000" algn="tl" rotWithShape="0">
                  <a:srgbClr val="000000">
                    <a:alpha val="30000"/>
                  </a:srgbClr>
                </a:outerShdw>
              </a:effectLst>
              <a:uLnTx/>
              <a:uFillTx/>
              <a:latin typeface="Liberation Serif" panose="02020603050405020304" pitchFamily="18" charset="0"/>
              <a:ea typeface="Liberation Serif" panose="02020603050405020304" pitchFamily="18" charset="0"/>
              <a:cs typeface="Liberation Serif" panose="02020603050405020304" pitchFamily="18" charset="0"/>
            </a:endParaRPr>
          </a:p>
        </p:txBody>
      </p:sp>
      <p:graphicFrame>
        <p:nvGraphicFramePr>
          <p:cNvPr id="7" name="Содержимое 8"/>
          <p:cNvGraphicFramePr/>
          <p:nvPr/>
        </p:nvGraphicFramePr>
        <p:xfrm>
          <a:off x="657285" y="1194217"/>
          <a:ext cx="10877427" cy="517695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1"/>
          <p:cNvSpPr/>
          <p:nvPr/>
        </p:nvSpPr>
        <p:spPr>
          <a:xfrm>
            <a:off x="657286" y="175347"/>
            <a:ext cx="10877427" cy="29878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US" b="0" strike="noStrike"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I</a:t>
            </a:r>
            <a:r>
              <a:rPr lang="en-US"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V</a:t>
            </a:r>
            <a:r>
              <a:rPr lang="en-US" b="0" strike="noStrike"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 </a:t>
            </a:r>
            <a:r>
              <a:rPr lang="ru-RU"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Расходы бюджета</a:t>
            </a:r>
            <a:endParaRPr lang="ru-RU" b="0" strike="noStrike"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endParaRPr>
          </a:p>
        </p:txBody>
      </p:sp>
      <p:sp>
        <p:nvSpPr>
          <p:cNvPr id="5" name="CustomShape 1"/>
          <p:cNvSpPr/>
          <p:nvPr/>
        </p:nvSpPr>
        <p:spPr>
          <a:xfrm>
            <a:off x="657286" y="474133"/>
            <a:ext cx="10877427" cy="1108482"/>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fontScale="86500" lnSpcReduction="20000"/>
          </a:bodyPr>
          <a:lstStyle/>
          <a:p>
            <a:pPr algn="ctr">
              <a:lnSpc>
                <a:spcPct val="100000"/>
              </a:lnSpc>
            </a:pPr>
            <a:r>
              <a:rPr lang="ru-RU" sz="2300" b="1"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ВЕДОМСТВЕННАЯ СТРУКТУРА РАСХОДОВ БЮДЖЕТА СЛОБОДО-ТУРИНСКОГО МУНИЦИПАЛЬНОГО РАЙОНА НА 2024 ГОД И ПЛАНОВЫЙ ПЕРИОД 2025 И                      2026 ГОДОВ</a:t>
            </a:r>
            <a:br>
              <a:rPr lang="ru-RU" sz="1400" b="1"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br>
            <a:r>
              <a:rPr lang="ru-RU" sz="1400" b="1"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																					</a:t>
            </a:r>
            <a:r>
              <a:rPr lang="ru-RU"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тыс. рублей</a:t>
            </a:r>
          </a:p>
        </p:txBody>
      </p:sp>
      <p:graphicFrame>
        <p:nvGraphicFramePr>
          <p:cNvPr id="6" name="Table 2"/>
          <p:cNvGraphicFramePr/>
          <p:nvPr>
            <p:extLst>
              <p:ext uri="{D42A27DB-BD31-4B8C-83A1-F6EECF244321}">
                <p14:modId xmlns:p14="http://schemas.microsoft.com/office/powerpoint/2010/main" val="1888585861"/>
              </p:ext>
            </p:extLst>
          </p:nvPr>
        </p:nvGraphicFramePr>
        <p:xfrm>
          <a:off x="657286" y="1582615"/>
          <a:ext cx="10877428" cy="4840326"/>
        </p:xfrm>
        <a:graphic>
          <a:graphicData uri="http://schemas.openxmlformats.org/drawingml/2006/table">
            <a:tbl>
              <a:tblPr/>
              <a:tblGrid>
                <a:gridCol w="1344936">
                  <a:extLst>
                    <a:ext uri="{9D8B030D-6E8A-4147-A177-3AD203B41FA5}">
                      <a16:colId xmlns:a16="http://schemas.microsoft.com/office/drawing/2014/main" val="20000"/>
                    </a:ext>
                  </a:extLst>
                </a:gridCol>
                <a:gridCol w="5304511">
                  <a:extLst>
                    <a:ext uri="{9D8B030D-6E8A-4147-A177-3AD203B41FA5}">
                      <a16:colId xmlns:a16="http://schemas.microsoft.com/office/drawing/2014/main" val="20001"/>
                    </a:ext>
                  </a:extLst>
                </a:gridCol>
                <a:gridCol w="1405467">
                  <a:extLst>
                    <a:ext uri="{9D8B030D-6E8A-4147-A177-3AD203B41FA5}">
                      <a16:colId xmlns:a16="http://schemas.microsoft.com/office/drawing/2014/main" val="20002"/>
                    </a:ext>
                  </a:extLst>
                </a:gridCol>
                <a:gridCol w="1405467">
                  <a:extLst>
                    <a:ext uri="{9D8B030D-6E8A-4147-A177-3AD203B41FA5}">
                      <a16:colId xmlns:a16="http://schemas.microsoft.com/office/drawing/2014/main" val="20003"/>
                    </a:ext>
                  </a:extLst>
                </a:gridCol>
                <a:gridCol w="1417047">
                  <a:extLst>
                    <a:ext uri="{9D8B030D-6E8A-4147-A177-3AD203B41FA5}">
                      <a16:colId xmlns:a16="http://schemas.microsoft.com/office/drawing/2014/main" val="20004"/>
                    </a:ext>
                  </a:extLst>
                </a:gridCol>
              </a:tblGrid>
              <a:tr h="859170">
                <a:tc>
                  <a:txBody>
                    <a:bodyPr/>
                    <a:lstStyle/>
                    <a:p>
                      <a:pPr algn="ctr">
                        <a:lnSpc>
                          <a:spcPct val="100000"/>
                        </a:lnSpc>
                      </a:pPr>
                      <a:r>
                        <a:rPr lang="ru-RU" sz="2000" b="1" strike="noStrike" spc="-1" dirty="0">
                          <a:solidFill>
                            <a:srgbClr val="FFFFFF"/>
                          </a:solidFill>
                          <a:latin typeface="Liberation Serif" panose="02020603050405020304" pitchFamily="18" charset="0"/>
                          <a:ea typeface="Liberation Serif" panose="02020603050405020304" pitchFamily="18" charset="0"/>
                          <a:cs typeface="Liberation Serif" panose="02020603050405020304" pitchFamily="18" charset="0"/>
                        </a:rPr>
                        <a:t>Код  ГРБС</a:t>
                      </a:r>
                      <a:endParaRPr lang="ru-RU" sz="20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38160">
                      <a:solidFill>
                        <a:srgbClr val="FFFFFF"/>
                      </a:solidFill>
                    </a:lnB>
                    <a:solidFill>
                      <a:schemeClr val="bg2">
                        <a:lumMod val="50000"/>
                      </a:schemeClr>
                    </a:solidFill>
                  </a:tcPr>
                </a:tc>
                <a:tc>
                  <a:txBody>
                    <a:bodyPr/>
                    <a:lstStyle/>
                    <a:p>
                      <a:pPr algn="ctr">
                        <a:lnSpc>
                          <a:spcPct val="100000"/>
                        </a:lnSpc>
                      </a:pPr>
                      <a:r>
                        <a:rPr lang="ru-RU" sz="2000" b="1" strike="noStrike" spc="-1" dirty="0">
                          <a:solidFill>
                            <a:srgbClr val="FFFFFF"/>
                          </a:solidFill>
                          <a:latin typeface="Liberation Serif" panose="02020603050405020304" pitchFamily="18" charset="0"/>
                          <a:ea typeface="Liberation Serif" panose="02020603050405020304" pitchFamily="18" charset="0"/>
                          <a:cs typeface="Liberation Serif" panose="02020603050405020304" pitchFamily="18" charset="0"/>
                        </a:rPr>
                        <a:t>Показатель</a:t>
                      </a:r>
                      <a:endParaRPr lang="ru-RU" sz="20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38160">
                      <a:solidFill>
                        <a:srgbClr val="FFFFFF"/>
                      </a:solidFill>
                    </a:lnB>
                    <a:solidFill>
                      <a:schemeClr val="bg2">
                        <a:lumMod val="50000"/>
                      </a:schemeClr>
                    </a:solidFill>
                  </a:tcPr>
                </a:tc>
                <a:tc>
                  <a:txBody>
                    <a:bodyPr/>
                    <a:lstStyle/>
                    <a:p>
                      <a:pPr algn="ctr">
                        <a:lnSpc>
                          <a:spcPct val="100000"/>
                        </a:lnSpc>
                      </a:pPr>
                      <a:r>
                        <a:rPr lang="ru-RU" sz="2000" b="1" strike="noStrike" spc="-1" dirty="0">
                          <a:solidFill>
                            <a:srgbClr val="FFFFFF"/>
                          </a:solidFill>
                          <a:latin typeface="Liberation Serif" panose="02020603050405020304" pitchFamily="18" charset="0"/>
                          <a:ea typeface="Liberation Serif" panose="02020603050405020304" pitchFamily="18" charset="0"/>
                          <a:cs typeface="Liberation Serif" panose="02020603050405020304" pitchFamily="18" charset="0"/>
                        </a:rPr>
                        <a:t>2024 год</a:t>
                      </a:r>
                      <a:endParaRPr lang="ru-RU" sz="20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38160">
                      <a:solidFill>
                        <a:srgbClr val="FFFFFF"/>
                      </a:solidFill>
                    </a:lnB>
                    <a:solidFill>
                      <a:schemeClr val="bg2">
                        <a:lumMod val="50000"/>
                      </a:schemeClr>
                    </a:solidFill>
                  </a:tcPr>
                </a:tc>
                <a:tc>
                  <a:txBody>
                    <a:bodyPr/>
                    <a:lstStyle/>
                    <a:p>
                      <a:pPr algn="ctr">
                        <a:lnSpc>
                          <a:spcPct val="100000"/>
                        </a:lnSpc>
                      </a:pPr>
                      <a:r>
                        <a:rPr lang="ru-RU" sz="2000" b="1" strike="noStrike" spc="-1" dirty="0">
                          <a:solidFill>
                            <a:srgbClr val="FFFFFF"/>
                          </a:solidFill>
                          <a:latin typeface="Liberation Serif" panose="02020603050405020304" pitchFamily="18" charset="0"/>
                          <a:ea typeface="Liberation Serif" panose="02020603050405020304" pitchFamily="18" charset="0"/>
                          <a:cs typeface="Liberation Serif" panose="02020603050405020304" pitchFamily="18" charset="0"/>
                        </a:rPr>
                        <a:t>20</a:t>
                      </a:r>
                      <a:r>
                        <a:rPr lang="en-US" sz="2000" b="1" strike="noStrike" spc="-1" dirty="0">
                          <a:solidFill>
                            <a:srgbClr val="FFFFFF"/>
                          </a:solidFill>
                          <a:latin typeface="Liberation Serif" panose="02020603050405020304" pitchFamily="18" charset="0"/>
                          <a:ea typeface="Liberation Serif" panose="02020603050405020304" pitchFamily="18" charset="0"/>
                          <a:cs typeface="Liberation Serif" panose="02020603050405020304" pitchFamily="18" charset="0"/>
                        </a:rPr>
                        <a:t>2</a:t>
                      </a:r>
                      <a:r>
                        <a:rPr lang="ru-RU" sz="2000" b="1" strike="noStrike" spc="-1" dirty="0">
                          <a:solidFill>
                            <a:srgbClr val="FFFFFF"/>
                          </a:solidFill>
                          <a:latin typeface="Liberation Serif" panose="02020603050405020304" pitchFamily="18" charset="0"/>
                          <a:ea typeface="Liberation Serif" panose="02020603050405020304" pitchFamily="18" charset="0"/>
                          <a:cs typeface="Liberation Serif" panose="02020603050405020304" pitchFamily="18" charset="0"/>
                        </a:rPr>
                        <a:t>5 год</a:t>
                      </a:r>
                      <a:endParaRPr lang="ru-RU" sz="20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38160">
                      <a:solidFill>
                        <a:srgbClr val="FFFFFF"/>
                      </a:solidFill>
                    </a:lnB>
                    <a:solidFill>
                      <a:schemeClr val="bg2">
                        <a:lumMod val="50000"/>
                      </a:schemeClr>
                    </a:solidFill>
                  </a:tcPr>
                </a:tc>
                <a:tc>
                  <a:txBody>
                    <a:bodyPr/>
                    <a:lstStyle/>
                    <a:p>
                      <a:pPr algn="ctr">
                        <a:lnSpc>
                          <a:spcPct val="100000"/>
                        </a:lnSpc>
                      </a:pPr>
                      <a:r>
                        <a:rPr lang="ru-RU" sz="2000" b="1" strike="noStrike" spc="-1" dirty="0">
                          <a:solidFill>
                            <a:srgbClr val="FFFFFF"/>
                          </a:solidFill>
                          <a:latin typeface="Liberation Serif" panose="02020603050405020304" pitchFamily="18" charset="0"/>
                          <a:ea typeface="Liberation Serif" panose="02020603050405020304" pitchFamily="18" charset="0"/>
                          <a:cs typeface="Liberation Serif" panose="02020603050405020304" pitchFamily="18" charset="0"/>
                        </a:rPr>
                        <a:t>20</a:t>
                      </a:r>
                      <a:r>
                        <a:rPr lang="en-US" sz="2000" b="1" strike="noStrike" spc="-1" dirty="0">
                          <a:solidFill>
                            <a:srgbClr val="FFFFFF"/>
                          </a:solidFill>
                          <a:latin typeface="Liberation Serif" panose="02020603050405020304" pitchFamily="18" charset="0"/>
                          <a:ea typeface="Liberation Serif" panose="02020603050405020304" pitchFamily="18" charset="0"/>
                          <a:cs typeface="Liberation Serif" panose="02020603050405020304" pitchFamily="18" charset="0"/>
                        </a:rPr>
                        <a:t>2</a:t>
                      </a:r>
                      <a:r>
                        <a:rPr lang="ru-RU" sz="2000" b="1" strike="noStrike" spc="-1" dirty="0">
                          <a:solidFill>
                            <a:srgbClr val="FFFFFF"/>
                          </a:solidFill>
                          <a:latin typeface="Liberation Serif" panose="02020603050405020304" pitchFamily="18" charset="0"/>
                          <a:ea typeface="Liberation Serif" panose="02020603050405020304" pitchFamily="18" charset="0"/>
                          <a:cs typeface="Liberation Serif" panose="02020603050405020304" pitchFamily="18" charset="0"/>
                        </a:rPr>
                        <a:t>6 год</a:t>
                      </a:r>
                      <a:endParaRPr lang="ru-RU" sz="20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38160">
                      <a:solidFill>
                        <a:srgbClr val="FFFFFF"/>
                      </a:solidFill>
                    </a:lnB>
                    <a:solidFill>
                      <a:schemeClr val="bg2">
                        <a:lumMod val="50000"/>
                      </a:schemeClr>
                    </a:solidFill>
                  </a:tcPr>
                </a:tc>
                <a:extLst>
                  <a:ext uri="{0D108BD9-81ED-4DB2-BD59-A6C34878D82A}">
                    <a16:rowId xmlns:a16="http://schemas.microsoft.com/office/drawing/2014/main" val="10000"/>
                  </a:ext>
                </a:extLst>
              </a:tr>
              <a:tr h="758092">
                <a:tc>
                  <a:txBody>
                    <a:bodyPr/>
                    <a:lstStyle/>
                    <a:p>
                      <a:endParaRPr lang="ru-RU" sz="2000"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chemeClr val="accent1">
                        <a:lumMod val="60000"/>
                        <a:lumOff val="40000"/>
                      </a:schemeClr>
                    </a:solidFill>
                  </a:tcPr>
                </a:tc>
                <a:tc>
                  <a:txBody>
                    <a:bodyPr/>
                    <a:lstStyle/>
                    <a:p>
                      <a:pPr>
                        <a:lnSpc>
                          <a:spcPct val="100000"/>
                        </a:lnSpc>
                      </a:pPr>
                      <a:r>
                        <a:rPr lang="ru-RU" sz="2000" b="1"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ВСЕГО</a:t>
                      </a:r>
                      <a:endParaRPr lang="ru-RU" sz="20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p>
                      <a:pPr>
                        <a:lnSpc>
                          <a:spcPct val="100000"/>
                        </a:lnSpc>
                      </a:pPr>
                      <a:r>
                        <a:rPr lang="ru-RU" sz="20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в том числе:</a:t>
                      </a:r>
                      <a:endParaRPr lang="ru-RU" sz="20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chemeClr val="accent1">
                        <a:lumMod val="60000"/>
                        <a:lumOff val="40000"/>
                      </a:schemeClr>
                    </a:solidFill>
                  </a:tcPr>
                </a:tc>
                <a:tc>
                  <a:txBody>
                    <a:bodyPr/>
                    <a:lstStyle/>
                    <a:p>
                      <a:pPr algn="r">
                        <a:lnSpc>
                          <a:spcPct val="100000"/>
                        </a:lnSpc>
                      </a:pPr>
                      <a:r>
                        <a:rPr lang="ru-RU" sz="2000" b="1"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1 426 547,7</a:t>
                      </a:r>
                      <a:endParaRPr lang="ru-RU" sz="20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chemeClr val="accent1">
                        <a:lumMod val="60000"/>
                        <a:lumOff val="40000"/>
                      </a:schemeClr>
                    </a:solidFill>
                  </a:tcPr>
                </a:tc>
                <a:tc>
                  <a:txBody>
                    <a:bodyPr/>
                    <a:lstStyle/>
                    <a:p>
                      <a:pPr algn="r">
                        <a:lnSpc>
                          <a:spcPct val="100000"/>
                        </a:lnSpc>
                      </a:pPr>
                      <a:r>
                        <a:rPr lang="ru-RU" sz="2000" b="1"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1 408 042,4</a:t>
                      </a:r>
                      <a:endParaRPr lang="ru-RU" sz="20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chemeClr val="accent1">
                        <a:lumMod val="60000"/>
                        <a:lumOff val="40000"/>
                      </a:schemeClr>
                    </a:solidFill>
                  </a:tcPr>
                </a:tc>
                <a:tc>
                  <a:txBody>
                    <a:bodyPr/>
                    <a:lstStyle/>
                    <a:p>
                      <a:pPr algn="r">
                        <a:lnSpc>
                          <a:spcPct val="100000"/>
                        </a:lnSpc>
                      </a:pPr>
                      <a:r>
                        <a:rPr lang="ru-RU" sz="2000" b="1"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1 407 547,4</a:t>
                      </a:r>
                      <a:endParaRPr lang="ru-RU" sz="20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chemeClr val="accent1">
                        <a:lumMod val="60000"/>
                        <a:lumOff val="40000"/>
                      </a:schemeClr>
                    </a:solidFill>
                  </a:tcPr>
                </a:tc>
                <a:extLst>
                  <a:ext uri="{0D108BD9-81ED-4DB2-BD59-A6C34878D82A}">
                    <a16:rowId xmlns:a16="http://schemas.microsoft.com/office/drawing/2014/main" val="10001"/>
                  </a:ext>
                </a:extLst>
              </a:tr>
              <a:tr h="758092">
                <a:tc>
                  <a:txBody>
                    <a:bodyPr/>
                    <a:lstStyle/>
                    <a:p>
                      <a:pPr algn="ctr">
                        <a:lnSpc>
                          <a:spcPct val="100000"/>
                        </a:lnSpc>
                      </a:pPr>
                      <a:r>
                        <a:rPr lang="ru-RU" sz="20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901</a:t>
                      </a:r>
                      <a:endParaRPr lang="ru-RU" sz="20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chemeClr val="accent1">
                        <a:lumMod val="20000"/>
                        <a:lumOff val="80000"/>
                      </a:schemeClr>
                    </a:solidFill>
                  </a:tcPr>
                </a:tc>
                <a:tc>
                  <a:txBody>
                    <a:bodyPr/>
                    <a:lstStyle/>
                    <a:p>
                      <a:pPr>
                        <a:lnSpc>
                          <a:spcPct val="100000"/>
                        </a:lnSpc>
                      </a:pPr>
                      <a:r>
                        <a:rPr lang="ru-RU" sz="20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Администрация </a:t>
                      </a:r>
                      <a:r>
                        <a:rPr lang="ru-RU" sz="2000" b="0" strike="noStrike" spc="-1" dirty="0" err="1">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Слободо</a:t>
                      </a:r>
                      <a:r>
                        <a:rPr lang="ru-RU" sz="20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-Туринского муниципального района Свердловской области</a:t>
                      </a:r>
                      <a:endParaRPr lang="ru-RU" sz="20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chemeClr val="accent1">
                        <a:lumMod val="20000"/>
                        <a:lumOff val="80000"/>
                      </a:schemeClr>
                    </a:solidFill>
                  </a:tcPr>
                </a:tc>
                <a:tc>
                  <a:txBody>
                    <a:bodyPr/>
                    <a:lstStyle/>
                    <a:p>
                      <a:pPr algn="r">
                        <a:lnSpc>
                          <a:spcPct val="100000"/>
                        </a:lnSpc>
                      </a:pPr>
                      <a:r>
                        <a:rPr lang="ru-RU" sz="20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689 611,0</a:t>
                      </a:r>
                      <a:endParaRPr lang="ru-RU" sz="20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chemeClr val="accent1">
                        <a:lumMod val="20000"/>
                        <a:lumOff val="80000"/>
                      </a:schemeClr>
                    </a:solidFill>
                  </a:tcPr>
                </a:tc>
                <a:tc>
                  <a:txBody>
                    <a:bodyPr/>
                    <a:lstStyle/>
                    <a:p>
                      <a:pPr algn="r">
                        <a:lnSpc>
                          <a:spcPct val="100000"/>
                        </a:lnSpc>
                      </a:pPr>
                      <a:r>
                        <a:rPr lang="ru-RU" sz="20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667 472,0</a:t>
                      </a:r>
                      <a:endParaRPr lang="ru-RU" sz="20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chemeClr val="accent1">
                        <a:lumMod val="20000"/>
                        <a:lumOff val="80000"/>
                      </a:schemeClr>
                    </a:solidFill>
                  </a:tcPr>
                </a:tc>
                <a:tc>
                  <a:txBody>
                    <a:bodyPr/>
                    <a:lstStyle/>
                    <a:p>
                      <a:pPr algn="r">
                        <a:lnSpc>
                          <a:spcPct val="100000"/>
                        </a:lnSpc>
                      </a:pPr>
                      <a:r>
                        <a:rPr lang="ru-RU" sz="20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661 286,7</a:t>
                      </a:r>
                      <a:endParaRPr lang="ru-RU" sz="20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chemeClr val="accent1">
                        <a:lumMod val="20000"/>
                        <a:lumOff val="80000"/>
                      </a:schemeClr>
                    </a:solidFill>
                  </a:tcPr>
                </a:tc>
                <a:extLst>
                  <a:ext uri="{0D108BD9-81ED-4DB2-BD59-A6C34878D82A}">
                    <a16:rowId xmlns:a16="http://schemas.microsoft.com/office/drawing/2014/main" val="10002"/>
                  </a:ext>
                </a:extLst>
              </a:tr>
              <a:tr h="758092">
                <a:tc>
                  <a:txBody>
                    <a:bodyPr/>
                    <a:lstStyle/>
                    <a:p>
                      <a:pPr algn="ctr">
                        <a:lnSpc>
                          <a:spcPct val="100000"/>
                        </a:lnSpc>
                      </a:pPr>
                      <a:r>
                        <a:rPr lang="ru-RU" sz="20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906</a:t>
                      </a:r>
                      <a:endParaRPr lang="ru-RU" sz="20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chemeClr val="accent2">
                        <a:lumMod val="40000"/>
                        <a:lumOff val="60000"/>
                      </a:schemeClr>
                    </a:solidFill>
                  </a:tcPr>
                </a:tc>
                <a:tc>
                  <a:txBody>
                    <a:bodyPr/>
                    <a:lstStyle/>
                    <a:p>
                      <a:pPr>
                        <a:lnSpc>
                          <a:spcPct val="100000"/>
                        </a:lnSpc>
                      </a:pPr>
                      <a:r>
                        <a:rPr lang="ru-RU" sz="20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Муниципальный отдел управления образованием </a:t>
                      </a:r>
                      <a:r>
                        <a:rPr lang="ru-RU" sz="2000" b="0" strike="noStrike" spc="-1" dirty="0" err="1">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Слободо</a:t>
                      </a:r>
                      <a:r>
                        <a:rPr lang="ru-RU" sz="20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-Туринского муниципального района </a:t>
                      </a:r>
                      <a:endParaRPr lang="ru-RU" sz="20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chemeClr val="accent2">
                        <a:lumMod val="40000"/>
                        <a:lumOff val="60000"/>
                      </a:schemeClr>
                    </a:solidFill>
                  </a:tcPr>
                </a:tc>
                <a:tc>
                  <a:txBody>
                    <a:bodyPr/>
                    <a:lstStyle/>
                    <a:p>
                      <a:pPr algn="r">
                        <a:lnSpc>
                          <a:spcPct val="100000"/>
                        </a:lnSpc>
                      </a:pPr>
                      <a:r>
                        <a:rPr lang="ru-RU" sz="20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725 790,6</a:t>
                      </a:r>
                      <a:endParaRPr lang="ru-RU" sz="20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chemeClr val="accent2">
                        <a:lumMod val="40000"/>
                        <a:lumOff val="60000"/>
                      </a:schemeClr>
                    </a:solidFill>
                  </a:tcPr>
                </a:tc>
                <a:tc>
                  <a:txBody>
                    <a:bodyPr/>
                    <a:lstStyle/>
                    <a:p>
                      <a:pPr algn="r">
                        <a:lnSpc>
                          <a:spcPct val="100000"/>
                        </a:lnSpc>
                      </a:pPr>
                      <a:r>
                        <a:rPr lang="ru-RU" sz="20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730 146,6</a:t>
                      </a:r>
                      <a:endParaRPr lang="ru-RU" sz="20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chemeClr val="accent2">
                        <a:lumMod val="40000"/>
                        <a:lumOff val="60000"/>
                      </a:schemeClr>
                    </a:solidFill>
                  </a:tcPr>
                </a:tc>
                <a:tc>
                  <a:txBody>
                    <a:bodyPr/>
                    <a:lstStyle/>
                    <a:p>
                      <a:pPr algn="r">
                        <a:lnSpc>
                          <a:spcPct val="100000"/>
                        </a:lnSpc>
                      </a:pPr>
                      <a:r>
                        <a:rPr lang="ru-RU" sz="20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736 343,6</a:t>
                      </a:r>
                      <a:endParaRPr lang="ru-RU" sz="20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chemeClr val="accent2">
                        <a:lumMod val="40000"/>
                        <a:lumOff val="60000"/>
                      </a:schemeClr>
                    </a:solidFill>
                  </a:tcPr>
                </a:tc>
                <a:extLst>
                  <a:ext uri="{0D108BD9-81ED-4DB2-BD59-A6C34878D82A}">
                    <a16:rowId xmlns:a16="http://schemas.microsoft.com/office/drawing/2014/main" val="10003"/>
                  </a:ext>
                </a:extLst>
              </a:tr>
              <a:tr h="454856">
                <a:tc>
                  <a:txBody>
                    <a:bodyPr/>
                    <a:lstStyle/>
                    <a:p>
                      <a:pPr algn="ctr">
                        <a:lnSpc>
                          <a:spcPct val="100000"/>
                        </a:lnSpc>
                      </a:pPr>
                      <a:r>
                        <a:rPr lang="ru-RU" sz="20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912</a:t>
                      </a:r>
                      <a:endParaRPr lang="ru-RU" sz="20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chemeClr val="accent1">
                        <a:lumMod val="20000"/>
                        <a:lumOff val="80000"/>
                      </a:schemeClr>
                    </a:solidFill>
                  </a:tcPr>
                </a:tc>
                <a:tc>
                  <a:txBody>
                    <a:bodyPr/>
                    <a:lstStyle/>
                    <a:p>
                      <a:pPr>
                        <a:lnSpc>
                          <a:spcPct val="100000"/>
                        </a:lnSpc>
                      </a:pPr>
                      <a:r>
                        <a:rPr lang="ru-RU" sz="20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Дума </a:t>
                      </a:r>
                      <a:r>
                        <a:rPr lang="ru-RU" sz="2000" b="0" strike="noStrike" spc="-1" dirty="0" err="1">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Слободо</a:t>
                      </a:r>
                      <a:r>
                        <a:rPr lang="ru-RU" sz="20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-Туринского муниципального района </a:t>
                      </a:r>
                      <a:endParaRPr lang="ru-RU" sz="20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chemeClr val="accent1">
                        <a:lumMod val="20000"/>
                        <a:lumOff val="80000"/>
                      </a:schemeClr>
                    </a:solidFill>
                  </a:tcPr>
                </a:tc>
                <a:tc>
                  <a:txBody>
                    <a:bodyPr/>
                    <a:lstStyle/>
                    <a:p>
                      <a:pPr algn="r">
                        <a:lnSpc>
                          <a:spcPct val="100000"/>
                        </a:lnSpc>
                      </a:pPr>
                      <a:r>
                        <a:rPr lang="ru-RU" sz="20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4 392,5</a:t>
                      </a:r>
                      <a:endParaRPr lang="ru-RU" sz="20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chemeClr val="accent1">
                        <a:lumMod val="20000"/>
                        <a:lumOff val="80000"/>
                      </a:schemeClr>
                    </a:solidFill>
                  </a:tcPr>
                </a:tc>
                <a:tc>
                  <a:txBody>
                    <a:bodyPr/>
                    <a:lstStyle/>
                    <a:p>
                      <a:pPr algn="r">
                        <a:lnSpc>
                          <a:spcPct val="100000"/>
                        </a:lnSpc>
                      </a:pPr>
                      <a:r>
                        <a:rPr lang="ru-RU" sz="20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4 055,1</a:t>
                      </a:r>
                      <a:endParaRPr lang="ru-RU" sz="20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chemeClr val="accent1">
                        <a:lumMod val="20000"/>
                        <a:lumOff val="80000"/>
                      </a:schemeClr>
                    </a:solidFill>
                  </a:tcPr>
                </a:tc>
                <a:tc>
                  <a:txBody>
                    <a:bodyPr/>
                    <a:lstStyle/>
                    <a:p>
                      <a:pPr algn="r">
                        <a:lnSpc>
                          <a:spcPct val="100000"/>
                        </a:lnSpc>
                      </a:pPr>
                      <a:r>
                        <a:rPr lang="ru-RU" sz="20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3 871,8</a:t>
                      </a:r>
                      <a:endParaRPr lang="ru-RU" sz="20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chemeClr val="accent1">
                        <a:lumMod val="20000"/>
                        <a:lumOff val="80000"/>
                      </a:schemeClr>
                    </a:solidFill>
                  </a:tcPr>
                </a:tc>
                <a:extLst>
                  <a:ext uri="{0D108BD9-81ED-4DB2-BD59-A6C34878D82A}">
                    <a16:rowId xmlns:a16="http://schemas.microsoft.com/office/drawing/2014/main" val="10004"/>
                  </a:ext>
                </a:extLst>
              </a:tr>
              <a:tr h="758092">
                <a:tc>
                  <a:txBody>
                    <a:bodyPr/>
                    <a:lstStyle/>
                    <a:p>
                      <a:pPr algn="ctr">
                        <a:lnSpc>
                          <a:spcPct val="100000"/>
                        </a:lnSpc>
                      </a:pPr>
                      <a:r>
                        <a:rPr lang="ru-RU" sz="20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913</a:t>
                      </a:r>
                      <a:endParaRPr lang="ru-RU" sz="20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chemeClr val="accent2">
                        <a:lumMod val="40000"/>
                        <a:lumOff val="60000"/>
                      </a:schemeClr>
                    </a:solidFill>
                  </a:tcPr>
                </a:tc>
                <a:tc>
                  <a:txBody>
                    <a:bodyPr/>
                    <a:lstStyle/>
                    <a:p>
                      <a:pPr>
                        <a:lnSpc>
                          <a:spcPct val="100000"/>
                        </a:lnSpc>
                      </a:pPr>
                      <a:r>
                        <a:rPr lang="ru-RU" sz="20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Контрольный орган </a:t>
                      </a:r>
                      <a:r>
                        <a:rPr lang="ru-RU" sz="2000" b="0" strike="noStrike" spc="-1" dirty="0" err="1">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Слободо</a:t>
                      </a:r>
                      <a:r>
                        <a:rPr lang="ru-RU" sz="20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-Туринского муниципального района </a:t>
                      </a:r>
                      <a:endParaRPr lang="ru-RU" sz="20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chemeClr val="accent2">
                        <a:lumMod val="40000"/>
                        <a:lumOff val="60000"/>
                      </a:schemeClr>
                    </a:solidFill>
                  </a:tcPr>
                </a:tc>
                <a:tc>
                  <a:txBody>
                    <a:bodyPr/>
                    <a:lstStyle/>
                    <a:p>
                      <a:pPr algn="r">
                        <a:lnSpc>
                          <a:spcPct val="100000"/>
                        </a:lnSpc>
                      </a:pPr>
                      <a:r>
                        <a:rPr lang="ru-RU" sz="20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6 753,6</a:t>
                      </a:r>
                    </a:p>
                  </a:txBody>
                  <a:tcPr>
                    <a:lnL w="12240">
                      <a:solidFill>
                        <a:srgbClr val="FFFFFF"/>
                      </a:solidFill>
                    </a:lnL>
                    <a:lnR w="12240">
                      <a:solidFill>
                        <a:srgbClr val="FFFFFF"/>
                      </a:solidFill>
                    </a:lnR>
                    <a:lnT w="12240">
                      <a:solidFill>
                        <a:srgbClr val="FFFFFF"/>
                      </a:solidFill>
                    </a:lnT>
                    <a:lnB w="12240">
                      <a:solidFill>
                        <a:srgbClr val="FFFFFF"/>
                      </a:solidFill>
                    </a:lnB>
                    <a:solidFill>
                      <a:schemeClr val="accent2">
                        <a:lumMod val="40000"/>
                        <a:lumOff val="60000"/>
                      </a:schemeClr>
                    </a:solidFill>
                  </a:tcPr>
                </a:tc>
                <a:tc>
                  <a:txBody>
                    <a:bodyPr/>
                    <a:lstStyle/>
                    <a:p>
                      <a:pPr algn="r">
                        <a:lnSpc>
                          <a:spcPct val="100000"/>
                        </a:lnSpc>
                      </a:pPr>
                      <a:r>
                        <a:rPr lang="ru-RU" sz="20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6 368,7</a:t>
                      </a:r>
                    </a:p>
                  </a:txBody>
                  <a:tcPr>
                    <a:lnL w="12240">
                      <a:solidFill>
                        <a:srgbClr val="FFFFFF"/>
                      </a:solidFill>
                    </a:lnL>
                    <a:lnR w="12240">
                      <a:solidFill>
                        <a:srgbClr val="FFFFFF"/>
                      </a:solidFill>
                    </a:lnR>
                    <a:lnT w="12240">
                      <a:solidFill>
                        <a:srgbClr val="FFFFFF"/>
                      </a:solidFill>
                    </a:lnT>
                    <a:lnB w="12240">
                      <a:solidFill>
                        <a:srgbClr val="FFFFFF"/>
                      </a:solidFill>
                    </a:lnB>
                    <a:solidFill>
                      <a:schemeClr val="accent2">
                        <a:lumMod val="40000"/>
                        <a:lumOff val="60000"/>
                      </a:schemeClr>
                    </a:solidFill>
                  </a:tcPr>
                </a:tc>
                <a:tc>
                  <a:txBody>
                    <a:bodyPr/>
                    <a:lstStyle/>
                    <a:p>
                      <a:pPr algn="r">
                        <a:lnSpc>
                          <a:spcPct val="100000"/>
                        </a:lnSpc>
                      </a:pPr>
                      <a:r>
                        <a:rPr lang="ru-RU" sz="20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6 045,3</a:t>
                      </a:r>
                    </a:p>
                  </a:txBody>
                  <a:tcPr>
                    <a:lnL w="12240">
                      <a:solidFill>
                        <a:srgbClr val="FFFFFF"/>
                      </a:solidFill>
                    </a:lnL>
                    <a:lnR w="12240">
                      <a:solidFill>
                        <a:srgbClr val="FFFFFF"/>
                      </a:solidFill>
                    </a:lnR>
                    <a:lnT w="12240">
                      <a:solidFill>
                        <a:srgbClr val="FFFFFF"/>
                      </a:solidFill>
                    </a:lnT>
                    <a:lnB w="12240">
                      <a:solidFill>
                        <a:srgbClr val="FFFFFF"/>
                      </a:solidFill>
                    </a:lnB>
                    <a:solidFill>
                      <a:schemeClr val="accent2">
                        <a:lumMod val="40000"/>
                        <a:lumOff val="60000"/>
                      </a:schemeClr>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1"/>
          <p:cNvSpPr/>
          <p:nvPr/>
        </p:nvSpPr>
        <p:spPr>
          <a:xfrm>
            <a:off x="657286" y="175347"/>
            <a:ext cx="10877427" cy="29878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US" b="0" strike="noStrike"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I</a:t>
            </a:r>
            <a:r>
              <a:rPr lang="en-US"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V</a:t>
            </a:r>
            <a:r>
              <a:rPr lang="en-US" b="0" strike="noStrike"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 </a:t>
            </a:r>
            <a:r>
              <a:rPr lang="ru-RU"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Расходы бюджета</a:t>
            </a:r>
            <a:endParaRPr lang="ru-RU" b="0" strike="noStrike"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endParaRPr>
          </a:p>
        </p:txBody>
      </p:sp>
      <p:sp>
        <p:nvSpPr>
          <p:cNvPr id="5" name="Заголовок 1"/>
          <p:cNvSpPr txBox="1"/>
          <p:nvPr/>
        </p:nvSpPr>
        <p:spPr>
          <a:xfrm>
            <a:off x="657286" y="474133"/>
            <a:ext cx="10877427" cy="109089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ru-RU" sz="3200" b="0" strike="noStrike" spc="-1" dirty="0">
                <a:solidFill>
                  <a:srgbClr val="572314"/>
                </a:solidFill>
                <a:latin typeface="Liberation Serif" panose="02020603050405020304" pitchFamily="18" charset="0"/>
                <a:ea typeface="Liberation Serif" panose="02020603050405020304" pitchFamily="18" charset="0"/>
                <a:cs typeface="Liberation Serif" panose="02020603050405020304" pitchFamily="18" charset="0"/>
              </a:rPr>
              <a:t>Установлен объем бюджетных ассигнований на реализацию 15 муниципальных программ</a:t>
            </a:r>
            <a:endParaRPr lang="ru-RU" sz="3200" dirty="0">
              <a:solidFill>
                <a:schemeClr val="accent5">
                  <a:lumMod val="75000"/>
                </a:schemeClr>
              </a:solidFill>
              <a:latin typeface="Liberation Serif" panose="02020603050405020304" pitchFamily="18" charset="0"/>
              <a:ea typeface="Liberation Serif" panose="02020603050405020304" pitchFamily="18" charset="0"/>
              <a:cs typeface="Liberation Serif" panose="02020603050405020304" pitchFamily="18" charset="0"/>
            </a:endParaRPr>
          </a:p>
        </p:txBody>
      </p:sp>
      <p:sp>
        <p:nvSpPr>
          <p:cNvPr id="6" name="CustomShape 2"/>
          <p:cNvSpPr/>
          <p:nvPr/>
        </p:nvSpPr>
        <p:spPr>
          <a:xfrm>
            <a:off x="657286" y="1565031"/>
            <a:ext cx="10877427" cy="481883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marL="365760" indent="-281305" algn="just">
              <a:lnSpc>
                <a:spcPct val="100000"/>
              </a:lnSpc>
              <a:spcBef>
                <a:spcPts val="600"/>
              </a:spcBef>
              <a:buClr>
                <a:srgbClr val="3891A7"/>
              </a:buClr>
              <a:buSzPct val="80000"/>
              <a:buFont typeface="Wingdings 2" charset="2"/>
              <a:buChar char=""/>
            </a:pPr>
            <a:r>
              <a:rPr lang="ru-RU" sz="36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на 2024 год – 1 411 040,4 тыс. рублей или 98,9 % расходов бюджета;</a:t>
            </a:r>
            <a:endParaRPr lang="ru-RU" sz="36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p>
            <a:pPr marL="365760" indent="-281305" algn="just">
              <a:lnSpc>
                <a:spcPct val="100000"/>
              </a:lnSpc>
              <a:spcBef>
                <a:spcPts val="600"/>
              </a:spcBef>
              <a:buClr>
                <a:srgbClr val="3891A7"/>
              </a:buClr>
              <a:buSzPct val="80000"/>
              <a:buFont typeface="Wingdings 2" charset="2"/>
              <a:buChar char=""/>
            </a:pPr>
            <a:r>
              <a:rPr lang="ru-RU" sz="36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на 2025 год – 1 394</a:t>
            </a:r>
            <a:r>
              <a:rPr lang="ru-RU" sz="3600"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 263,6</a:t>
            </a:r>
            <a:r>
              <a:rPr lang="ru-RU" sz="36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 тыс. рублей или 99,02 % расходов бюджета;</a:t>
            </a:r>
            <a:endParaRPr lang="ru-RU" sz="36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p>
            <a:pPr marL="365760" indent="-281305" algn="just">
              <a:lnSpc>
                <a:spcPct val="100000"/>
              </a:lnSpc>
              <a:spcBef>
                <a:spcPts val="600"/>
              </a:spcBef>
              <a:buClr>
                <a:srgbClr val="3891A7"/>
              </a:buClr>
              <a:buSzPct val="80000"/>
              <a:buFont typeface="Wingdings 2" charset="2"/>
              <a:buChar char=""/>
            </a:pPr>
            <a:r>
              <a:rPr lang="ru-RU" sz="36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на 2026 год – 1 </a:t>
            </a:r>
            <a:r>
              <a:rPr lang="ru-RU" sz="3600"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394 173,3</a:t>
            </a:r>
            <a:r>
              <a:rPr lang="ru-RU" sz="36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 тыс. рублей или 99,05 % расходов бюджета. </a:t>
            </a:r>
            <a:endParaRPr lang="ru-RU" sz="36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1"/>
          <p:cNvSpPr/>
          <p:nvPr/>
        </p:nvSpPr>
        <p:spPr>
          <a:xfrm>
            <a:off x="657286" y="175347"/>
            <a:ext cx="10877427" cy="29878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US" b="0" strike="noStrike"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I</a:t>
            </a:r>
            <a:r>
              <a:rPr lang="en-US"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V</a:t>
            </a:r>
            <a:r>
              <a:rPr lang="en-US" b="0" strike="noStrike"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 </a:t>
            </a:r>
            <a:r>
              <a:rPr lang="ru-RU"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Расходы бюджета</a:t>
            </a:r>
            <a:endParaRPr lang="ru-RU" b="0" strike="noStrike"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endParaRPr>
          </a:p>
        </p:txBody>
      </p:sp>
      <p:sp>
        <p:nvSpPr>
          <p:cNvPr id="5" name="CustomShape 1"/>
          <p:cNvSpPr/>
          <p:nvPr/>
        </p:nvSpPr>
        <p:spPr>
          <a:xfrm>
            <a:off x="657285" y="474133"/>
            <a:ext cx="10877427" cy="109089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fontScale="97000"/>
          </a:bodyPr>
          <a:lstStyle/>
          <a:p>
            <a:pPr algn="ctr">
              <a:lnSpc>
                <a:spcPct val="100000"/>
              </a:lnSpc>
            </a:pPr>
            <a:r>
              <a:rPr lang="ru-RU" sz="2100" b="1"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КАК ВЫГЛЯДИТ БЮДЖЕТ В РАЗРЕЗЕ МУНИЦИПАЛЬНЫХ ПРОГРАММ НА 2024 ГОД И ПЛАНОВЫЙ ПЕРИОД 2025 И 2026 ГОДЫ</a:t>
            </a:r>
            <a:r>
              <a:rPr lang="ru-RU" sz="1400" b="1"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								                                                                                     																					</a:t>
            </a:r>
            <a:r>
              <a:rPr lang="ru-RU" sz="16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тыс. рублей</a:t>
            </a:r>
          </a:p>
        </p:txBody>
      </p:sp>
      <p:graphicFrame>
        <p:nvGraphicFramePr>
          <p:cNvPr id="6" name="Table 2"/>
          <p:cNvGraphicFramePr/>
          <p:nvPr>
            <p:extLst>
              <p:ext uri="{D42A27DB-BD31-4B8C-83A1-F6EECF244321}">
                <p14:modId xmlns:p14="http://schemas.microsoft.com/office/powerpoint/2010/main" val="3390807233"/>
              </p:ext>
            </p:extLst>
          </p:nvPr>
        </p:nvGraphicFramePr>
        <p:xfrm>
          <a:off x="657284" y="1565031"/>
          <a:ext cx="10877428" cy="4876800"/>
        </p:xfrm>
        <a:graphic>
          <a:graphicData uri="http://schemas.openxmlformats.org/drawingml/2006/table">
            <a:tbl>
              <a:tblPr/>
              <a:tblGrid>
                <a:gridCol w="804047">
                  <a:extLst>
                    <a:ext uri="{9D8B030D-6E8A-4147-A177-3AD203B41FA5}">
                      <a16:colId xmlns:a16="http://schemas.microsoft.com/office/drawing/2014/main" val="20000"/>
                    </a:ext>
                  </a:extLst>
                </a:gridCol>
                <a:gridCol w="6779866">
                  <a:extLst>
                    <a:ext uri="{9D8B030D-6E8A-4147-A177-3AD203B41FA5}">
                      <a16:colId xmlns:a16="http://schemas.microsoft.com/office/drawing/2014/main" val="20001"/>
                    </a:ext>
                  </a:extLst>
                </a:gridCol>
                <a:gridCol w="1097672">
                  <a:extLst>
                    <a:ext uri="{9D8B030D-6E8A-4147-A177-3AD203B41FA5}">
                      <a16:colId xmlns:a16="http://schemas.microsoft.com/office/drawing/2014/main" val="20002"/>
                    </a:ext>
                  </a:extLst>
                </a:gridCol>
                <a:gridCol w="1097672">
                  <a:extLst>
                    <a:ext uri="{9D8B030D-6E8A-4147-A177-3AD203B41FA5}">
                      <a16:colId xmlns:a16="http://schemas.microsoft.com/office/drawing/2014/main" val="20003"/>
                    </a:ext>
                  </a:extLst>
                </a:gridCol>
                <a:gridCol w="1098171">
                  <a:extLst>
                    <a:ext uri="{9D8B030D-6E8A-4147-A177-3AD203B41FA5}">
                      <a16:colId xmlns:a16="http://schemas.microsoft.com/office/drawing/2014/main" val="20004"/>
                    </a:ext>
                  </a:extLst>
                </a:gridCol>
              </a:tblGrid>
              <a:tr h="475587">
                <a:tc>
                  <a:txBody>
                    <a:bodyPr/>
                    <a:lstStyle/>
                    <a:p>
                      <a:pPr algn="ctr">
                        <a:lnSpc>
                          <a:spcPct val="100000"/>
                        </a:lnSpc>
                      </a:pPr>
                      <a:r>
                        <a:rPr lang="ru-RU" sz="1400" b="1" strike="noStrike" spc="-1" dirty="0">
                          <a:solidFill>
                            <a:srgbClr val="FFFFFF"/>
                          </a:solidFill>
                          <a:latin typeface="Liberation Serif" panose="02020603050405020304" pitchFamily="18" charset="0"/>
                          <a:ea typeface="Liberation Serif" panose="02020603050405020304" pitchFamily="18" charset="0"/>
                          <a:cs typeface="Liberation Serif" panose="02020603050405020304" pitchFamily="18" charset="0"/>
                        </a:rPr>
                        <a:t>Номер строки</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84AA33"/>
                    </a:solidFill>
                  </a:tcPr>
                </a:tc>
                <a:tc>
                  <a:txBody>
                    <a:bodyPr/>
                    <a:lstStyle/>
                    <a:p>
                      <a:pPr algn="ctr">
                        <a:lnSpc>
                          <a:spcPct val="100000"/>
                        </a:lnSpc>
                      </a:pPr>
                      <a:r>
                        <a:rPr lang="ru-RU" sz="1400" b="1" strike="noStrike" spc="-1" dirty="0">
                          <a:solidFill>
                            <a:srgbClr val="FFFFFF"/>
                          </a:solidFill>
                          <a:latin typeface="Liberation Serif" panose="02020603050405020304" pitchFamily="18" charset="0"/>
                          <a:ea typeface="Liberation Serif" panose="02020603050405020304" pitchFamily="18" charset="0"/>
                          <a:cs typeface="Liberation Serif" panose="02020603050405020304" pitchFamily="18" charset="0"/>
                        </a:rPr>
                        <a:t>Наименование показателя</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84AA33"/>
                    </a:solidFill>
                  </a:tcPr>
                </a:tc>
                <a:tc>
                  <a:txBody>
                    <a:bodyPr/>
                    <a:lstStyle/>
                    <a:p>
                      <a:pPr algn="ctr">
                        <a:lnSpc>
                          <a:spcPct val="100000"/>
                        </a:lnSpc>
                      </a:pPr>
                      <a:r>
                        <a:rPr lang="ru-RU" sz="1400" b="1" strike="noStrike" spc="-1" dirty="0">
                          <a:solidFill>
                            <a:srgbClr val="FFFFFF"/>
                          </a:solidFill>
                          <a:latin typeface="Liberation Serif" panose="02020603050405020304" pitchFamily="18" charset="0"/>
                          <a:ea typeface="Liberation Serif" panose="02020603050405020304" pitchFamily="18" charset="0"/>
                          <a:cs typeface="Liberation Serif" panose="02020603050405020304" pitchFamily="18" charset="0"/>
                        </a:rPr>
                        <a:t>Сумма на 2024 год</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84AA33"/>
                    </a:solidFill>
                  </a:tcPr>
                </a:tc>
                <a:tc>
                  <a:txBody>
                    <a:bodyPr/>
                    <a:lstStyle/>
                    <a:p>
                      <a:pPr algn="ctr">
                        <a:lnSpc>
                          <a:spcPct val="100000"/>
                        </a:lnSpc>
                      </a:pPr>
                      <a:r>
                        <a:rPr lang="ru-RU" sz="1400" b="1" strike="noStrike" spc="-1" dirty="0">
                          <a:solidFill>
                            <a:srgbClr val="FFFFFF"/>
                          </a:solidFill>
                          <a:latin typeface="Liberation Serif" panose="02020603050405020304" pitchFamily="18" charset="0"/>
                          <a:ea typeface="Liberation Serif" panose="02020603050405020304" pitchFamily="18" charset="0"/>
                          <a:cs typeface="Liberation Serif" panose="02020603050405020304" pitchFamily="18" charset="0"/>
                        </a:rPr>
                        <a:t>Сумма на 20</a:t>
                      </a:r>
                      <a:r>
                        <a:rPr lang="en-US" sz="1400" b="1" strike="noStrike" spc="-1" dirty="0">
                          <a:solidFill>
                            <a:srgbClr val="FFFFFF"/>
                          </a:solidFill>
                          <a:latin typeface="Liberation Serif" panose="02020603050405020304" pitchFamily="18" charset="0"/>
                          <a:ea typeface="Liberation Serif" panose="02020603050405020304" pitchFamily="18" charset="0"/>
                          <a:cs typeface="Liberation Serif" panose="02020603050405020304" pitchFamily="18" charset="0"/>
                        </a:rPr>
                        <a:t>2</a:t>
                      </a:r>
                      <a:r>
                        <a:rPr lang="ru-RU" sz="1400" b="1" strike="noStrike" spc="-1" dirty="0">
                          <a:solidFill>
                            <a:srgbClr val="FFFFFF"/>
                          </a:solidFill>
                          <a:latin typeface="Liberation Serif" panose="02020603050405020304" pitchFamily="18" charset="0"/>
                          <a:ea typeface="Liberation Serif" panose="02020603050405020304" pitchFamily="18" charset="0"/>
                          <a:cs typeface="Liberation Serif" panose="02020603050405020304" pitchFamily="18" charset="0"/>
                        </a:rPr>
                        <a:t>5 год</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84AA33"/>
                    </a:solidFill>
                  </a:tcPr>
                </a:tc>
                <a:tc>
                  <a:txBody>
                    <a:bodyPr/>
                    <a:lstStyle/>
                    <a:p>
                      <a:pPr algn="ctr">
                        <a:lnSpc>
                          <a:spcPct val="100000"/>
                        </a:lnSpc>
                      </a:pPr>
                      <a:r>
                        <a:rPr lang="ru-RU" sz="1400" b="1" strike="noStrike" spc="-1" dirty="0">
                          <a:solidFill>
                            <a:srgbClr val="FFFFFF"/>
                          </a:solidFill>
                          <a:latin typeface="Liberation Serif" panose="02020603050405020304" pitchFamily="18" charset="0"/>
                          <a:ea typeface="Liberation Serif" panose="02020603050405020304" pitchFamily="18" charset="0"/>
                          <a:cs typeface="Liberation Serif" panose="02020603050405020304" pitchFamily="18" charset="0"/>
                        </a:rPr>
                        <a:t>Сумма на 20</a:t>
                      </a:r>
                      <a:r>
                        <a:rPr lang="en-US" sz="1400" b="1" strike="noStrike" spc="-1" dirty="0">
                          <a:solidFill>
                            <a:srgbClr val="FFFFFF"/>
                          </a:solidFill>
                          <a:latin typeface="Liberation Serif" panose="02020603050405020304" pitchFamily="18" charset="0"/>
                          <a:ea typeface="Liberation Serif" panose="02020603050405020304" pitchFamily="18" charset="0"/>
                          <a:cs typeface="Liberation Serif" panose="02020603050405020304" pitchFamily="18" charset="0"/>
                        </a:rPr>
                        <a:t>2</a:t>
                      </a:r>
                      <a:r>
                        <a:rPr lang="ru-RU" sz="1400" b="1" strike="noStrike" spc="-1" dirty="0">
                          <a:solidFill>
                            <a:srgbClr val="FFFFFF"/>
                          </a:solidFill>
                          <a:latin typeface="Liberation Serif" panose="02020603050405020304" pitchFamily="18" charset="0"/>
                          <a:ea typeface="Liberation Serif" panose="02020603050405020304" pitchFamily="18" charset="0"/>
                          <a:cs typeface="Liberation Serif" panose="02020603050405020304" pitchFamily="18" charset="0"/>
                        </a:rPr>
                        <a:t>6 год</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84AA33"/>
                    </a:solidFill>
                  </a:tcPr>
                </a:tc>
                <a:extLst>
                  <a:ext uri="{0D108BD9-81ED-4DB2-BD59-A6C34878D82A}">
                    <a16:rowId xmlns:a16="http://schemas.microsoft.com/office/drawing/2014/main" val="10000"/>
                  </a:ext>
                </a:extLst>
              </a:tr>
              <a:tr h="155651">
                <a:tc>
                  <a:txBody>
                    <a:bodyPr/>
                    <a:lstStyle/>
                    <a:p>
                      <a:pPr algn="ctr">
                        <a:lnSpc>
                          <a:spcPct val="10000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8E1CD"/>
                    </a:solidFill>
                  </a:tcPr>
                </a:tc>
                <a:tc>
                  <a:txBody>
                    <a:bodyPr/>
                    <a:lstStyle/>
                    <a:p>
                      <a:pPr algn="ctr">
                        <a:lnSpc>
                          <a:spcPct val="100000"/>
                        </a:lnSpc>
                      </a:pPr>
                      <a:r>
                        <a:rPr lang="ru-RU" sz="1400" b="1"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Расходы бюджета Слободо-Туринского муниципального района, всего:</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8E1CD"/>
                    </a:solidFill>
                  </a:tcPr>
                </a:tc>
                <a:tc>
                  <a:txBody>
                    <a:bodyPr/>
                    <a:lstStyle/>
                    <a:p>
                      <a:pPr algn="r">
                        <a:lnSpc>
                          <a:spcPct val="100000"/>
                        </a:lnSpc>
                      </a:pPr>
                      <a:r>
                        <a:rPr lang="ru-RU" sz="1400" b="1"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1 426 547,7</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8E1CD"/>
                    </a:solidFill>
                  </a:tcPr>
                </a:tc>
                <a:tc>
                  <a:txBody>
                    <a:bodyPr/>
                    <a:lstStyle/>
                    <a:p>
                      <a:pPr algn="r">
                        <a:lnSpc>
                          <a:spcPct val="100000"/>
                        </a:lnSpc>
                      </a:pPr>
                      <a:r>
                        <a:rPr lang="ru-RU" sz="1400" b="1"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1 408 042,4</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8E1CD"/>
                    </a:solidFill>
                  </a:tcPr>
                </a:tc>
                <a:tc>
                  <a:txBody>
                    <a:bodyPr/>
                    <a:lstStyle/>
                    <a:p>
                      <a:pPr algn="r">
                        <a:lnSpc>
                          <a:spcPct val="100000"/>
                        </a:lnSpc>
                      </a:pPr>
                      <a:r>
                        <a:rPr lang="ru-RU" sz="1400" b="1"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1 407 547,4</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8E1CD"/>
                    </a:solidFill>
                  </a:tcPr>
                </a:tc>
                <a:extLst>
                  <a:ext uri="{0D108BD9-81ED-4DB2-BD59-A6C34878D82A}">
                    <a16:rowId xmlns:a16="http://schemas.microsoft.com/office/drawing/2014/main" val="10001"/>
                  </a:ext>
                </a:extLst>
              </a:tr>
              <a:tr h="188980">
                <a:tc>
                  <a:txBody>
                    <a:bodyPr/>
                    <a:lstStyle/>
                    <a:p>
                      <a:pPr algn="ctr">
                        <a:lnSpc>
                          <a:spcPct val="10000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2</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CF1E8"/>
                    </a:solidFill>
                  </a:tcPr>
                </a:tc>
                <a:tc>
                  <a:txBody>
                    <a:bodyPr/>
                    <a:lstStyle/>
                    <a:p>
                      <a:pPr>
                        <a:lnSpc>
                          <a:spcPct val="10000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из них:</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CF1E8"/>
                    </a:solidFill>
                  </a:tcPr>
                </a:tc>
                <a:tc>
                  <a:txBody>
                    <a:bodyPr/>
                    <a:lstStyle/>
                    <a:p>
                      <a:pPr algn="r"/>
                      <a:endParaRPr lang="ru-RU" sz="1400"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CF1E8"/>
                    </a:solidFill>
                  </a:tcPr>
                </a:tc>
                <a:tc>
                  <a:txBody>
                    <a:bodyPr/>
                    <a:lstStyle/>
                    <a:p>
                      <a:pPr algn="r"/>
                      <a:endParaRPr lang="ru-RU" sz="1400"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CF1E8"/>
                    </a:solidFill>
                  </a:tcPr>
                </a:tc>
                <a:tc>
                  <a:txBody>
                    <a:bodyPr/>
                    <a:lstStyle/>
                    <a:p>
                      <a:pPr algn="r"/>
                      <a:endParaRPr lang="ru-RU" sz="1400"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CF1E8"/>
                    </a:solidFill>
                  </a:tcPr>
                </a:tc>
                <a:extLst>
                  <a:ext uri="{0D108BD9-81ED-4DB2-BD59-A6C34878D82A}">
                    <a16:rowId xmlns:a16="http://schemas.microsoft.com/office/drawing/2014/main" val="10002"/>
                  </a:ext>
                </a:extLst>
              </a:tr>
              <a:tr h="581232">
                <a:tc>
                  <a:txBody>
                    <a:bodyPr/>
                    <a:lstStyle/>
                    <a:p>
                      <a:pPr algn="ctr">
                        <a:lnSpc>
                          <a:spcPct val="10000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3</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8E1CD"/>
                    </a:solidFill>
                  </a:tcPr>
                </a:tc>
                <a:tc>
                  <a:txBody>
                    <a:bodyPr/>
                    <a:lstStyle/>
                    <a:p>
                      <a:pPr>
                        <a:lnSpc>
                          <a:spcPct val="10000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Муниципальная программа «Обеспечение деятельности администрации Слободо-Туринского муниципального района, реализация вопросов органов местного самоуправления в Слободо-Туринском муниципальном районе» на 2023-2028 годы</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8E1CD"/>
                    </a:solidFill>
                  </a:tcPr>
                </a:tc>
                <a:tc>
                  <a:txBody>
                    <a:bodyPr/>
                    <a:lstStyle/>
                    <a:p>
                      <a:pPr algn="r">
                        <a:lnSpc>
                          <a:spcPct val="10000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55 786</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8E1CD"/>
                    </a:solidFill>
                  </a:tcPr>
                </a:tc>
                <a:tc>
                  <a:txBody>
                    <a:bodyPr/>
                    <a:lstStyle/>
                    <a:p>
                      <a:pPr algn="r">
                        <a:lnSpc>
                          <a:spcPct val="100000"/>
                        </a:lnSpc>
                      </a:pPr>
                      <a:r>
                        <a:rPr lang="ru-RU" sz="1400" b="0" strike="noStrike" spc="-1" baseline="0"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54 880,3</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8E1CD"/>
                    </a:solidFill>
                  </a:tcPr>
                </a:tc>
                <a:tc>
                  <a:txBody>
                    <a:bodyPr/>
                    <a:lstStyle/>
                    <a:p>
                      <a:pPr algn="r">
                        <a:lnSpc>
                          <a:spcPct val="10000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56 379,0</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8E1CD"/>
                    </a:solidFill>
                  </a:tcPr>
                </a:tc>
                <a:extLst>
                  <a:ext uri="{0D108BD9-81ED-4DB2-BD59-A6C34878D82A}">
                    <a16:rowId xmlns:a16="http://schemas.microsoft.com/office/drawing/2014/main" val="10003"/>
                  </a:ext>
                </a:extLst>
              </a:tr>
              <a:tr h="385533">
                <a:tc>
                  <a:txBody>
                    <a:bodyPr/>
                    <a:lstStyle/>
                    <a:p>
                      <a:pPr algn="ctr">
                        <a:lnSpc>
                          <a:spcPct val="10000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4</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CF1E8"/>
                    </a:solidFill>
                  </a:tcPr>
                </a:tc>
                <a:tc>
                  <a:txBody>
                    <a:bodyPr/>
                    <a:lstStyle/>
                    <a:p>
                      <a:pPr>
                        <a:lnSpc>
                          <a:spcPct val="10000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Муниципальная программа  «Обеспечение комплексной безопасности жизнедеятельности населения в Слободо-Туринском муниципальном районе» на 2023-2028 годы</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CF1E8"/>
                    </a:solidFill>
                  </a:tcPr>
                </a:tc>
                <a:tc>
                  <a:txBody>
                    <a:bodyPr/>
                    <a:lstStyle/>
                    <a:p>
                      <a:pPr algn="r">
                        <a:lnSpc>
                          <a:spcPct val="10000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11 760,8</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CF1E8"/>
                    </a:solidFill>
                  </a:tcPr>
                </a:tc>
                <a:tc>
                  <a:txBody>
                    <a:bodyPr/>
                    <a:lstStyle/>
                    <a:p>
                      <a:pPr algn="r">
                        <a:lnSpc>
                          <a:spcPct val="10000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15 590</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CF1E8"/>
                    </a:solidFill>
                  </a:tcPr>
                </a:tc>
                <a:tc>
                  <a:txBody>
                    <a:bodyPr/>
                    <a:lstStyle/>
                    <a:p>
                      <a:pPr algn="r">
                        <a:lnSpc>
                          <a:spcPct val="10000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17 607,0</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CF1E8"/>
                    </a:solidFill>
                  </a:tcPr>
                </a:tc>
                <a:extLst>
                  <a:ext uri="{0D108BD9-81ED-4DB2-BD59-A6C34878D82A}">
                    <a16:rowId xmlns:a16="http://schemas.microsoft.com/office/drawing/2014/main" val="10004"/>
                  </a:ext>
                </a:extLst>
              </a:tr>
              <a:tr h="372714">
                <a:tc>
                  <a:txBody>
                    <a:bodyPr/>
                    <a:lstStyle/>
                    <a:p>
                      <a:pPr algn="ctr">
                        <a:lnSpc>
                          <a:spcPct val="10000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5</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8E1CD"/>
                    </a:solidFill>
                  </a:tcPr>
                </a:tc>
                <a:tc>
                  <a:txBody>
                    <a:bodyPr/>
                    <a:lstStyle/>
                    <a:p>
                      <a:pPr>
                        <a:lnSpc>
                          <a:spcPct val="10000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Муниципальная программа «Развитие культуры, физической культуры, спорта и молодежной политики в Слободо-Туринском муниципальном районе» на 2019-2027 годы</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8E1CD"/>
                    </a:solidFill>
                  </a:tcPr>
                </a:tc>
                <a:tc>
                  <a:txBody>
                    <a:bodyPr/>
                    <a:lstStyle/>
                    <a:p>
                      <a:pPr algn="r">
                        <a:lnSpc>
                          <a:spcPct val="10000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17 470,3</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8E1CD"/>
                    </a:solidFill>
                  </a:tcPr>
                </a:tc>
                <a:tc>
                  <a:txBody>
                    <a:bodyPr/>
                    <a:lstStyle/>
                    <a:p>
                      <a:pPr algn="r">
                        <a:lnSpc>
                          <a:spcPct val="10000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16 773,5</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8E1CD"/>
                    </a:solidFill>
                  </a:tcPr>
                </a:tc>
                <a:tc>
                  <a:txBody>
                    <a:bodyPr/>
                    <a:lstStyle/>
                    <a:p>
                      <a:pPr algn="r">
                        <a:lnSpc>
                          <a:spcPct val="10000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16 228,0</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8E1CD"/>
                    </a:solidFill>
                  </a:tcPr>
                </a:tc>
                <a:extLst>
                  <a:ext uri="{0D108BD9-81ED-4DB2-BD59-A6C34878D82A}">
                    <a16:rowId xmlns:a16="http://schemas.microsoft.com/office/drawing/2014/main" val="10005"/>
                  </a:ext>
                </a:extLst>
              </a:tr>
              <a:tr h="368441">
                <a:tc>
                  <a:txBody>
                    <a:bodyPr/>
                    <a:lstStyle/>
                    <a:p>
                      <a:pPr algn="ctr">
                        <a:lnSpc>
                          <a:spcPct val="10000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6</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CF1E8"/>
                    </a:solidFill>
                  </a:tcPr>
                </a:tc>
                <a:tc>
                  <a:txBody>
                    <a:bodyPr/>
                    <a:lstStyle/>
                    <a:p>
                      <a:pPr>
                        <a:lnSpc>
                          <a:spcPct val="10000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Муниципальная программа  «Социальная поддержка населения в Слободо-Туринском муниципальном районе» на 2023-2028 годы</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CF1E8"/>
                    </a:solidFill>
                  </a:tcPr>
                </a:tc>
                <a:tc>
                  <a:txBody>
                    <a:bodyPr/>
                    <a:lstStyle/>
                    <a:p>
                      <a:pPr algn="r">
                        <a:lnSpc>
                          <a:spcPct val="10000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93 441,6</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CF1E8"/>
                    </a:solidFill>
                  </a:tcPr>
                </a:tc>
                <a:tc>
                  <a:txBody>
                    <a:bodyPr/>
                    <a:lstStyle/>
                    <a:p>
                      <a:pPr algn="r">
                        <a:lnSpc>
                          <a:spcPct val="10000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96 918,4</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CF1E8"/>
                    </a:solidFill>
                  </a:tcPr>
                </a:tc>
                <a:tc>
                  <a:txBody>
                    <a:bodyPr/>
                    <a:lstStyle/>
                    <a:p>
                      <a:pPr algn="r">
                        <a:lnSpc>
                          <a:spcPct val="10000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100 425,6</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CF1E8"/>
                    </a:solidFill>
                  </a:tcPr>
                </a:tc>
                <a:extLst>
                  <a:ext uri="{0D108BD9-81ED-4DB2-BD59-A6C34878D82A}">
                    <a16:rowId xmlns:a16="http://schemas.microsoft.com/office/drawing/2014/main" val="10006"/>
                  </a:ext>
                </a:extLst>
              </a:tr>
              <a:tr h="338531">
                <a:tc>
                  <a:txBody>
                    <a:bodyPr/>
                    <a:lstStyle/>
                    <a:p>
                      <a:pPr algn="ctr">
                        <a:lnSpc>
                          <a:spcPct val="10000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7</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8E1CD"/>
                    </a:solidFill>
                  </a:tcPr>
                </a:tc>
                <a:tc>
                  <a:txBody>
                    <a:bodyPr/>
                    <a:lstStyle/>
                    <a:p>
                      <a:pPr>
                        <a:lnSpc>
                          <a:spcPct val="10000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Муниципальная программа «Управление финансами Слободо-Туринского муниципального района на 2019-2027 годы»</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8E1CD"/>
                    </a:solidFill>
                  </a:tcPr>
                </a:tc>
                <a:tc>
                  <a:txBody>
                    <a:bodyPr/>
                    <a:lstStyle/>
                    <a:p>
                      <a:pPr algn="r">
                        <a:lnSpc>
                          <a:spcPct val="10000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472 577,0</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8E1CD"/>
                    </a:solidFill>
                  </a:tcPr>
                </a:tc>
                <a:tc>
                  <a:txBody>
                    <a:bodyPr/>
                    <a:lstStyle/>
                    <a:p>
                      <a:pPr algn="r">
                        <a:lnSpc>
                          <a:spcPct val="10000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432 749</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8E1CD"/>
                    </a:solidFill>
                  </a:tcPr>
                </a:tc>
                <a:tc>
                  <a:txBody>
                    <a:bodyPr/>
                    <a:lstStyle/>
                    <a:p>
                      <a:pPr algn="r">
                        <a:lnSpc>
                          <a:spcPct val="10000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430 756</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8E1CD"/>
                    </a:solidFill>
                  </a:tcPr>
                </a:tc>
                <a:extLst>
                  <a:ext uri="{0D108BD9-81ED-4DB2-BD59-A6C34878D82A}">
                    <a16:rowId xmlns:a16="http://schemas.microsoft.com/office/drawing/2014/main" val="10007"/>
                  </a:ext>
                </a:extLst>
              </a:tr>
              <a:tr h="351350">
                <a:tc>
                  <a:txBody>
                    <a:bodyPr/>
                    <a:lstStyle/>
                    <a:p>
                      <a:pPr algn="ctr">
                        <a:lnSpc>
                          <a:spcPct val="10000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8</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CF1E8"/>
                    </a:solidFill>
                  </a:tcPr>
                </a:tc>
                <a:tc>
                  <a:txBody>
                    <a:bodyPr/>
                    <a:lstStyle/>
                    <a:p>
                      <a:pPr>
                        <a:lnSpc>
                          <a:spcPct val="10000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Муниципальная программа «Дорожная деятельность и транспортное обслуживание населения в Слободо-Туринском муниципальном районе» на 2023-2028 годы</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CF1E8"/>
                    </a:solidFill>
                  </a:tcPr>
                </a:tc>
                <a:tc>
                  <a:txBody>
                    <a:bodyPr/>
                    <a:lstStyle/>
                    <a:p>
                      <a:pPr algn="r">
                        <a:lnSpc>
                          <a:spcPct val="10000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27 323,1</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CF1E8"/>
                    </a:solidFill>
                  </a:tcPr>
                </a:tc>
                <a:tc>
                  <a:txBody>
                    <a:bodyPr/>
                    <a:lstStyle/>
                    <a:p>
                      <a:pPr algn="r">
                        <a:lnSpc>
                          <a:spcPct val="10000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39 781,8</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CF1E8"/>
                    </a:solidFill>
                  </a:tcPr>
                </a:tc>
                <a:tc>
                  <a:txBody>
                    <a:bodyPr/>
                    <a:lstStyle/>
                    <a:p>
                      <a:pPr algn="r">
                        <a:lnSpc>
                          <a:spcPct val="10000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30 390,1</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CF1E8"/>
                    </a:solid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1"/>
          <p:cNvGraphicFramePr/>
          <p:nvPr>
            <p:extLst>
              <p:ext uri="{D42A27DB-BD31-4B8C-83A1-F6EECF244321}">
                <p14:modId xmlns:p14="http://schemas.microsoft.com/office/powerpoint/2010/main" val="2959224863"/>
              </p:ext>
            </p:extLst>
          </p:nvPr>
        </p:nvGraphicFramePr>
        <p:xfrm>
          <a:off x="633045" y="288106"/>
          <a:ext cx="10884879" cy="6248400"/>
        </p:xfrm>
        <a:graphic>
          <a:graphicData uri="http://schemas.openxmlformats.org/drawingml/2006/table">
            <a:tbl>
              <a:tblPr/>
              <a:tblGrid>
                <a:gridCol w="674462">
                  <a:extLst>
                    <a:ext uri="{9D8B030D-6E8A-4147-A177-3AD203B41FA5}">
                      <a16:colId xmlns:a16="http://schemas.microsoft.com/office/drawing/2014/main" val="20000"/>
                    </a:ext>
                  </a:extLst>
                </a:gridCol>
                <a:gridCol w="6914646">
                  <a:extLst>
                    <a:ext uri="{9D8B030D-6E8A-4147-A177-3AD203B41FA5}">
                      <a16:colId xmlns:a16="http://schemas.microsoft.com/office/drawing/2014/main" val="20001"/>
                    </a:ext>
                  </a:extLst>
                </a:gridCol>
                <a:gridCol w="1098424">
                  <a:extLst>
                    <a:ext uri="{9D8B030D-6E8A-4147-A177-3AD203B41FA5}">
                      <a16:colId xmlns:a16="http://schemas.microsoft.com/office/drawing/2014/main" val="20002"/>
                    </a:ext>
                  </a:extLst>
                </a:gridCol>
                <a:gridCol w="1098424">
                  <a:extLst>
                    <a:ext uri="{9D8B030D-6E8A-4147-A177-3AD203B41FA5}">
                      <a16:colId xmlns:a16="http://schemas.microsoft.com/office/drawing/2014/main" val="20003"/>
                    </a:ext>
                  </a:extLst>
                </a:gridCol>
                <a:gridCol w="1098923">
                  <a:extLst>
                    <a:ext uri="{9D8B030D-6E8A-4147-A177-3AD203B41FA5}">
                      <a16:colId xmlns:a16="http://schemas.microsoft.com/office/drawing/2014/main" val="20004"/>
                    </a:ext>
                  </a:extLst>
                </a:gridCol>
              </a:tblGrid>
              <a:tr h="412649">
                <a:tc>
                  <a:txBody>
                    <a:bodyPr/>
                    <a:lstStyle/>
                    <a:p>
                      <a:pPr algn="ctr">
                        <a:lnSpc>
                          <a:spcPct val="100000"/>
                        </a:lnSpc>
                      </a:pPr>
                      <a:r>
                        <a:rPr lang="ru-RU" sz="1400" b="1" strike="noStrike" spc="-1" dirty="0">
                          <a:solidFill>
                            <a:srgbClr val="FFFFFF"/>
                          </a:solidFill>
                          <a:latin typeface="Liberation Serif" panose="02020603050405020304" pitchFamily="18" charset="0"/>
                          <a:ea typeface="Liberation Serif" panose="02020603050405020304" pitchFamily="18" charset="0"/>
                          <a:cs typeface="Liberation Serif" panose="02020603050405020304" pitchFamily="18" charset="0"/>
                        </a:rPr>
                        <a:t>Номер строки</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84AA33"/>
                    </a:solidFill>
                  </a:tcPr>
                </a:tc>
                <a:tc>
                  <a:txBody>
                    <a:bodyPr/>
                    <a:lstStyle/>
                    <a:p>
                      <a:pPr algn="ctr">
                        <a:lnSpc>
                          <a:spcPct val="100000"/>
                        </a:lnSpc>
                      </a:pPr>
                      <a:r>
                        <a:rPr lang="ru-RU" sz="1400" b="1" strike="noStrike" spc="-1" dirty="0">
                          <a:solidFill>
                            <a:srgbClr val="FFFFFF"/>
                          </a:solidFill>
                          <a:latin typeface="Liberation Serif" panose="02020603050405020304" pitchFamily="18" charset="0"/>
                          <a:ea typeface="Liberation Serif" panose="02020603050405020304" pitchFamily="18" charset="0"/>
                          <a:cs typeface="Liberation Serif" panose="02020603050405020304" pitchFamily="18" charset="0"/>
                        </a:rPr>
                        <a:t>Наименование показателя</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84AA33"/>
                    </a:solidFill>
                  </a:tcPr>
                </a:tc>
                <a:tc>
                  <a:txBody>
                    <a:bodyPr/>
                    <a:lstStyle/>
                    <a:p>
                      <a:pPr algn="ctr">
                        <a:lnSpc>
                          <a:spcPct val="100000"/>
                        </a:lnSpc>
                      </a:pPr>
                      <a:r>
                        <a:rPr lang="ru-RU" sz="1400" b="1" strike="noStrike" spc="-1" dirty="0">
                          <a:solidFill>
                            <a:srgbClr val="FFFFFF"/>
                          </a:solidFill>
                          <a:latin typeface="Liberation Serif" panose="02020603050405020304" pitchFamily="18" charset="0"/>
                          <a:ea typeface="Liberation Serif" panose="02020603050405020304" pitchFamily="18" charset="0"/>
                          <a:cs typeface="Liberation Serif" panose="02020603050405020304" pitchFamily="18" charset="0"/>
                        </a:rPr>
                        <a:t>Сумма на 2024 год</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84AA33"/>
                    </a:solidFill>
                  </a:tcPr>
                </a:tc>
                <a:tc>
                  <a:txBody>
                    <a:bodyPr/>
                    <a:lstStyle/>
                    <a:p>
                      <a:pPr algn="ctr">
                        <a:lnSpc>
                          <a:spcPct val="100000"/>
                        </a:lnSpc>
                      </a:pPr>
                      <a:r>
                        <a:rPr lang="ru-RU" sz="1400" b="1" strike="noStrike" spc="-1" dirty="0">
                          <a:solidFill>
                            <a:srgbClr val="FFFFFF"/>
                          </a:solidFill>
                          <a:latin typeface="Liberation Serif" panose="02020603050405020304" pitchFamily="18" charset="0"/>
                          <a:ea typeface="Liberation Serif" panose="02020603050405020304" pitchFamily="18" charset="0"/>
                          <a:cs typeface="Liberation Serif" panose="02020603050405020304" pitchFamily="18" charset="0"/>
                        </a:rPr>
                        <a:t>Сумма на 20</a:t>
                      </a:r>
                      <a:r>
                        <a:rPr lang="en-US" sz="1400" b="1" strike="noStrike" spc="-1" dirty="0">
                          <a:solidFill>
                            <a:srgbClr val="FFFFFF"/>
                          </a:solidFill>
                          <a:latin typeface="Liberation Serif" panose="02020603050405020304" pitchFamily="18" charset="0"/>
                          <a:ea typeface="Liberation Serif" panose="02020603050405020304" pitchFamily="18" charset="0"/>
                          <a:cs typeface="Liberation Serif" panose="02020603050405020304" pitchFamily="18" charset="0"/>
                        </a:rPr>
                        <a:t>2</a:t>
                      </a:r>
                      <a:r>
                        <a:rPr lang="ru-RU" sz="1400" b="1" strike="noStrike" spc="-1" dirty="0">
                          <a:solidFill>
                            <a:srgbClr val="FFFFFF"/>
                          </a:solidFill>
                          <a:latin typeface="Liberation Serif" panose="02020603050405020304" pitchFamily="18" charset="0"/>
                          <a:ea typeface="Liberation Serif" panose="02020603050405020304" pitchFamily="18" charset="0"/>
                          <a:cs typeface="Liberation Serif" panose="02020603050405020304" pitchFamily="18" charset="0"/>
                        </a:rPr>
                        <a:t>5 год</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84AA33"/>
                    </a:solidFill>
                  </a:tcPr>
                </a:tc>
                <a:tc>
                  <a:txBody>
                    <a:bodyPr/>
                    <a:lstStyle/>
                    <a:p>
                      <a:pPr algn="ctr">
                        <a:lnSpc>
                          <a:spcPct val="100000"/>
                        </a:lnSpc>
                      </a:pPr>
                      <a:r>
                        <a:rPr lang="ru-RU" sz="1400" b="1" strike="noStrike" spc="-1" dirty="0">
                          <a:solidFill>
                            <a:srgbClr val="FFFFFF"/>
                          </a:solidFill>
                          <a:latin typeface="Liberation Serif" panose="02020603050405020304" pitchFamily="18" charset="0"/>
                          <a:ea typeface="Liberation Serif" panose="02020603050405020304" pitchFamily="18" charset="0"/>
                          <a:cs typeface="Liberation Serif" panose="02020603050405020304" pitchFamily="18" charset="0"/>
                        </a:rPr>
                        <a:t>Сумма на 20</a:t>
                      </a:r>
                      <a:r>
                        <a:rPr lang="en-US" sz="1400" b="1" strike="noStrike" spc="-1" dirty="0">
                          <a:solidFill>
                            <a:srgbClr val="FFFFFF"/>
                          </a:solidFill>
                          <a:latin typeface="Liberation Serif" panose="02020603050405020304" pitchFamily="18" charset="0"/>
                          <a:ea typeface="Liberation Serif" panose="02020603050405020304" pitchFamily="18" charset="0"/>
                          <a:cs typeface="Liberation Serif" panose="02020603050405020304" pitchFamily="18" charset="0"/>
                        </a:rPr>
                        <a:t>2</a:t>
                      </a:r>
                      <a:r>
                        <a:rPr lang="ru-RU" sz="1400" b="1" strike="noStrike" spc="-1" dirty="0">
                          <a:solidFill>
                            <a:srgbClr val="FFFFFF"/>
                          </a:solidFill>
                          <a:latin typeface="Liberation Serif" panose="02020603050405020304" pitchFamily="18" charset="0"/>
                          <a:ea typeface="Liberation Serif" panose="02020603050405020304" pitchFamily="18" charset="0"/>
                          <a:cs typeface="Liberation Serif" panose="02020603050405020304" pitchFamily="18" charset="0"/>
                        </a:rPr>
                        <a:t>6 год</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84AA33"/>
                    </a:solidFill>
                  </a:tcPr>
                </a:tc>
                <a:extLst>
                  <a:ext uri="{0D108BD9-81ED-4DB2-BD59-A6C34878D82A}">
                    <a16:rowId xmlns:a16="http://schemas.microsoft.com/office/drawing/2014/main" val="10000"/>
                  </a:ext>
                </a:extLst>
              </a:tr>
              <a:tr h="562201">
                <a:tc>
                  <a:txBody>
                    <a:bodyPr/>
                    <a:lstStyle/>
                    <a:p>
                      <a:pPr algn="ctr">
                        <a:lnSpc>
                          <a:spcPct val="100000"/>
                        </a:lnSpc>
                      </a:pPr>
                      <a:r>
                        <a:rPr lang="ru-RU" sz="1400" b="0" strike="noStrike" spc="-1">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9</a:t>
                      </a:r>
                      <a:endParaRPr lang="ru-RU" sz="1400" b="0" strike="noStrike" spc="-1">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8E1CD"/>
                    </a:solidFill>
                  </a:tcPr>
                </a:tc>
                <a:tc>
                  <a:txBody>
                    <a:bodyPr/>
                    <a:lstStyle/>
                    <a:p>
                      <a:pPr>
                        <a:lnSpc>
                          <a:spcPct val="10000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Муниципальная программа «Повышение эффективности управления муниципальной собственностью на территории Слободо-Туринского муниципального района» на 2019-2027 годы</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8E1CD"/>
                    </a:solidFill>
                  </a:tcPr>
                </a:tc>
                <a:tc>
                  <a:txBody>
                    <a:bodyPr/>
                    <a:lstStyle/>
                    <a:p>
                      <a:pPr algn="ctr">
                        <a:lnSpc>
                          <a:spcPct val="10000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4 532</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8E1CD"/>
                    </a:solidFill>
                  </a:tcPr>
                </a:tc>
                <a:tc>
                  <a:txBody>
                    <a:bodyPr/>
                    <a:lstStyle/>
                    <a:p>
                      <a:pPr algn="ctr">
                        <a:lnSpc>
                          <a:spcPct val="10000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4 634</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8E1CD"/>
                    </a:solidFill>
                  </a:tcPr>
                </a:tc>
                <a:tc>
                  <a:txBody>
                    <a:bodyPr/>
                    <a:lstStyle/>
                    <a:p>
                      <a:pPr algn="ctr">
                        <a:lnSpc>
                          <a:spcPct val="10000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4 754</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8E1CD"/>
                    </a:solidFill>
                  </a:tcPr>
                </a:tc>
                <a:extLst>
                  <a:ext uri="{0D108BD9-81ED-4DB2-BD59-A6C34878D82A}">
                    <a16:rowId xmlns:a16="http://schemas.microsoft.com/office/drawing/2014/main" val="10001"/>
                  </a:ext>
                </a:extLst>
              </a:tr>
              <a:tr h="375048">
                <a:tc>
                  <a:txBody>
                    <a:bodyPr/>
                    <a:lstStyle/>
                    <a:p>
                      <a:pPr algn="ctr">
                        <a:lnSpc>
                          <a:spcPct val="10000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10</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CF1E8"/>
                    </a:solidFill>
                  </a:tcPr>
                </a:tc>
                <a:tc>
                  <a:txBody>
                    <a:bodyPr/>
                    <a:lstStyle/>
                    <a:p>
                      <a:pPr>
                        <a:lnSpc>
                          <a:spcPct val="10000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Муниципальная программа «Развитие системы образования в Слободо-Туринском муниципальном районе до 2027 года»</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CF1E8"/>
                    </a:solidFill>
                  </a:tcPr>
                </a:tc>
                <a:tc>
                  <a:txBody>
                    <a:bodyPr/>
                    <a:lstStyle/>
                    <a:p>
                      <a:pPr algn="ctr">
                        <a:lnSpc>
                          <a:spcPct val="10000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725 790,6</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CF1E8"/>
                    </a:solidFill>
                  </a:tcPr>
                </a:tc>
                <a:tc>
                  <a:txBody>
                    <a:bodyPr/>
                    <a:lstStyle/>
                    <a:p>
                      <a:pPr algn="ctr">
                        <a:lnSpc>
                          <a:spcPct val="10000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730 146,6</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CF1E8"/>
                    </a:solidFill>
                  </a:tcPr>
                </a:tc>
                <a:tc>
                  <a:txBody>
                    <a:bodyPr/>
                    <a:lstStyle/>
                    <a:p>
                      <a:pPr algn="ctr">
                        <a:lnSpc>
                          <a:spcPct val="10000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736 343,6</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CF1E8"/>
                    </a:solidFill>
                  </a:tcPr>
                </a:tc>
                <a:extLst>
                  <a:ext uri="{0D108BD9-81ED-4DB2-BD59-A6C34878D82A}">
                    <a16:rowId xmlns:a16="http://schemas.microsoft.com/office/drawing/2014/main" val="10002"/>
                  </a:ext>
                </a:extLst>
              </a:tr>
              <a:tr h="387866">
                <a:tc>
                  <a:txBody>
                    <a:bodyPr/>
                    <a:lstStyle/>
                    <a:p>
                      <a:pPr algn="ctr">
                        <a:lnSpc>
                          <a:spcPct val="10000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11</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8E1CD"/>
                    </a:solidFill>
                  </a:tcPr>
                </a:tc>
                <a:tc>
                  <a:txBody>
                    <a:bodyPr/>
                    <a:lstStyle/>
                    <a:p>
                      <a:pPr>
                        <a:lnSpc>
                          <a:spcPct val="10000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Муниципальная программа «Содействие развитию малого и среднего предпринимательства в Слободо-Туринском муниципальном районе» на 2019-2027 годы</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8E1CD"/>
                    </a:solidFill>
                  </a:tcPr>
                </a:tc>
                <a:tc>
                  <a:txBody>
                    <a:bodyPr/>
                    <a:lstStyle/>
                    <a:p>
                      <a:pPr algn="ctr">
                        <a:lnSpc>
                          <a:spcPct val="10000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625</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8E1CD"/>
                    </a:solidFill>
                  </a:tcPr>
                </a:tc>
                <a:tc>
                  <a:txBody>
                    <a:bodyPr/>
                    <a:lstStyle/>
                    <a:p>
                      <a:pPr algn="ctr">
                        <a:lnSpc>
                          <a:spcPct val="10000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625</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8E1CD"/>
                    </a:solidFill>
                  </a:tcPr>
                </a:tc>
                <a:tc>
                  <a:txBody>
                    <a:bodyPr/>
                    <a:lstStyle/>
                    <a:p>
                      <a:pPr algn="ctr">
                        <a:lnSpc>
                          <a:spcPct val="10000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625</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8E1CD"/>
                    </a:solidFill>
                  </a:tcPr>
                </a:tc>
                <a:extLst>
                  <a:ext uri="{0D108BD9-81ED-4DB2-BD59-A6C34878D82A}">
                    <a16:rowId xmlns:a16="http://schemas.microsoft.com/office/drawing/2014/main" val="10003"/>
                  </a:ext>
                </a:extLst>
              </a:tr>
              <a:tr h="366502">
                <a:tc>
                  <a:txBody>
                    <a:bodyPr/>
                    <a:lstStyle/>
                    <a:p>
                      <a:pPr algn="ctr">
                        <a:lnSpc>
                          <a:spcPct val="100000"/>
                        </a:lnSpc>
                      </a:pPr>
                      <a:r>
                        <a:rPr lang="ru-RU" sz="14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12</a:t>
                      </a:r>
                    </a:p>
                  </a:txBody>
                  <a:tcPr>
                    <a:lnL w="12240">
                      <a:solidFill>
                        <a:srgbClr val="FFFFFF"/>
                      </a:solidFill>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D8E1CD"/>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defRPr/>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Муниципальная программа «Укрепление общественного здоровья в Слободо-Туринском муниципальном районе» на 2023-202 годы</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p>
                      <a:pPr>
                        <a:lnSpc>
                          <a:spcPct val="100000"/>
                        </a:lnSpc>
                      </a:pP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D8E1CD"/>
                    </a:solidFill>
                  </a:tcPr>
                </a:tc>
                <a:tc>
                  <a:txBody>
                    <a:bodyPr/>
                    <a:lstStyle/>
                    <a:p>
                      <a:pPr algn="ctr">
                        <a:lnSpc>
                          <a:spcPct val="100000"/>
                        </a:lnSpc>
                      </a:pPr>
                      <a:r>
                        <a:rPr lang="ru-RU" sz="14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55</a:t>
                      </a: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D8E1CD"/>
                    </a:solidFill>
                  </a:tcPr>
                </a:tc>
                <a:tc>
                  <a:txBody>
                    <a:bodyPr/>
                    <a:lstStyle/>
                    <a:p>
                      <a:pPr algn="ctr">
                        <a:lnSpc>
                          <a:spcPct val="100000"/>
                        </a:lnSpc>
                      </a:pPr>
                      <a:r>
                        <a:rPr lang="ru-RU" sz="14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55</a:t>
                      </a: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D8E1CD"/>
                    </a:solidFill>
                  </a:tcPr>
                </a:tc>
                <a:tc>
                  <a:txBody>
                    <a:bodyPr/>
                    <a:lstStyle/>
                    <a:p>
                      <a:pPr algn="ctr">
                        <a:lnSpc>
                          <a:spcPct val="100000"/>
                        </a:lnSpc>
                      </a:pPr>
                      <a:r>
                        <a:rPr lang="ru-RU" sz="14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55</a:t>
                      </a:r>
                    </a:p>
                  </a:txBody>
                  <a:tcPr>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a:solidFill>
                        <a:srgbClr val="FFFFFF"/>
                      </a:solidFill>
                    </a:lnB>
                    <a:solidFill>
                      <a:srgbClr val="D8E1CD"/>
                    </a:solidFill>
                  </a:tcPr>
                </a:tc>
                <a:extLst>
                  <a:ext uri="{0D108BD9-81ED-4DB2-BD59-A6C34878D82A}">
                    <a16:rowId xmlns:a16="http://schemas.microsoft.com/office/drawing/2014/main" val="10004"/>
                  </a:ext>
                </a:extLst>
              </a:tr>
              <a:tr h="350265">
                <a:tc>
                  <a:txBody>
                    <a:bodyPr/>
                    <a:lstStyle/>
                    <a:p>
                      <a:pPr algn="ctr">
                        <a:lnSpc>
                          <a:spcPct val="10000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13</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CF1E8"/>
                    </a:solidFill>
                  </a:tcPr>
                </a:tc>
                <a:tc>
                  <a:txBody>
                    <a:bodyPr/>
                    <a:lstStyle/>
                    <a:p>
                      <a:pPr>
                        <a:lnSpc>
                          <a:spcPct val="10000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Муниципальная программа  «Комплексное развитие сельских территорий </a:t>
                      </a:r>
                      <a:r>
                        <a:rPr lang="ru-RU" sz="1400" b="0" strike="noStrike" spc="-1" dirty="0" err="1">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Слободо-Туринского</a:t>
                      </a: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 муниципального района на 2020-2025 годы»</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CF1E8"/>
                    </a:solidFill>
                  </a:tcPr>
                </a:tc>
                <a:tc>
                  <a:txBody>
                    <a:bodyPr/>
                    <a:lstStyle/>
                    <a:p>
                      <a:pPr algn="ctr">
                        <a:lnSpc>
                          <a:spcPct val="10000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1 420</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CF1E8"/>
                    </a:solidFill>
                  </a:tcPr>
                </a:tc>
                <a:tc>
                  <a:txBody>
                    <a:bodyPr/>
                    <a:lstStyle/>
                    <a:p>
                      <a:pPr algn="ctr">
                        <a:lnSpc>
                          <a:spcPct val="10000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1 420</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CF1E8"/>
                    </a:solidFill>
                  </a:tcPr>
                </a:tc>
                <a:tc>
                  <a:txBody>
                    <a:bodyPr/>
                    <a:lstStyle/>
                    <a:p>
                      <a:pPr algn="ctr">
                        <a:lnSpc>
                          <a:spcPct val="10000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0</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CF1E8"/>
                    </a:solidFill>
                  </a:tcPr>
                </a:tc>
                <a:extLst>
                  <a:ext uri="{0D108BD9-81ED-4DB2-BD59-A6C34878D82A}">
                    <a16:rowId xmlns:a16="http://schemas.microsoft.com/office/drawing/2014/main" val="10005"/>
                  </a:ext>
                </a:extLst>
              </a:tr>
              <a:tr h="328900">
                <a:tc>
                  <a:txBody>
                    <a:bodyPr/>
                    <a:lstStyle/>
                    <a:p>
                      <a:pPr algn="ctr">
                        <a:lnSpc>
                          <a:spcPct val="10000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14</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8E1CD"/>
                    </a:solidFill>
                  </a:tcPr>
                </a:tc>
                <a:tc>
                  <a:txBody>
                    <a:bodyPr/>
                    <a:lstStyle/>
                    <a:p>
                      <a:pPr>
                        <a:lnSpc>
                          <a:spcPct val="10000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Муниципальная программа «Формирование законопослушного поведения участников дорожного движения в Слободо-Туринском муниципальном районе» на 2019-2024 годы</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8E1CD"/>
                    </a:solidFill>
                  </a:tcPr>
                </a:tc>
                <a:tc>
                  <a:txBody>
                    <a:bodyPr/>
                    <a:lstStyle/>
                    <a:p>
                      <a:pPr algn="ctr">
                        <a:lnSpc>
                          <a:spcPct val="10000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30</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8E1CD"/>
                    </a:solidFill>
                  </a:tcPr>
                </a:tc>
                <a:tc>
                  <a:txBody>
                    <a:bodyPr/>
                    <a:lstStyle/>
                    <a:p>
                      <a:pPr algn="ctr">
                        <a:lnSpc>
                          <a:spcPct val="10000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450</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8E1CD"/>
                    </a:solidFill>
                  </a:tcPr>
                </a:tc>
                <a:tc>
                  <a:txBody>
                    <a:bodyPr/>
                    <a:lstStyle/>
                    <a:p>
                      <a:pPr algn="ctr">
                        <a:lnSpc>
                          <a:spcPct val="10000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550</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8E1CD"/>
                    </a:solidFill>
                  </a:tcPr>
                </a:tc>
                <a:extLst>
                  <a:ext uri="{0D108BD9-81ED-4DB2-BD59-A6C34878D82A}">
                    <a16:rowId xmlns:a16="http://schemas.microsoft.com/office/drawing/2014/main" val="10006"/>
                  </a:ext>
                </a:extLst>
              </a:tr>
              <a:tr h="341719">
                <a:tc>
                  <a:txBody>
                    <a:bodyPr/>
                    <a:lstStyle/>
                    <a:p>
                      <a:pPr algn="ctr">
                        <a:lnSpc>
                          <a:spcPct val="10000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15</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CF1E8"/>
                    </a:solidFill>
                  </a:tcPr>
                </a:tc>
                <a:tc>
                  <a:txBody>
                    <a:bodyPr/>
                    <a:lstStyle/>
                    <a:p>
                      <a:pPr>
                        <a:lnSpc>
                          <a:spcPct val="10000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Муниципальная программа «Профилактика терроризма, а также минимизация и (или) ликвидация последствий его проявлений в Слободо-Туринском районе на 2020-2025 годы»</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CF1E8"/>
                    </a:solidFill>
                  </a:tcPr>
                </a:tc>
                <a:tc>
                  <a:txBody>
                    <a:bodyPr/>
                    <a:lstStyle/>
                    <a:p>
                      <a:pPr algn="ctr">
                        <a:lnSpc>
                          <a:spcPct val="10000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173</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CF1E8"/>
                    </a:solidFill>
                  </a:tcPr>
                </a:tc>
                <a:tc>
                  <a:txBody>
                    <a:bodyPr/>
                    <a:lstStyle/>
                    <a:p>
                      <a:pPr algn="ctr">
                        <a:lnSpc>
                          <a:spcPct val="10000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185</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CF1E8"/>
                    </a:solidFill>
                  </a:tcPr>
                </a:tc>
                <a:tc>
                  <a:txBody>
                    <a:bodyPr/>
                    <a:lstStyle/>
                    <a:p>
                      <a:pPr algn="ctr">
                        <a:lnSpc>
                          <a:spcPct val="100000"/>
                        </a:lnSpc>
                      </a:pPr>
                      <a:r>
                        <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rPr>
                        <a:t>0</a:t>
                      </a:r>
                    </a:p>
                  </a:txBody>
                  <a:tcPr>
                    <a:lnL w="12240">
                      <a:solidFill>
                        <a:srgbClr val="FFFFFF"/>
                      </a:solidFill>
                    </a:lnL>
                    <a:lnR w="12240">
                      <a:solidFill>
                        <a:srgbClr val="FFFFFF"/>
                      </a:solidFill>
                    </a:lnR>
                    <a:lnT w="12240">
                      <a:solidFill>
                        <a:srgbClr val="FFFFFF"/>
                      </a:solidFill>
                    </a:lnT>
                    <a:lnB w="12240">
                      <a:solidFill>
                        <a:srgbClr val="FFFFFF"/>
                      </a:solidFill>
                    </a:lnB>
                    <a:solidFill>
                      <a:srgbClr val="ECF1E8"/>
                    </a:solidFill>
                  </a:tcPr>
                </a:tc>
                <a:extLst>
                  <a:ext uri="{0D108BD9-81ED-4DB2-BD59-A6C34878D82A}">
                    <a16:rowId xmlns:a16="http://schemas.microsoft.com/office/drawing/2014/main" val="10007"/>
                  </a:ext>
                </a:extLst>
              </a:tr>
              <a:tr h="0">
                <a:tc>
                  <a:txBody>
                    <a:bodyPr/>
                    <a:lstStyle/>
                    <a:p>
                      <a:pPr algn="ctr">
                        <a:lnSpc>
                          <a:spcPct val="100000"/>
                        </a:lnSpc>
                      </a:pPr>
                      <a:r>
                        <a:rPr lang="ru-RU" sz="14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16</a:t>
                      </a:r>
                    </a:p>
                  </a:txBody>
                  <a:tcPr>
                    <a:lnL w="12240">
                      <a:solidFill>
                        <a:srgbClr val="FFFFFF"/>
                      </a:solidFill>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ECF1E8"/>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defRPr/>
                      </a:pPr>
                      <a:r>
                        <a:rPr lang="ru-RU" sz="14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Муниципальная программа «Профилактика экстремизма, гармонизации межнациональных и межконфессиональных в Слободо-Туринском районе на 2023-2028 годы»</a:t>
                      </a: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ECF1E8"/>
                    </a:solidFill>
                  </a:tcPr>
                </a:tc>
                <a:tc>
                  <a:txBody>
                    <a:bodyPr/>
                    <a:lstStyle/>
                    <a:p>
                      <a:pPr algn="ctr">
                        <a:lnSpc>
                          <a:spcPct val="100000"/>
                        </a:lnSpc>
                      </a:pPr>
                      <a:r>
                        <a:rPr lang="ru-RU" sz="14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56</a:t>
                      </a: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ECF1E8"/>
                    </a:solidFill>
                  </a:tcPr>
                </a:tc>
                <a:tc>
                  <a:txBody>
                    <a:bodyPr/>
                    <a:lstStyle/>
                    <a:p>
                      <a:pPr algn="ctr">
                        <a:lnSpc>
                          <a:spcPct val="100000"/>
                        </a:lnSpc>
                      </a:pPr>
                      <a:r>
                        <a:rPr lang="ru-RU" sz="14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55</a:t>
                      </a: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ECF1E8"/>
                    </a:solidFill>
                  </a:tcPr>
                </a:tc>
                <a:tc>
                  <a:txBody>
                    <a:bodyPr/>
                    <a:lstStyle/>
                    <a:p>
                      <a:pPr algn="ctr">
                        <a:lnSpc>
                          <a:spcPct val="100000"/>
                        </a:lnSpc>
                      </a:pPr>
                      <a:r>
                        <a:rPr lang="ru-RU" sz="1400" b="0" strike="noStrike" spc="-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60</a:t>
                      </a:r>
                    </a:p>
                  </a:txBody>
                  <a:tcPr>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a:solidFill>
                        <a:srgbClr val="FFFFFF"/>
                      </a:solidFill>
                    </a:lnB>
                    <a:solidFill>
                      <a:srgbClr val="ECF1E8"/>
                    </a:solidFill>
                  </a:tcPr>
                </a:tc>
                <a:extLst>
                  <a:ext uri="{0D108BD9-81ED-4DB2-BD59-A6C34878D82A}">
                    <a16:rowId xmlns:a16="http://schemas.microsoft.com/office/drawing/2014/main" val="10008"/>
                  </a:ext>
                </a:extLst>
              </a:tr>
              <a:tr h="272097">
                <a:tc>
                  <a:txBody>
                    <a:bodyPr/>
                    <a:lstStyle/>
                    <a:p>
                      <a:pPr algn="ctr">
                        <a:lnSpc>
                          <a:spcPct val="100000"/>
                        </a:lnSpc>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17</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8E1CD"/>
                    </a:solidFill>
                  </a:tcPr>
                </a:tc>
                <a:tc>
                  <a:txBody>
                    <a:bodyPr/>
                    <a:lstStyle/>
                    <a:p>
                      <a:pPr>
                        <a:lnSpc>
                          <a:spcPct val="100000"/>
                        </a:lnSpc>
                      </a:pPr>
                      <a:r>
                        <a:rPr lang="ru-RU" sz="1400" b="1"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Итого по муниципальным программам:</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8E1CD"/>
                    </a:solidFill>
                  </a:tcPr>
                </a:tc>
                <a:tc>
                  <a:txBody>
                    <a:bodyPr/>
                    <a:lstStyle/>
                    <a:p>
                      <a:pPr algn="ctr">
                        <a:lnSpc>
                          <a:spcPct val="100000"/>
                        </a:lnSpc>
                      </a:pPr>
                      <a:r>
                        <a:rPr lang="ru-RU" sz="1400" b="1"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1 411 040,4</a:t>
                      </a:r>
                      <a:endParaRPr lang="ru-RU" sz="1400" b="1"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8E1CD"/>
                    </a:solidFill>
                  </a:tcPr>
                </a:tc>
                <a:tc>
                  <a:txBody>
                    <a:bodyPr/>
                    <a:lstStyle/>
                    <a:p>
                      <a:pPr algn="ctr">
                        <a:lnSpc>
                          <a:spcPct val="100000"/>
                        </a:lnSpc>
                      </a:pPr>
                      <a:r>
                        <a:rPr lang="ru-RU" sz="1400" b="1"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1394 263,6</a:t>
                      </a:r>
                      <a:endParaRPr lang="ru-RU" sz="1400" b="1"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8E1CD"/>
                    </a:solidFill>
                  </a:tcPr>
                </a:tc>
                <a:tc>
                  <a:txBody>
                    <a:bodyPr/>
                    <a:lstStyle/>
                    <a:p>
                      <a:pPr algn="ctr">
                        <a:lnSpc>
                          <a:spcPct val="100000"/>
                        </a:lnSpc>
                      </a:pPr>
                      <a:r>
                        <a:rPr lang="ru-RU" sz="1400" b="1"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1394 173,3</a:t>
                      </a:r>
                      <a:endParaRPr lang="ru-RU" sz="1400" b="1"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8E1CD"/>
                    </a:solid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Объект 7"/>
          <p:cNvGraphicFramePr>
            <a:graphicFrameLocks noGrp="1"/>
          </p:cNvGraphicFramePr>
          <p:nvPr>
            <p:ph idx="1"/>
            <p:extLst>
              <p:ext uri="{D42A27DB-BD31-4B8C-83A1-F6EECF244321}">
                <p14:modId xmlns:p14="http://schemas.microsoft.com/office/powerpoint/2010/main" val="2640966893"/>
              </p:ext>
            </p:extLst>
          </p:nvPr>
        </p:nvGraphicFramePr>
        <p:xfrm>
          <a:off x="709245" y="949569"/>
          <a:ext cx="10773510" cy="5425831"/>
        </p:xfrm>
        <a:graphic>
          <a:graphicData uri="http://schemas.openxmlformats.org/drawingml/2006/chart">
            <c:chart xmlns:c="http://schemas.openxmlformats.org/drawingml/2006/chart" xmlns:r="http://schemas.openxmlformats.org/officeDocument/2006/relationships" r:id="rId2"/>
          </a:graphicData>
        </a:graphic>
      </p:graphicFrame>
      <p:sp>
        <p:nvSpPr>
          <p:cNvPr id="5" name="Заголовок 1"/>
          <p:cNvSpPr txBox="1"/>
          <p:nvPr/>
        </p:nvSpPr>
        <p:spPr>
          <a:xfrm>
            <a:off x="685801" y="265925"/>
            <a:ext cx="10796954" cy="683644"/>
          </a:xfrm>
          <a:prstGeom prst="rect">
            <a:avLst/>
          </a:prstGeom>
        </p:spPr>
        <p:txBody>
          <a:bodyPr>
            <a:noAutofit/>
          </a:bodyPr>
          <a:lst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2000" b="1"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Структура муниципальных программ Слободо-Туринского муниципального района на 2024 год.</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1"/>
          <p:cNvSpPr/>
          <p:nvPr/>
        </p:nvSpPr>
        <p:spPr>
          <a:xfrm>
            <a:off x="657286" y="175347"/>
            <a:ext cx="10877427" cy="29878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US" b="0" strike="noStrike"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I</a:t>
            </a:r>
            <a:r>
              <a:rPr lang="en-US"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V</a:t>
            </a:r>
            <a:r>
              <a:rPr lang="en-US" b="0" strike="noStrike"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 </a:t>
            </a:r>
            <a:r>
              <a:rPr lang="ru-RU"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Расходы бюджета</a:t>
            </a:r>
            <a:endParaRPr lang="ru-RU" b="0" strike="noStrike"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endParaRPr>
          </a:p>
        </p:txBody>
      </p:sp>
      <p:sp>
        <p:nvSpPr>
          <p:cNvPr id="5" name="Заголовок 1"/>
          <p:cNvSpPr txBox="1"/>
          <p:nvPr/>
        </p:nvSpPr>
        <p:spPr>
          <a:xfrm>
            <a:off x="657286" y="474133"/>
            <a:ext cx="10877427" cy="440267"/>
          </a:xfrm>
          <a:prstGeom prst="rect">
            <a:avLst/>
          </a:prstGeom>
        </p:spPr>
        <p:txBody>
          <a:bodyPr>
            <a:normAutofit/>
          </a:bodyPr>
          <a:lst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2000"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Структура программно-целевого бюджета по расходам</a:t>
            </a:r>
          </a:p>
        </p:txBody>
      </p:sp>
      <p:graphicFrame>
        <p:nvGraphicFramePr>
          <p:cNvPr id="6" name="Содержимое 13"/>
          <p:cNvGraphicFramePr/>
          <p:nvPr/>
        </p:nvGraphicFramePr>
        <p:xfrm>
          <a:off x="563270" y="1203598"/>
          <a:ext cx="5136775" cy="30692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Содержимое 14"/>
          <p:cNvGraphicFramePr/>
          <p:nvPr>
            <p:extLst>
              <p:ext uri="{D42A27DB-BD31-4B8C-83A1-F6EECF244321}">
                <p14:modId xmlns:p14="http://schemas.microsoft.com/office/powerpoint/2010/main" val="226891371"/>
              </p:ext>
            </p:extLst>
          </p:nvPr>
        </p:nvGraphicFramePr>
        <p:xfrm>
          <a:off x="6491957" y="1203598"/>
          <a:ext cx="5042757" cy="3069299"/>
        </p:xfrm>
        <a:graphic>
          <a:graphicData uri="http://schemas.openxmlformats.org/drawingml/2006/chart">
            <c:chart xmlns:c="http://schemas.openxmlformats.org/drawingml/2006/chart" xmlns:r="http://schemas.openxmlformats.org/officeDocument/2006/relationships" r:id="rId3"/>
          </a:graphicData>
        </a:graphic>
      </p:graphicFrame>
      <p:sp>
        <p:nvSpPr>
          <p:cNvPr id="8" name="Заголовок 1"/>
          <p:cNvSpPr txBox="1"/>
          <p:nvPr/>
        </p:nvSpPr>
        <p:spPr>
          <a:xfrm>
            <a:off x="563270" y="5231739"/>
            <a:ext cx="10971443" cy="1152128"/>
          </a:xfrm>
          <a:prstGeom prst="rect">
            <a:avLst/>
          </a:prstGeom>
        </p:spPr>
        <p:txBody>
          <a:bodyPr vert="horz" lIns="91440" tIns="45720" rIns="91440" bIns="45720" rtlCol="0" anchor="ctr">
            <a:normAutofit/>
          </a:bodyPr>
          <a:lstStyle/>
          <a:p>
            <a:pPr marL="0" marR="0" lvl="0" indent="0" algn="just" defTabSz="914400" rtl="0" eaLnBrk="1" fontAlgn="auto" latinLnBrk="0" hangingPunct="1">
              <a:lnSpc>
                <a:spcPct val="100000"/>
              </a:lnSpc>
              <a:spcBef>
                <a:spcPct val="0"/>
              </a:spcBef>
              <a:spcAft>
                <a:spcPts val="0"/>
              </a:spcAft>
              <a:buClrTx/>
              <a:buSzTx/>
              <a:buFontTx/>
              <a:buNone/>
              <a:defRPr/>
            </a:pPr>
            <a:r>
              <a:rPr lang="ru-RU" sz="1400" dirty="0">
                <a:latin typeface="Liberation Serif" panose="02020603050405020304" pitchFamily="18" charset="0"/>
                <a:ea typeface="Liberation Serif" panose="02020603050405020304" pitchFamily="18" charset="0"/>
                <a:cs typeface="Liberation Serif" panose="02020603050405020304" pitchFamily="18" charset="0"/>
              </a:rPr>
              <a:t>    </a:t>
            </a:r>
            <a:r>
              <a:rPr kumimoji="0" lang="ru-RU" b="0" i="0" u="none" strike="noStrike" kern="1200" cap="none" spc="0" normalizeH="0" baseline="0" noProof="0" dirty="0">
                <a:ln>
                  <a:noFill/>
                </a:ln>
                <a:solidFill>
                  <a:schemeClr val="tx1"/>
                </a:solidFill>
                <a:effectLst/>
                <a:uLnTx/>
                <a:uFillTx/>
                <a:latin typeface="Liberation Serif" panose="02020603050405020304" pitchFamily="18" charset="0"/>
                <a:ea typeface="Liberation Serif" panose="02020603050405020304" pitchFamily="18" charset="0"/>
                <a:cs typeface="Liberation Serif" panose="02020603050405020304" pitchFamily="18" charset="0"/>
              </a:rPr>
              <a:t>В структуре расходов на 2024 год программная часть запланирована в сумме</a:t>
            </a:r>
            <a:r>
              <a:rPr kumimoji="0" lang="ru-RU" b="0" i="0" u="none" strike="noStrike" kern="1200" cap="none" spc="0" normalizeH="0" noProof="0" dirty="0">
                <a:ln>
                  <a:noFill/>
                </a:ln>
                <a:solidFill>
                  <a:schemeClr val="tx1"/>
                </a:solidFill>
                <a:effectLst/>
                <a:uLnTx/>
                <a:uFillTx/>
                <a:latin typeface="Liberation Serif" panose="02020603050405020304" pitchFamily="18" charset="0"/>
                <a:ea typeface="Liberation Serif" panose="02020603050405020304" pitchFamily="18" charset="0"/>
                <a:cs typeface="Liberation Serif" panose="02020603050405020304" pitchFamily="18" charset="0"/>
              </a:rPr>
              <a:t> 1 411 040,4 тыс. рублей и составляет 98,91 % от общего объема расходов, не</a:t>
            </a:r>
            <a:r>
              <a:rPr kumimoji="0" lang="en-US" b="0" i="0" u="none" strike="noStrike" kern="1200" cap="none" spc="0" normalizeH="0" noProof="0" dirty="0">
                <a:ln>
                  <a:noFill/>
                </a:ln>
                <a:solidFill>
                  <a:schemeClr val="tx1"/>
                </a:solidFill>
                <a:effectLst/>
                <a:uLnTx/>
                <a:uFillTx/>
                <a:latin typeface="Liberation Serif" panose="02020603050405020304" pitchFamily="18" charset="0"/>
                <a:ea typeface="Liberation Serif" panose="02020603050405020304" pitchFamily="18" charset="0"/>
                <a:cs typeface="Liberation Serif" panose="02020603050405020304" pitchFamily="18" charset="0"/>
              </a:rPr>
              <a:t> </a:t>
            </a:r>
            <a:r>
              <a:rPr kumimoji="0" lang="ru-RU" b="0" i="0" u="none" strike="noStrike" kern="1200" cap="none" spc="0" normalizeH="0" noProof="0" dirty="0">
                <a:ln>
                  <a:noFill/>
                </a:ln>
                <a:solidFill>
                  <a:schemeClr val="tx1"/>
                </a:solidFill>
                <a:effectLst/>
                <a:uLnTx/>
                <a:uFillTx/>
                <a:latin typeface="Liberation Serif" panose="02020603050405020304" pitchFamily="18" charset="0"/>
                <a:ea typeface="Liberation Serif" panose="02020603050405020304" pitchFamily="18" charset="0"/>
                <a:cs typeface="Liberation Serif" panose="02020603050405020304" pitchFamily="18" charset="0"/>
              </a:rPr>
              <a:t>программные направления деятельности запланированы в сумме </a:t>
            </a:r>
            <a:r>
              <a:rPr lang="ru-RU" dirty="0">
                <a:latin typeface="Liberation Serif" panose="02020603050405020304" pitchFamily="18" charset="0"/>
                <a:ea typeface="Liberation Serif" panose="02020603050405020304" pitchFamily="18" charset="0"/>
                <a:cs typeface="Liberation Serif" panose="02020603050405020304" pitchFamily="18" charset="0"/>
              </a:rPr>
              <a:t> 15 507,3</a:t>
            </a:r>
            <a:r>
              <a:rPr kumimoji="0" lang="ru-RU" b="0" i="0" u="none" strike="noStrike" kern="1200" cap="none" spc="0" normalizeH="0" noProof="0" dirty="0">
                <a:ln>
                  <a:noFill/>
                </a:ln>
                <a:solidFill>
                  <a:schemeClr val="tx1"/>
                </a:solidFill>
                <a:effectLst/>
                <a:uLnTx/>
                <a:uFillTx/>
                <a:latin typeface="Liberation Serif" panose="02020603050405020304" pitchFamily="18" charset="0"/>
                <a:ea typeface="Liberation Serif" panose="02020603050405020304" pitchFamily="18" charset="0"/>
                <a:cs typeface="Liberation Serif" panose="02020603050405020304" pitchFamily="18" charset="0"/>
              </a:rPr>
              <a:t> тыс. рублей или 1,09 % в общем объеме расходов.</a:t>
            </a:r>
            <a:endParaRPr kumimoji="0" lang="ru-RU" b="0" i="0" u="none" strike="noStrike" kern="1200" cap="none" spc="0" normalizeH="0" baseline="0" noProof="0" dirty="0">
              <a:ln>
                <a:noFill/>
              </a:ln>
              <a:solidFill>
                <a:schemeClr val="tx1"/>
              </a:solidFill>
              <a:effectLst/>
              <a:uLnTx/>
              <a:uFillTx/>
              <a:latin typeface="Liberation Serif" panose="02020603050405020304" pitchFamily="18" charset="0"/>
              <a:ea typeface="Liberation Serif" panose="02020603050405020304" pitchFamily="18" charset="0"/>
              <a:cs typeface="Liberation Serif"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3" descr="https://www.oblgazeta.ru/media/article_photos/f5571b8bf7ae07f564e5b27f74a642f913219f38552167182d06cad5.jpg"/>
          <p:cNvPicPr/>
          <p:nvPr/>
        </p:nvPicPr>
        <p:blipFill>
          <a:blip r:embed="rId2" cstate="print">
            <a:alphaModFix amt="70000"/>
            <a:lum bright="40000"/>
          </a:blip>
          <a:stretch>
            <a:fillRect/>
          </a:stretch>
        </p:blipFill>
        <p:spPr>
          <a:xfrm>
            <a:off x="657285" y="123479"/>
            <a:ext cx="10877427" cy="6559174"/>
          </a:xfrm>
          <a:prstGeom prst="rect">
            <a:avLst/>
          </a:prstGeom>
          <a:ln w="9525">
            <a:noFill/>
          </a:ln>
        </p:spPr>
      </p:pic>
      <p:sp>
        <p:nvSpPr>
          <p:cNvPr id="4" name="CustomShape 1"/>
          <p:cNvSpPr/>
          <p:nvPr/>
        </p:nvSpPr>
        <p:spPr>
          <a:xfrm>
            <a:off x="657286" y="175347"/>
            <a:ext cx="10877427" cy="29878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US" b="0" strike="noStrike"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I.</a:t>
            </a:r>
            <a:r>
              <a:rPr lang="ru-RU" b="0" strike="noStrike"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 Вводная часть</a:t>
            </a:r>
          </a:p>
        </p:txBody>
      </p:sp>
      <p:sp>
        <p:nvSpPr>
          <p:cNvPr id="5" name="CustomShape 2"/>
          <p:cNvSpPr/>
          <p:nvPr/>
        </p:nvSpPr>
        <p:spPr>
          <a:xfrm>
            <a:off x="657285" y="681479"/>
            <a:ext cx="10877427" cy="5651587"/>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fontScale="47500" lnSpcReduction="20000"/>
          </a:bodyPr>
          <a:lstStyle/>
          <a:p>
            <a:pPr marL="365760" indent="-281305" algn="ctr">
              <a:lnSpc>
                <a:spcPct val="100000"/>
              </a:lnSpc>
              <a:spcBef>
                <a:spcPts val="600"/>
              </a:spcBef>
              <a:tabLst>
                <a:tab pos="0" algn="l"/>
              </a:tabLst>
            </a:pPr>
            <a:r>
              <a:rPr lang="ru-RU" sz="51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Административно-территориальное деление:</a:t>
            </a:r>
            <a:endParaRPr lang="ru-RU" sz="51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p>
            <a:pPr marL="365760" indent="-281305" algn="just">
              <a:lnSpc>
                <a:spcPct val="100000"/>
              </a:lnSpc>
              <a:spcBef>
                <a:spcPts val="600"/>
              </a:spcBef>
              <a:tabLst>
                <a:tab pos="0" algn="l"/>
              </a:tabLst>
            </a:pPr>
            <a:r>
              <a:rPr lang="ru-RU" sz="32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	     </a:t>
            </a:r>
            <a:r>
              <a:rPr lang="ru-RU" sz="4200" b="0" strike="noStrike" spc="-1" dirty="0" err="1">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Слободо</a:t>
            </a:r>
            <a:r>
              <a:rPr lang="ru-RU" sz="42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-Туринский район расположен в юго-восточной части Свердловской области, в долине реки Тура и ее притоке реки  </a:t>
            </a:r>
            <a:r>
              <a:rPr lang="ru-RU" sz="4200" b="0" strike="noStrike" spc="-1" dirty="0" err="1">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Ница</a:t>
            </a:r>
            <a:r>
              <a:rPr lang="ru-RU" sz="42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  Протяженность с севера на юг - 68 км, а с запада на восток - 95 км. На востоке район граничит с Тюменской областью, с севера - Туринским районом, с юга - </a:t>
            </a:r>
            <a:r>
              <a:rPr lang="ru-RU" sz="4200" b="0" strike="noStrike" spc="-1" dirty="0" err="1">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Тугулымским</a:t>
            </a:r>
            <a:r>
              <a:rPr lang="ru-RU" sz="42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 и с запада - </a:t>
            </a:r>
            <a:r>
              <a:rPr lang="ru-RU" sz="4200" b="0" strike="noStrike" spc="-1" dirty="0" err="1">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Байкаловским</a:t>
            </a:r>
            <a:r>
              <a:rPr lang="ru-RU" sz="42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 районами Свердловской области. Районный центр соединен автомобильными дорогами с твердым покрытием и имеет автобусное сообщение с городами: Екатеринбург, Тюмень, Туринск, Талица, Ирбит и всеми населенными пунктами района. Ближайшая железнодорожная станция Туринск-Уральский находится в 75 км от райцентра. До областного центра - Екатеринбурга 320 километров.</a:t>
            </a:r>
            <a:endParaRPr lang="ru-RU" sz="42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p>
            <a:pPr marL="365760" indent="-281305" algn="just">
              <a:lnSpc>
                <a:spcPct val="100000"/>
              </a:lnSpc>
              <a:spcBef>
                <a:spcPts val="600"/>
              </a:spcBef>
              <a:tabLst>
                <a:tab pos="0" algn="l"/>
              </a:tabLst>
            </a:pPr>
            <a:r>
              <a:rPr lang="ru-RU" sz="4200" b="1"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	     На основании Федерального закона от 06.10.2003 N 131-ФЗ « Об общих принципах организации местного самоуправления в Российской Федерации».</a:t>
            </a:r>
            <a:endParaRPr lang="ru-RU" sz="42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p>
            <a:pPr marL="365760" indent="-281305" algn="just">
              <a:lnSpc>
                <a:spcPct val="100000"/>
              </a:lnSpc>
              <a:spcBef>
                <a:spcPts val="600"/>
              </a:spcBef>
              <a:tabLst>
                <a:tab pos="0" algn="l"/>
              </a:tabLst>
            </a:pPr>
            <a:r>
              <a:rPr lang="ru-RU" sz="42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	     В соответствии с Областным законом Свердловской области </a:t>
            </a:r>
            <a:r>
              <a:rPr lang="ru-RU" sz="4200" b="1"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от 25.10.2004 N 149-ОЗ «Об установлении границ вновь образованных муниципальных образований, входящих в состав муниципального образования </a:t>
            </a:r>
            <a:r>
              <a:rPr lang="ru-RU" sz="4200" b="1" strike="noStrike" spc="-1" dirty="0" err="1">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Слободо</a:t>
            </a:r>
            <a:r>
              <a:rPr lang="ru-RU" sz="4200" b="1"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-Туринский район, и наделении их статусом сельского поселения» </a:t>
            </a:r>
            <a:r>
              <a:rPr lang="ru-RU" sz="42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в 2005 году образованы четыре муниципальных образования, входящих в состав муниципального образования </a:t>
            </a:r>
            <a:r>
              <a:rPr lang="ru-RU" sz="4200" b="0" strike="noStrike" spc="-1" dirty="0" err="1">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Слободо</a:t>
            </a:r>
            <a:r>
              <a:rPr lang="ru-RU" sz="42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-Туринский муниципальный район, которые с 1 января 2006 года наделены статусом сельского поселения: </a:t>
            </a:r>
            <a:r>
              <a:rPr lang="ru-RU" sz="4200" b="0" strike="noStrike" spc="-1" dirty="0" err="1">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Слободо</a:t>
            </a:r>
            <a:r>
              <a:rPr lang="ru-RU" sz="42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-Туринское, </a:t>
            </a:r>
            <a:r>
              <a:rPr lang="ru-RU" sz="4200" b="0" strike="noStrike" spc="-1" dirty="0" err="1">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Усть-Ницинское</a:t>
            </a:r>
            <a:r>
              <a:rPr lang="ru-RU" sz="42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 </a:t>
            </a:r>
            <a:r>
              <a:rPr lang="ru-RU" sz="4200" b="0" strike="noStrike" spc="-1" dirty="0" err="1">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Ницинское</a:t>
            </a:r>
            <a:r>
              <a:rPr lang="ru-RU" sz="42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 и Сладковское. </a:t>
            </a:r>
            <a:endParaRPr lang="ru-RU" sz="42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1"/>
          <p:cNvSpPr/>
          <p:nvPr/>
        </p:nvSpPr>
        <p:spPr>
          <a:xfrm>
            <a:off x="657286" y="175347"/>
            <a:ext cx="10877427" cy="29878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US" b="0" strike="noStrike"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I</a:t>
            </a:r>
            <a:r>
              <a:rPr lang="en-US"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V</a:t>
            </a:r>
            <a:r>
              <a:rPr lang="en-US" b="0" strike="noStrike"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 </a:t>
            </a:r>
            <a:r>
              <a:rPr lang="ru-RU"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Расходы бюджета</a:t>
            </a:r>
            <a:endParaRPr lang="ru-RU" b="0" strike="noStrike"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endParaRPr>
          </a:p>
        </p:txBody>
      </p:sp>
      <p:sp>
        <p:nvSpPr>
          <p:cNvPr id="5" name="Заголовок 1"/>
          <p:cNvSpPr txBox="1"/>
          <p:nvPr/>
        </p:nvSpPr>
        <p:spPr>
          <a:xfrm>
            <a:off x="657286" y="474132"/>
            <a:ext cx="10877427" cy="774375"/>
          </a:xfrm>
          <a:prstGeom prst="rect">
            <a:avLst/>
          </a:prstGeom>
        </p:spPr>
        <p:txBody>
          <a:bodyPr>
            <a:noAutofit/>
          </a:bodyPr>
          <a:lst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2000"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Структура муниципального долга </a:t>
            </a:r>
            <a:r>
              <a:rPr lang="ru-RU" sz="2000" dirty="0" err="1">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Слободо</a:t>
            </a:r>
            <a:r>
              <a:rPr lang="ru-RU" sz="2000"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-Туринского муниципального района за 				2022-2026 годы.</a:t>
            </a:r>
          </a:p>
        </p:txBody>
      </p:sp>
      <p:graphicFrame>
        <p:nvGraphicFramePr>
          <p:cNvPr id="6" name="Содержимое 5"/>
          <p:cNvGraphicFramePr/>
          <p:nvPr/>
        </p:nvGraphicFramePr>
        <p:xfrm>
          <a:off x="657287" y="1248506"/>
          <a:ext cx="10877426" cy="513536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1"/>
          <p:cNvSpPr/>
          <p:nvPr/>
        </p:nvSpPr>
        <p:spPr>
          <a:xfrm>
            <a:off x="657286" y="175347"/>
            <a:ext cx="10877427" cy="29878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US"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V</a:t>
            </a:r>
            <a:r>
              <a:rPr lang="en-US" b="0" strike="noStrike"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 </a:t>
            </a:r>
            <a:r>
              <a:rPr lang="ru-RU" b="0" strike="noStrike"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Общие характеристики</a:t>
            </a:r>
            <a:r>
              <a:rPr lang="ru-RU"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 бюджета</a:t>
            </a:r>
            <a:endParaRPr lang="ru-RU" b="0" strike="noStrike"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endParaRPr>
          </a:p>
        </p:txBody>
      </p:sp>
      <p:sp>
        <p:nvSpPr>
          <p:cNvPr id="5" name="Заголовок 1"/>
          <p:cNvSpPr txBox="1"/>
          <p:nvPr/>
        </p:nvSpPr>
        <p:spPr>
          <a:xfrm>
            <a:off x="657287" y="474132"/>
            <a:ext cx="10877426" cy="1002975"/>
          </a:xfrm>
          <a:prstGeom prst="rect">
            <a:avLst/>
          </a:prstGeom>
        </p:spPr>
        <p:txBody>
          <a:bodyPr>
            <a:normAutofit/>
          </a:bodyPr>
          <a:lst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2000"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ОСНОВНЫЕ ХАРАКТЕРИСТИКИ БЮДЖЕТА СЛОБОДО-ТУРИНСКОГО МУНИЦИПАЛЬНОГО РАЙОНА НА 2024 ГОД</a:t>
            </a:r>
            <a:br>
              <a:rPr lang="ru-RU" sz="1600" dirty="0">
                <a:solidFill>
                  <a:schemeClr val="tx1">
                    <a:lumMod val="85000"/>
                    <a:lumOff val="15000"/>
                  </a:schemeClr>
                </a:solidFill>
                <a:latin typeface="Liberation Serif" panose="02020603050405020304" pitchFamily="18" charset="0"/>
                <a:ea typeface="Liberation Serif" panose="02020603050405020304" pitchFamily="18" charset="0"/>
                <a:cs typeface="Liberation Serif" panose="02020603050405020304" pitchFamily="18" charset="0"/>
              </a:rPr>
            </a:br>
            <a:r>
              <a:rPr lang="ru-RU" sz="1600" dirty="0">
                <a:solidFill>
                  <a:schemeClr val="tx1">
                    <a:lumMod val="85000"/>
                    <a:lumOff val="15000"/>
                  </a:schemeClr>
                </a:solidFill>
                <a:latin typeface="Liberation Serif" panose="02020603050405020304" pitchFamily="18" charset="0"/>
                <a:ea typeface="Liberation Serif" panose="02020603050405020304" pitchFamily="18" charset="0"/>
                <a:cs typeface="Liberation Serif" panose="02020603050405020304" pitchFamily="18" charset="0"/>
              </a:rPr>
              <a:t>																												</a:t>
            </a:r>
            <a:r>
              <a:rPr lang="ru-RU" sz="1600"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тыс. рублей</a:t>
            </a:r>
          </a:p>
        </p:txBody>
      </p:sp>
      <p:graphicFrame>
        <p:nvGraphicFramePr>
          <p:cNvPr id="6" name="Содержимое 4"/>
          <p:cNvGraphicFramePr/>
          <p:nvPr>
            <p:extLst>
              <p:ext uri="{D42A27DB-BD31-4B8C-83A1-F6EECF244321}">
                <p14:modId xmlns:p14="http://schemas.microsoft.com/office/powerpoint/2010/main" val="1136896906"/>
              </p:ext>
            </p:extLst>
          </p:nvPr>
        </p:nvGraphicFramePr>
        <p:xfrm>
          <a:off x="657286" y="1652778"/>
          <a:ext cx="10877425" cy="473109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1"/>
          <p:cNvSpPr/>
          <p:nvPr/>
        </p:nvSpPr>
        <p:spPr>
          <a:xfrm>
            <a:off x="657286" y="175347"/>
            <a:ext cx="10877427" cy="29878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US"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V</a:t>
            </a:r>
            <a:r>
              <a:rPr lang="en-US" b="0" strike="noStrike"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 </a:t>
            </a:r>
            <a:r>
              <a:rPr lang="ru-RU" b="0" strike="noStrike"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Общие характеристики</a:t>
            </a:r>
            <a:r>
              <a:rPr lang="ru-RU"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 бюджета</a:t>
            </a:r>
            <a:endParaRPr lang="ru-RU" b="0" strike="noStrike"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endParaRPr>
          </a:p>
        </p:txBody>
      </p:sp>
      <p:sp>
        <p:nvSpPr>
          <p:cNvPr id="5" name="Заголовок 1"/>
          <p:cNvSpPr txBox="1"/>
          <p:nvPr/>
        </p:nvSpPr>
        <p:spPr>
          <a:xfrm>
            <a:off x="657286" y="474132"/>
            <a:ext cx="11018899" cy="1020559"/>
          </a:xfrm>
          <a:prstGeom prst="rect">
            <a:avLst/>
          </a:prstGeom>
        </p:spPr>
        <p:txBody>
          <a:bodyPr>
            <a:normAutofit/>
          </a:bodyPr>
          <a:lst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2000"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ОСНОВНЫЕ ХАРАКТЕРИСТИКИ БЮДЖЕТА НА ПЛАНОВЫЙ ПЕРИОД </a:t>
            </a:r>
          </a:p>
          <a:p>
            <a:pPr algn="ctr"/>
            <a:r>
              <a:rPr lang="ru-RU" sz="2000"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2025 и 2026 ГОДОВ</a:t>
            </a:r>
            <a:br>
              <a:rPr lang="ru-RU" sz="1600"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br>
            <a:r>
              <a:rPr lang="ru-RU" sz="1600"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					                                  																		тыс. рублей</a:t>
            </a:r>
          </a:p>
        </p:txBody>
      </p:sp>
      <p:graphicFrame>
        <p:nvGraphicFramePr>
          <p:cNvPr id="6" name="Содержимое 4"/>
          <p:cNvGraphicFramePr/>
          <p:nvPr>
            <p:extLst>
              <p:ext uri="{D42A27DB-BD31-4B8C-83A1-F6EECF244321}">
                <p14:modId xmlns:p14="http://schemas.microsoft.com/office/powerpoint/2010/main" val="900655428"/>
              </p:ext>
            </p:extLst>
          </p:nvPr>
        </p:nvGraphicFramePr>
        <p:xfrm>
          <a:off x="515814" y="1494691"/>
          <a:ext cx="5580185" cy="488917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Содержимое 4"/>
          <p:cNvGraphicFramePr/>
          <p:nvPr>
            <p:extLst>
              <p:ext uri="{D42A27DB-BD31-4B8C-83A1-F6EECF244321}">
                <p14:modId xmlns:p14="http://schemas.microsoft.com/office/powerpoint/2010/main" val="2093282298"/>
              </p:ext>
            </p:extLst>
          </p:nvPr>
        </p:nvGraphicFramePr>
        <p:xfrm>
          <a:off x="6095999" y="1494691"/>
          <a:ext cx="5438714" cy="488917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1"/>
          <p:cNvSpPr/>
          <p:nvPr/>
        </p:nvSpPr>
        <p:spPr>
          <a:xfrm>
            <a:off x="657286" y="175347"/>
            <a:ext cx="10877427" cy="29878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US"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VI</a:t>
            </a:r>
            <a:r>
              <a:rPr lang="en-US" b="0" strike="noStrike"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 </a:t>
            </a:r>
            <a:r>
              <a:rPr lang="ru-RU"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Межбюджетные отношения</a:t>
            </a:r>
            <a:endParaRPr lang="ru-RU" b="0" strike="noStrike"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endParaRPr>
          </a:p>
        </p:txBody>
      </p:sp>
      <p:sp>
        <p:nvSpPr>
          <p:cNvPr id="5" name="Заголовок 1"/>
          <p:cNvSpPr txBox="1"/>
          <p:nvPr/>
        </p:nvSpPr>
        <p:spPr>
          <a:xfrm>
            <a:off x="657286" y="474133"/>
            <a:ext cx="10877427" cy="756790"/>
          </a:xfrm>
          <a:prstGeom prst="rect">
            <a:avLst/>
          </a:prstGeom>
        </p:spPr>
        <p:txBody>
          <a:bodyPr>
            <a:normAutofit fontScale="97500"/>
          </a:bodyPr>
          <a:lst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2200"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Межбюджетные трансферты на 2024 год и плановый период 2025 и 2026 годы</a:t>
            </a:r>
            <a:br>
              <a:rPr lang="ru-RU" sz="2000"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br>
            <a:r>
              <a:rPr lang="ru-RU" sz="2000"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					                                         																</a:t>
            </a:r>
            <a:r>
              <a:rPr lang="ru-RU" sz="1600"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тыс. рублей</a:t>
            </a:r>
          </a:p>
        </p:txBody>
      </p:sp>
      <p:graphicFrame>
        <p:nvGraphicFramePr>
          <p:cNvPr id="6" name="Содержимое 8"/>
          <p:cNvGraphicFramePr/>
          <p:nvPr>
            <p:extLst>
              <p:ext uri="{D42A27DB-BD31-4B8C-83A1-F6EECF244321}">
                <p14:modId xmlns:p14="http://schemas.microsoft.com/office/powerpoint/2010/main" val="2220525029"/>
              </p:ext>
            </p:extLst>
          </p:nvPr>
        </p:nvGraphicFramePr>
        <p:xfrm>
          <a:off x="657286" y="1230922"/>
          <a:ext cx="10877426" cy="1836420"/>
        </p:xfrm>
        <a:graphic>
          <a:graphicData uri="http://schemas.openxmlformats.org/drawingml/2006/table">
            <a:tbl>
              <a:tblPr firstRow="1" bandRow="1">
                <a:tableStyleId>{5C22544A-7EE6-4342-B048-85BDC9FD1C3A}</a:tableStyleId>
              </a:tblPr>
              <a:tblGrid>
                <a:gridCol w="6415558">
                  <a:extLst>
                    <a:ext uri="{9D8B030D-6E8A-4147-A177-3AD203B41FA5}">
                      <a16:colId xmlns:a16="http://schemas.microsoft.com/office/drawing/2014/main" val="20000"/>
                    </a:ext>
                  </a:extLst>
                </a:gridCol>
                <a:gridCol w="1518119">
                  <a:extLst>
                    <a:ext uri="{9D8B030D-6E8A-4147-A177-3AD203B41FA5}">
                      <a16:colId xmlns:a16="http://schemas.microsoft.com/office/drawing/2014/main" val="20001"/>
                    </a:ext>
                  </a:extLst>
                </a:gridCol>
                <a:gridCol w="1543852">
                  <a:extLst>
                    <a:ext uri="{9D8B030D-6E8A-4147-A177-3AD203B41FA5}">
                      <a16:colId xmlns:a16="http://schemas.microsoft.com/office/drawing/2014/main" val="20002"/>
                    </a:ext>
                  </a:extLst>
                </a:gridCol>
                <a:gridCol w="1399897">
                  <a:extLst>
                    <a:ext uri="{9D8B030D-6E8A-4147-A177-3AD203B41FA5}">
                      <a16:colId xmlns:a16="http://schemas.microsoft.com/office/drawing/2014/main" val="20003"/>
                    </a:ext>
                  </a:extLst>
                </a:gridCol>
              </a:tblGrid>
              <a:tr h="243126">
                <a:tc>
                  <a:txBody>
                    <a:bodyPr/>
                    <a:lstStyle/>
                    <a:p>
                      <a:pPr algn="ctr"/>
                      <a:r>
                        <a:rPr lang="ru-RU" sz="1400" dirty="0">
                          <a:latin typeface="Liberation Serif" panose="02020603050405020304" pitchFamily="18" charset="0"/>
                          <a:ea typeface="Liberation Serif" panose="02020603050405020304" pitchFamily="18" charset="0"/>
                          <a:cs typeface="Liberation Serif" panose="02020603050405020304" pitchFamily="18" charset="0"/>
                        </a:rPr>
                        <a:t>Показатель</a:t>
                      </a:r>
                    </a:p>
                  </a:txBody>
                  <a:tcPr marT="34290" marB="34290"/>
                </a:tc>
                <a:tc>
                  <a:txBody>
                    <a:bodyPr/>
                    <a:lstStyle/>
                    <a:p>
                      <a:pPr algn="ctr"/>
                      <a:r>
                        <a:rPr lang="ru-RU" sz="1400" dirty="0">
                          <a:latin typeface="Liberation Serif" panose="02020603050405020304" pitchFamily="18" charset="0"/>
                          <a:ea typeface="Liberation Serif" panose="02020603050405020304" pitchFamily="18" charset="0"/>
                          <a:cs typeface="Liberation Serif" panose="02020603050405020304" pitchFamily="18" charset="0"/>
                        </a:rPr>
                        <a:t>2024</a:t>
                      </a:r>
                    </a:p>
                  </a:txBody>
                  <a:tcPr marT="34290" marB="34290"/>
                </a:tc>
                <a:tc>
                  <a:txBody>
                    <a:bodyPr/>
                    <a:lstStyle/>
                    <a:p>
                      <a:pPr algn="ctr"/>
                      <a:r>
                        <a:rPr lang="ru-RU" sz="1400" dirty="0">
                          <a:latin typeface="Liberation Serif" panose="02020603050405020304" pitchFamily="18" charset="0"/>
                          <a:ea typeface="Liberation Serif" panose="02020603050405020304" pitchFamily="18" charset="0"/>
                          <a:cs typeface="Liberation Serif" panose="02020603050405020304" pitchFamily="18" charset="0"/>
                        </a:rPr>
                        <a:t>2025</a:t>
                      </a:r>
                    </a:p>
                  </a:txBody>
                  <a:tcPr marT="34290" marB="34290"/>
                </a:tc>
                <a:tc>
                  <a:txBody>
                    <a:bodyPr/>
                    <a:lstStyle/>
                    <a:p>
                      <a:pPr algn="ctr"/>
                      <a:r>
                        <a:rPr lang="ru-RU" sz="1400" dirty="0">
                          <a:latin typeface="Liberation Serif" panose="02020603050405020304" pitchFamily="18" charset="0"/>
                          <a:ea typeface="Liberation Serif" panose="02020603050405020304" pitchFamily="18" charset="0"/>
                          <a:cs typeface="Liberation Serif" panose="02020603050405020304" pitchFamily="18" charset="0"/>
                        </a:rPr>
                        <a:t>2026</a:t>
                      </a:r>
                    </a:p>
                  </a:txBody>
                  <a:tcPr marT="34290" marB="34290"/>
                </a:tc>
                <a:extLst>
                  <a:ext uri="{0D108BD9-81ED-4DB2-BD59-A6C34878D82A}">
                    <a16:rowId xmlns:a16="http://schemas.microsoft.com/office/drawing/2014/main" val="10000"/>
                  </a:ext>
                </a:extLst>
              </a:tr>
              <a:tr h="405211">
                <a:tc>
                  <a:txBody>
                    <a:bodyPr/>
                    <a:lstStyle/>
                    <a:p>
                      <a:r>
                        <a:rPr lang="ru-RU" sz="1400" b="1" dirty="0">
                          <a:latin typeface="Liberation Serif" panose="02020603050405020304" pitchFamily="18" charset="0"/>
                          <a:ea typeface="Liberation Serif" panose="02020603050405020304" pitchFamily="18" charset="0"/>
                          <a:cs typeface="Liberation Serif" panose="02020603050405020304" pitchFamily="18" charset="0"/>
                        </a:rPr>
                        <a:t>ВСЕГО</a:t>
                      </a:r>
                    </a:p>
                    <a:p>
                      <a:r>
                        <a:rPr lang="ru-RU" sz="1400" b="0" dirty="0">
                          <a:latin typeface="Liberation Serif" panose="02020603050405020304" pitchFamily="18" charset="0"/>
                          <a:ea typeface="Liberation Serif" panose="02020603050405020304" pitchFamily="18" charset="0"/>
                          <a:cs typeface="Liberation Serif" panose="02020603050405020304" pitchFamily="18" charset="0"/>
                        </a:rPr>
                        <a:t>в том</a:t>
                      </a:r>
                      <a:r>
                        <a:rPr lang="ru-RU" sz="1400" b="0" baseline="0" dirty="0">
                          <a:latin typeface="Liberation Serif" panose="02020603050405020304" pitchFamily="18" charset="0"/>
                          <a:ea typeface="Liberation Serif" panose="02020603050405020304" pitchFamily="18" charset="0"/>
                          <a:cs typeface="Liberation Serif" panose="02020603050405020304" pitchFamily="18" charset="0"/>
                        </a:rPr>
                        <a:t> числе:</a:t>
                      </a:r>
                      <a:endParaRPr lang="ru-RU" sz="1400" b="0"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T="34290" marB="34290"/>
                </a:tc>
                <a:tc>
                  <a:txBody>
                    <a:bodyPr/>
                    <a:lstStyle/>
                    <a:p>
                      <a:pPr algn="ctr"/>
                      <a:r>
                        <a:rPr lang="ru-RU" sz="1400" dirty="0">
                          <a:latin typeface="Liberation Serif" panose="02020603050405020304" pitchFamily="18" charset="0"/>
                          <a:ea typeface="Liberation Serif" panose="02020603050405020304" pitchFamily="18" charset="0"/>
                          <a:cs typeface="Liberation Serif" panose="02020603050405020304" pitchFamily="18" charset="0"/>
                        </a:rPr>
                        <a:t>462 233</a:t>
                      </a:r>
                      <a:endParaRPr lang="ru-RU" sz="1400" baseline="0"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T="34290" marB="34290" anchor="ctr"/>
                </a:tc>
                <a:tc>
                  <a:txBody>
                    <a:bodyPr/>
                    <a:lstStyle/>
                    <a:p>
                      <a:pPr algn="ctr"/>
                      <a:r>
                        <a:rPr lang="ru-RU" sz="1400" dirty="0">
                          <a:latin typeface="Liberation Serif" panose="02020603050405020304" pitchFamily="18" charset="0"/>
                          <a:ea typeface="Liberation Serif" panose="02020603050405020304" pitchFamily="18" charset="0"/>
                          <a:cs typeface="Liberation Serif" panose="02020603050405020304" pitchFamily="18" charset="0"/>
                        </a:rPr>
                        <a:t>415 877</a:t>
                      </a:r>
                    </a:p>
                  </a:txBody>
                  <a:tcPr marT="34290" marB="34290" anchor="ctr"/>
                </a:tc>
                <a:tc>
                  <a:txBody>
                    <a:bodyPr/>
                    <a:lstStyle/>
                    <a:p>
                      <a:pPr algn="ctr"/>
                      <a:r>
                        <a:rPr lang="ru-RU" sz="1400" dirty="0">
                          <a:latin typeface="Liberation Serif" panose="02020603050405020304" pitchFamily="18" charset="0"/>
                          <a:ea typeface="Liberation Serif" panose="02020603050405020304" pitchFamily="18" charset="0"/>
                          <a:cs typeface="Liberation Serif" panose="02020603050405020304" pitchFamily="18" charset="0"/>
                        </a:rPr>
                        <a:t>413 148</a:t>
                      </a:r>
                    </a:p>
                  </a:txBody>
                  <a:tcPr marT="34290" marB="34290" anchor="ctr"/>
                </a:tc>
                <a:extLst>
                  <a:ext uri="{0D108BD9-81ED-4DB2-BD59-A6C34878D82A}">
                    <a16:rowId xmlns:a16="http://schemas.microsoft.com/office/drawing/2014/main" val="10001"/>
                  </a:ext>
                </a:extLst>
              </a:tr>
              <a:tr h="243126">
                <a:tc>
                  <a:txBody>
                    <a:bodyPr/>
                    <a:lstStyle/>
                    <a:p>
                      <a:r>
                        <a:rPr lang="ru-RU" sz="1400" dirty="0">
                          <a:latin typeface="Liberation Serif" panose="02020603050405020304" pitchFamily="18" charset="0"/>
                          <a:ea typeface="Liberation Serif" panose="02020603050405020304" pitchFamily="18" charset="0"/>
                          <a:cs typeface="Liberation Serif" panose="02020603050405020304" pitchFamily="18" charset="0"/>
                        </a:rPr>
                        <a:t>Национальная</a:t>
                      </a:r>
                      <a:r>
                        <a:rPr lang="ru-RU" sz="1400" baseline="0" dirty="0">
                          <a:latin typeface="Liberation Serif" panose="02020603050405020304" pitchFamily="18" charset="0"/>
                          <a:ea typeface="Liberation Serif" panose="02020603050405020304" pitchFamily="18" charset="0"/>
                          <a:cs typeface="Liberation Serif" panose="02020603050405020304" pitchFamily="18" charset="0"/>
                        </a:rPr>
                        <a:t> экономика</a:t>
                      </a:r>
                      <a:endParaRPr lang="ru-RU" sz="1400"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T="34290" marB="34290" anchor="ctr"/>
                </a:tc>
                <a:tc>
                  <a:txBody>
                    <a:bodyPr/>
                    <a:lstStyle/>
                    <a:p>
                      <a:pPr algn="ctr"/>
                      <a:r>
                        <a:rPr lang="ru-RU" sz="1400" dirty="0">
                          <a:latin typeface="Liberation Serif" panose="02020603050405020304" pitchFamily="18" charset="0"/>
                          <a:ea typeface="Liberation Serif" panose="02020603050405020304" pitchFamily="18" charset="0"/>
                          <a:cs typeface="Liberation Serif" panose="02020603050405020304" pitchFamily="18" charset="0"/>
                        </a:rPr>
                        <a:t>800</a:t>
                      </a:r>
                    </a:p>
                  </a:txBody>
                  <a:tcPr marT="34290" marB="34290" anchor="ctr"/>
                </a:tc>
                <a:tc>
                  <a:txBody>
                    <a:bodyPr/>
                    <a:lstStyle/>
                    <a:p>
                      <a:pPr algn="ctr"/>
                      <a:endParaRPr lang="ru-RU" sz="1400"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T="34290" marB="34290" anchor="ctr"/>
                </a:tc>
                <a:tc>
                  <a:txBody>
                    <a:bodyPr/>
                    <a:lstStyle/>
                    <a:p>
                      <a:pPr algn="ctr"/>
                      <a:endParaRPr lang="ru-RU" sz="1400"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T="34290" marB="34290" anchor="ctr"/>
                </a:tc>
                <a:extLst>
                  <a:ext uri="{0D108BD9-81ED-4DB2-BD59-A6C34878D82A}">
                    <a16:rowId xmlns:a16="http://schemas.microsoft.com/office/drawing/2014/main" val="10002"/>
                  </a:ext>
                </a:extLst>
              </a:tr>
              <a:tr h="243126">
                <a:tc>
                  <a:txBody>
                    <a:bodyPr/>
                    <a:lstStyle/>
                    <a:p>
                      <a:r>
                        <a:rPr lang="ru-RU" sz="1400" dirty="0">
                          <a:latin typeface="Liberation Serif" panose="02020603050405020304" pitchFamily="18" charset="0"/>
                          <a:ea typeface="Liberation Serif" panose="02020603050405020304" pitchFamily="18" charset="0"/>
                          <a:cs typeface="Liberation Serif" panose="02020603050405020304" pitchFamily="18" charset="0"/>
                        </a:rPr>
                        <a:t>Межбюджетные трансферты общего характера бюджетам</a:t>
                      </a:r>
                      <a:r>
                        <a:rPr lang="ru-RU" sz="1400" baseline="0" dirty="0">
                          <a:latin typeface="Liberation Serif" panose="02020603050405020304" pitchFamily="18" charset="0"/>
                          <a:ea typeface="Liberation Serif" panose="02020603050405020304" pitchFamily="18" charset="0"/>
                          <a:cs typeface="Liberation Serif" panose="02020603050405020304" pitchFamily="18" charset="0"/>
                        </a:rPr>
                        <a:t> сельских поселений и МО</a:t>
                      </a:r>
                      <a:endParaRPr lang="ru-RU" sz="1400"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T="34290" marB="34290" anchor="ctr"/>
                </a:tc>
                <a:tc>
                  <a:txBody>
                    <a:bodyPr/>
                    <a:lstStyle/>
                    <a:p>
                      <a:pPr algn="ctr"/>
                      <a:r>
                        <a:rPr lang="ru-RU" sz="1400" dirty="0">
                          <a:latin typeface="Liberation Serif" panose="02020603050405020304" pitchFamily="18" charset="0"/>
                          <a:ea typeface="Liberation Serif" panose="02020603050405020304" pitchFamily="18" charset="0"/>
                          <a:cs typeface="Liberation Serif" panose="02020603050405020304" pitchFamily="18" charset="0"/>
                        </a:rPr>
                        <a:t>455 829</a:t>
                      </a:r>
                    </a:p>
                  </a:txBody>
                  <a:tcPr marT="34290" marB="34290" anchor="ctr"/>
                </a:tc>
                <a:tc>
                  <a:txBody>
                    <a:bodyPr/>
                    <a:lstStyle/>
                    <a:p>
                      <a:pPr algn="ctr"/>
                      <a:r>
                        <a:rPr lang="ru-RU" sz="1400" dirty="0">
                          <a:latin typeface="Liberation Serif" panose="02020603050405020304" pitchFamily="18" charset="0"/>
                          <a:ea typeface="Liberation Serif" panose="02020603050405020304" pitchFamily="18" charset="0"/>
                          <a:cs typeface="Liberation Serif" panose="02020603050405020304" pitchFamily="18" charset="0"/>
                        </a:rPr>
                        <a:t>415 877</a:t>
                      </a:r>
                    </a:p>
                  </a:txBody>
                  <a:tcPr marT="34290" marB="34290" anchor="ctr"/>
                </a:tc>
                <a:tc>
                  <a:txBody>
                    <a:bodyPr/>
                    <a:lstStyle/>
                    <a:p>
                      <a:pPr algn="ctr"/>
                      <a:r>
                        <a:rPr lang="ru-RU" sz="1400" dirty="0">
                          <a:latin typeface="Liberation Serif" panose="02020603050405020304" pitchFamily="18" charset="0"/>
                          <a:ea typeface="Liberation Serif" panose="02020603050405020304" pitchFamily="18" charset="0"/>
                          <a:cs typeface="Liberation Serif" panose="02020603050405020304" pitchFamily="18" charset="0"/>
                        </a:rPr>
                        <a:t>413 148</a:t>
                      </a:r>
                    </a:p>
                  </a:txBody>
                  <a:tcPr marT="34290" marB="34290" anchor="ctr"/>
                </a:tc>
                <a:extLst>
                  <a:ext uri="{0D108BD9-81ED-4DB2-BD59-A6C34878D82A}">
                    <a16:rowId xmlns:a16="http://schemas.microsoft.com/office/drawing/2014/main" val="10003"/>
                  </a:ext>
                </a:extLst>
              </a:tr>
              <a:tr h="243126">
                <a:tc>
                  <a:txBody>
                    <a:bodyPr/>
                    <a:lstStyle/>
                    <a:p>
                      <a:r>
                        <a:rPr lang="ru-RU" sz="1400" dirty="0">
                          <a:latin typeface="Liberation Serif" panose="02020603050405020304" pitchFamily="18" charset="0"/>
                          <a:ea typeface="Liberation Serif" panose="02020603050405020304" pitchFamily="18" charset="0"/>
                          <a:cs typeface="Liberation Serif" panose="02020603050405020304" pitchFamily="18" charset="0"/>
                        </a:rPr>
                        <a:t>Субсидии ЖКХ</a:t>
                      </a:r>
                    </a:p>
                  </a:txBody>
                  <a:tcPr marT="34290" marB="34290" anchor="ctr"/>
                </a:tc>
                <a:tc>
                  <a:txBody>
                    <a:bodyPr/>
                    <a:lstStyle/>
                    <a:p>
                      <a:pPr algn="ctr"/>
                      <a:r>
                        <a:rPr lang="ru-RU" sz="1400" dirty="0">
                          <a:latin typeface="Liberation Serif" panose="02020603050405020304" pitchFamily="18" charset="0"/>
                          <a:ea typeface="Liberation Serif" panose="02020603050405020304" pitchFamily="18" charset="0"/>
                          <a:cs typeface="Liberation Serif" panose="02020603050405020304" pitchFamily="18" charset="0"/>
                        </a:rPr>
                        <a:t>5 604</a:t>
                      </a:r>
                    </a:p>
                  </a:txBody>
                  <a:tcPr marT="34290" marB="34290" anchor="ctr"/>
                </a:tc>
                <a:tc>
                  <a:txBody>
                    <a:bodyPr/>
                    <a:lstStyle/>
                    <a:p>
                      <a:pPr algn="ctr"/>
                      <a:endParaRPr lang="ru-RU" sz="1400"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T="34290" marB="34290" anchor="ctr"/>
                </a:tc>
                <a:tc>
                  <a:txBody>
                    <a:bodyPr/>
                    <a:lstStyle/>
                    <a:p>
                      <a:pPr algn="ctr"/>
                      <a:endParaRPr lang="ru-RU" sz="1400"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T="34290" marB="34290" anchor="ctr"/>
                </a:tc>
                <a:extLst>
                  <a:ext uri="{0D108BD9-81ED-4DB2-BD59-A6C34878D82A}">
                    <a16:rowId xmlns:a16="http://schemas.microsoft.com/office/drawing/2014/main" val="10004"/>
                  </a:ext>
                </a:extLst>
              </a:tr>
            </a:tbl>
          </a:graphicData>
        </a:graphic>
      </p:graphicFrame>
      <p:graphicFrame>
        <p:nvGraphicFramePr>
          <p:cNvPr id="7" name="Содержимое 8"/>
          <p:cNvGraphicFramePr/>
          <p:nvPr/>
        </p:nvGraphicFramePr>
        <p:xfrm>
          <a:off x="657286" y="3429000"/>
          <a:ext cx="10877426" cy="2441993"/>
        </p:xfrm>
        <a:graphic>
          <a:graphicData uri="http://schemas.openxmlformats.org/drawingml/2006/table">
            <a:tbl>
              <a:tblPr firstRow="1" bandRow="1">
                <a:tableStyleId>{5C22544A-7EE6-4342-B048-85BDC9FD1C3A}</a:tableStyleId>
              </a:tblPr>
              <a:tblGrid>
                <a:gridCol w="2580635">
                  <a:extLst>
                    <a:ext uri="{9D8B030D-6E8A-4147-A177-3AD203B41FA5}">
                      <a16:colId xmlns:a16="http://schemas.microsoft.com/office/drawing/2014/main" val="20000"/>
                    </a:ext>
                  </a:extLst>
                </a:gridCol>
                <a:gridCol w="4260515">
                  <a:extLst>
                    <a:ext uri="{9D8B030D-6E8A-4147-A177-3AD203B41FA5}">
                      <a16:colId xmlns:a16="http://schemas.microsoft.com/office/drawing/2014/main" val="20001"/>
                    </a:ext>
                  </a:extLst>
                </a:gridCol>
                <a:gridCol w="4036276">
                  <a:extLst>
                    <a:ext uri="{9D8B030D-6E8A-4147-A177-3AD203B41FA5}">
                      <a16:colId xmlns:a16="http://schemas.microsoft.com/office/drawing/2014/main" val="20002"/>
                    </a:ext>
                  </a:extLst>
                </a:gridCol>
              </a:tblGrid>
              <a:tr h="343518">
                <a:tc>
                  <a:txBody>
                    <a:bodyPr/>
                    <a:lstStyle/>
                    <a:p>
                      <a:pPr algn="ctr"/>
                      <a:r>
                        <a:rPr lang="ru-RU" sz="1400" dirty="0">
                          <a:latin typeface="Liberation Serif" panose="02020603050405020304" pitchFamily="18" charset="0"/>
                          <a:ea typeface="Liberation Serif" panose="02020603050405020304" pitchFamily="18" charset="0"/>
                          <a:cs typeface="Liberation Serif" panose="02020603050405020304" pitchFamily="18" charset="0"/>
                        </a:rPr>
                        <a:t>Виды межбюджетных трансфертов</a:t>
                      </a:r>
                    </a:p>
                  </a:txBody>
                  <a:tcPr marT="34290" marB="34290"/>
                </a:tc>
                <a:tc>
                  <a:txBody>
                    <a:bodyPr/>
                    <a:lstStyle/>
                    <a:p>
                      <a:pPr algn="ctr"/>
                      <a:r>
                        <a:rPr lang="ru-RU" sz="1400" dirty="0">
                          <a:latin typeface="Liberation Serif" panose="02020603050405020304" pitchFamily="18" charset="0"/>
                          <a:ea typeface="Liberation Serif" panose="02020603050405020304" pitchFamily="18" charset="0"/>
                          <a:cs typeface="Liberation Serif" panose="02020603050405020304" pitchFamily="18" charset="0"/>
                        </a:rPr>
                        <a:t>Определение</a:t>
                      </a:r>
                    </a:p>
                  </a:txBody>
                  <a:tcPr marT="34290" marB="34290"/>
                </a:tc>
                <a:tc>
                  <a:txBody>
                    <a:bodyPr/>
                    <a:lstStyle/>
                    <a:p>
                      <a:pPr algn="ctr"/>
                      <a:r>
                        <a:rPr lang="ru-RU" sz="1400" dirty="0">
                          <a:latin typeface="Liberation Serif" panose="02020603050405020304" pitchFamily="18" charset="0"/>
                          <a:ea typeface="Liberation Serif" panose="02020603050405020304" pitchFamily="18" charset="0"/>
                          <a:cs typeface="Liberation Serif" panose="02020603050405020304" pitchFamily="18" charset="0"/>
                        </a:rPr>
                        <a:t>Аналогия в семейном бюджете</a:t>
                      </a:r>
                    </a:p>
                  </a:txBody>
                  <a:tcPr marT="34290" marB="34290"/>
                </a:tc>
                <a:extLst>
                  <a:ext uri="{0D108BD9-81ED-4DB2-BD59-A6C34878D82A}">
                    <a16:rowId xmlns:a16="http://schemas.microsoft.com/office/drawing/2014/main" val="10000"/>
                  </a:ext>
                </a:extLst>
              </a:tr>
              <a:tr h="474672">
                <a:tc>
                  <a:txBody>
                    <a:bodyPr/>
                    <a:lstStyle/>
                    <a:p>
                      <a:pPr algn="l"/>
                      <a:r>
                        <a:rPr lang="ru-RU" sz="1400" b="0" dirty="0">
                          <a:latin typeface="Liberation Serif" panose="02020603050405020304" pitchFamily="18" charset="0"/>
                          <a:ea typeface="Liberation Serif" panose="02020603050405020304" pitchFamily="18" charset="0"/>
                          <a:cs typeface="Liberation Serif" panose="02020603050405020304" pitchFamily="18" charset="0"/>
                        </a:rPr>
                        <a:t>Субвенции</a:t>
                      </a:r>
                    </a:p>
                  </a:txBody>
                  <a:tcPr marT="34290" marB="34290"/>
                </a:tc>
                <a:tc>
                  <a:txBody>
                    <a:bodyPr/>
                    <a:lstStyle/>
                    <a:p>
                      <a:pPr algn="l"/>
                      <a:r>
                        <a:rPr lang="ru-RU" sz="1400" dirty="0">
                          <a:latin typeface="Liberation Serif" panose="02020603050405020304" pitchFamily="18" charset="0"/>
                          <a:ea typeface="Liberation Serif" panose="02020603050405020304" pitchFamily="18" charset="0"/>
                          <a:cs typeface="Liberation Serif" panose="02020603050405020304" pitchFamily="18" charset="0"/>
                        </a:rPr>
                        <a:t>Предоставляются на финансирование переданных полномочий</a:t>
                      </a:r>
                    </a:p>
                  </a:txBody>
                  <a:tcPr marT="34290" marB="34290"/>
                </a:tc>
                <a:tc>
                  <a:txBody>
                    <a:bodyPr/>
                    <a:lstStyle/>
                    <a:p>
                      <a:pPr algn="l"/>
                      <a:r>
                        <a:rPr lang="ru-RU" sz="1400" dirty="0">
                          <a:latin typeface="Liberation Serif" panose="02020603050405020304" pitchFamily="18" charset="0"/>
                          <a:ea typeface="Liberation Serif" panose="02020603050405020304" pitchFamily="18" charset="0"/>
                          <a:cs typeface="Liberation Serif" panose="02020603050405020304" pitchFamily="18" charset="0"/>
                        </a:rPr>
                        <a:t>Вы даете деньги своему ребенку и посылаете его в магазин купить продукты по списку</a:t>
                      </a:r>
                    </a:p>
                  </a:txBody>
                  <a:tcPr marT="34290" marB="34290"/>
                </a:tc>
                <a:extLst>
                  <a:ext uri="{0D108BD9-81ED-4DB2-BD59-A6C34878D82A}">
                    <a16:rowId xmlns:a16="http://schemas.microsoft.com/office/drawing/2014/main" val="10001"/>
                  </a:ext>
                </a:extLst>
              </a:tr>
              <a:tr h="423795">
                <a:tc>
                  <a:txBody>
                    <a:bodyPr/>
                    <a:lstStyle/>
                    <a:p>
                      <a:pPr algn="l"/>
                      <a:r>
                        <a:rPr lang="ru-RU" sz="1400" dirty="0">
                          <a:latin typeface="Liberation Serif" panose="02020603050405020304" pitchFamily="18" charset="0"/>
                          <a:ea typeface="Liberation Serif" panose="02020603050405020304" pitchFamily="18" charset="0"/>
                          <a:cs typeface="Liberation Serif" panose="02020603050405020304" pitchFamily="18" charset="0"/>
                        </a:rPr>
                        <a:t>Дотации</a:t>
                      </a:r>
                    </a:p>
                  </a:txBody>
                  <a:tcPr marT="34290" marB="34290"/>
                </a:tc>
                <a:tc>
                  <a:txBody>
                    <a:bodyPr/>
                    <a:lstStyle/>
                    <a:p>
                      <a:pPr algn="l"/>
                      <a:r>
                        <a:rPr lang="ru-RU" sz="1400" dirty="0">
                          <a:latin typeface="Liberation Serif" panose="02020603050405020304" pitchFamily="18" charset="0"/>
                          <a:ea typeface="Liberation Serif" panose="02020603050405020304" pitchFamily="18" charset="0"/>
                          <a:cs typeface="Liberation Serif" panose="02020603050405020304" pitchFamily="18" charset="0"/>
                        </a:rPr>
                        <a:t>Предоставляются без определения конкретной цели их использования</a:t>
                      </a:r>
                    </a:p>
                  </a:txBody>
                  <a:tcPr marT="34290" marB="34290"/>
                </a:tc>
                <a:tc>
                  <a:txBody>
                    <a:bodyPr/>
                    <a:lstStyle/>
                    <a:p>
                      <a:pPr algn="l"/>
                      <a:r>
                        <a:rPr lang="ru-RU" sz="1400" dirty="0">
                          <a:latin typeface="Liberation Serif" panose="02020603050405020304" pitchFamily="18" charset="0"/>
                          <a:ea typeface="Liberation Serif" panose="02020603050405020304" pitchFamily="18" charset="0"/>
                          <a:cs typeface="Liberation Serif" panose="02020603050405020304" pitchFamily="18" charset="0"/>
                        </a:rPr>
                        <a:t>Вы даете ребенку</a:t>
                      </a:r>
                      <a:r>
                        <a:rPr lang="ru-RU" sz="1400" baseline="0" dirty="0">
                          <a:latin typeface="Liberation Serif" panose="02020603050405020304" pitchFamily="18" charset="0"/>
                          <a:ea typeface="Liberation Serif" panose="02020603050405020304" pitchFamily="18" charset="0"/>
                          <a:cs typeface="Liberation Serif" panose="02020603050405020304" pitchFamily="18" charset="0"/>
                        </a:rPr>
                        <a:t> «карманные» деньги</a:t>
                      </a:r>
                      <a:endParaRPr lang="ru-RU" sz="1400"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T="34290" marB="34290"/>
                </a:tc>
                <a:extLst>
                  <a:ext uri="{0D108BD9-81ED-4DB2-BD59-A6C34878D82A}">
                    <a16:rowId xmlns:a16="http://schemas.microsoft.com/office/drawing/2014/main" val="10002"/>
                  </a:ext>
                </a:extLst>
              </a:tr>
              <a:tr h="956093">
                <a:tc>
                  <a:txBody>
                    <a:bodyPr/>
                    <a:lstStyle/>
                    <a:p>
                      <a:pPr algn="l"/>
                      <a:r>
                        <a:rPr lang="ru-RU" sz="1400" dirty="0">
                          <a:latin typeface="Liberation Serif" panose="02020603050405020304" pitchFamily="18" charset="0"/>
                          <a:ea typeface="Liberation Serif" panose="02020603050405020304" pitchFamily="18" charset="0"/>
                          <a:cs typeface="Liberation Serif" panose="02020603050405020304" pitchFamily="18" charset="0"/>
                        </a:rPr>
                        <a:t>Иные межбюджетные трансферты</a:t>
                      </a:r>
                    </a:p>
                  </a:txBody>
                  <a:tcPr marT="34290" marB="34290"/>
                </a:tc>
                <a:tc>
                  <a:txBody>
                    <a:bodyPr/>
                    <a:lstStyle/>
                    <a:p>
                      <a:pPr algn="l"/>
                      <a:r>
                        <a:rPr lang="ru-RU" sz="1400" dirty="0">
                          <a:latin typeface="Liberation Serif" panose="02020603050405020304" pitchFamily="18" charset="0"/>
                          <a:ea typeface="Liberation Serif" panose="02020603050405020304" pitchFamily="18" charset="0"/>
                          <a:cs typeface="Liberation Serif" panose="02020603050405020304" pitchFamily="18" charset="0"/>
                        </a:rPr>
                        <a:t>Предоставляются:</a:t>
                      </a:r>
                    </a:p>
                    <a:p>
                      <a:pPr marL="228600" indent="-228600" algn="l">
                        <a:buAutoNum type="arabicParenR"/>
                      </a:pPr>
                      <a:r>
                        <a:rPr lang="ru-RU" sz="1400" dirty="0">
                          <a:latin typeface="Liberation Serif" panose="02020603050405020304" pitchFamily="18" charset="0"/>
                          <a:ea typeface="Liberation Serif" panose="02020603050405020304" pitchFamily="18" charset="0"/>
                          <a:cs typeface="Liberation Serif" panose="02020603050405020304" pitchFamily="18" charset="0"/>
                        </a:rPr>
                        <a:t>На условиях определенных двумя сторонами;</a:t>
                      </a:r>
                    </a:p>
                    <a:p>
                      <a:pPr marL="228600" indent="-228600" algn="l">
                        <a:buAutoNum type="arabicParenR"/>
                      </a:pPr>
                      <a:r>
                        <a:rPr lang="ru-RU" sz="1400" dirty="0">
                          <a:latin typeface="Liberation Serif" panose="02020603050405020304" pitchFamily="18" charset="0"/>
                          <a:ea typeface="Liberation Serif" panose="02020603050405020304" pitchFamily="18" charset="0"/>
                          <a:cs typeface="Liberation Serif" panose="02020603050405020304" pitchFamily="18" charset="0"/>
                        </a:rPr>
                        <a:t>На выравнивание</a:t>
                      </a:r>
                      <a:r>
                        <a:rPr lang="ru-RU" sz="1400" baseline="0" dirty="0">
                          <a:latin typeface="Liberation Serif" panose="02020603050405020304" pitchFamily="18" charset="0"/>
                          <a:ea typeface="Liberation Serif" panose="02020603050405020304" pitchFamily="18" charset="0"/>
                          <a:cs typeface="Liberation Serif" panose="02020603050405020304" pitchFamily="18" charset="0"/>
                        </a:rPr>
                        <a:t> бюджетной обеспеченности без определения конкретной цели их использования</a:t>
                      </a:r>
                      <a:endParaRPr lang="ru-RU" sz="1400"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T="34290" marB="34290"/>
                </a:tc>
                <a:tc>
                  <a:txBody>
                    <a:bodyPr/>
                    <a:lstStyle/>
                    <a:p>
                      <a:pPr marL="228600" indent="-228600" algn="l">
                        <a:buAutoNum type="arabicParenR"/>
                      </a:pPr>
                      <a:r>
                        <a:rPr lang="ru-RU" sz="1400" dirty="0">
                          <a:latin typeface="Liberation Serif" panose="02020603050405020304" pitchFamily="18" charset="0"/>
                          <a:ea typeface="Liberation Serif" panose="02020603050405020304" pitchFamily="18" charset="0"/>
                          <a:cs typeface="Liberation Serif" panose="02020603050405020304" pitchFamily="18" charset="0"/>
                        </a:rPr>
                        <a:t>Вы даете своему ребенку</a:t>
                      </a:r>
                      <a:r>
                        <a:rPr lang="ru-RU" sz="1400" baseline="0" dirty="0">
                          <a:latin typeface="Liberation Serif" panose="02020603050405020304" pitchFamily="18" charset="0"/>
                          <a:ea typeface="Liberation Serif" panose="02020603050405020304" pitchFamily="18" charset="0"/>
                          <a:cs typeface="Liberation Serif" panose="02020603050405020304" pitchFamily="18" charset="0"/>
                        </a:rPr>
                        <a:t> деньги на определенных условиях;</a:t>
                      </a:r>
                    </a:p>
                    <a:p>
                      <a:pPr marL="228600" indent="-228600" algn="l">
                        <a:buAutoNum type="arabicParenR"/>
                      </a:pPr>
                      <a:r>
                        <a:rPr lang="ru-RU" sz="1400" baseline="0" dirty="0">
                          <a:latin typeface="Liberation Serif" panose="02020603050405020304" pitchFamily="18" charset="0"/>
                          <a:ea typeface="Liberation Serif" panose="02020603050405020304" pitchFamily="18" charset="0"/>
                          <a:cs typeface="Liberation Serif" panose="02020603050405020304" pitchFamily="18" charset="0"/>
                        </a:rPr>
                        <a:t>Вы содержите ребенка</a:t>
                      </a:r>
                      <a:endParaRPr lang="ru-RU" sz="1400" dirty="0">
                        <a:latin typeface="Liberation Serif" panose="02020603050405020304" pitchFamily="18" charset="0"/>
                        <a:ea typeface="Liberation Serif" panose="02020603050405020304" pitchFamily="18" charset="0"/>
                        <a:cs typeface="Liberation Serif" panose="02020603050405020304" pitchFamily="18" charset="0"/>
                      </a:endParaRPr>
                    </a:p>
                  </a:txBody>
                  <a:tcPr marT="34290" marB="34290"/>
                </a:tc>
                <a:extLst>
                  <a:ext uri="{0D108BD9-81ED-4DB2-BD59-A6C34878D82A}">
                    <a16:rowId xmlns:a16="http://schemas.microsoft.com/office/drawing/2014/main" val="10003"/>
                  </a:ext>
                </a:extLst>
              </a:tr>
            </a:tbl>
          </a:graphicData>
        </a:graphic>
      </p:graphicFrame>
      <p:sp>
        <p:nvSpPr>
          <p:cNvPr id="8" name="TextBox 7"/>
          <p:cNvSpPr txBox="1"/>
          <p:nvPr/>
        </p:nvSpPr>
        <p:spPr>
          <a:xfrm>
            <a:off x="657286" y="5961189"/>
            <a:ext cx="10877426" cy="307777"/>
          </a:xfrm>
          <a:prstGeom prst="rect">
            <a:avLst/>
          </a:prstGeom>
          <a:noFill/>
        </p:spPr>
        <p:txBody>
          <a:bodyPr wrap="square" rtlCol="0">
            <a:spAutoFit/>
          </a:bodyPr>
          <a:lstStyle/>
          <a:p>
            <a:r>
              <a:rPr lang="ru-RU" sz="1400" dirty="0">
                <a:solidFill>
                  <a:schemeClr val="bg1"/>
                </a:solidFill>
                <a:latin typeface="Liberation Serif" panose="02020603050405020304" pitchFamily="18" charset="0"/>
                <a:ea typeface="Liberation Serif" panose="02020603050405020304" pitchFamily="18" charset="0"/>
                <a:cs typeface="Liberation Serif" panose="02020603050405020304" pitchFamily="18" charset="0"/>
              </a:rPr>
              <a:t>Межбюджетные трансферты – денежные средства, предоставляемые из одного уровня бюджетной системы в другой.</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ural-news.net/img/20140707/fc6c6e008b61b69b63b050dc0e9d8108.jpg"/>
          <p:cNvPicPr/>
          <p:nvPr/>
        </p:nvPicPr>
        <p:blipFill>
          <a:blip r:embed="rId2" cstate="print"/>
          <a:srcRect/>
          <a:stretch>
            <a:fillRect/>
          </a:stretch>
        </p:blipFill>
        <p:spPr bwMode="auto">
          <a:xfrm>
            <a:off x="658414" y="352077"/>
            <a:ext cx="3466694" cy="2426291"/>
          </a:xfrm>
          <a:prstGeom prst="rect">
            <a:avLst/>
          </a:prstGeom>
          <a:noFill/>
          <a:ln w="9525">
            <a:noFill/>
            <a:miter lim="800000"/>
            <a:headEnd/>
            <a:tailEnd/>
          </a:ln>
        </p:spPr>
      </p:pic>
      <p:sp>
        <p:nvSpPr>
          <p:cNvPr id="5" name="Прямоугольник 4"/>
          <p:cNvSpPr/>
          <p:nvPr/>
        </p:nvSpPr>
        <p:spPr>
          <a:xfrm>
            <a:off x="4125108" y="605847"/>
            <a:ext cx="7056784" cy="646331"/>
          </a:xfrm>
          <a:prstGeom prst="rect">
            <a:avLst/>
          </a:prstGeom>
        </p:spPr>
        <p:txBody>
          <a:bodyPr wrap="square">
            <a:spAutoFit/>
          </a:bodyPr>
          <a:lstStyle/>
          <a:p>
            <a:pPr lvl="0" algn="ctr">
              <a:spcBef>
                <a:spcPct val="0"/>
              </a:spcBef>
              <a:defRPr/>
            </a:pPr>
            <a:r>
              <a:rPr lang="ru-RU" sz="3600" b="1" i="1" dirty="0">
                <a:latin typeface="Liberation Serif" panose="02020603050405020304" pitchFamily="18" charset="0"/>
                <a:ea typeface="Liberation Serif" panose="02020603050405020304" pitchFamily="18" charset="0"/>
                <a:cs typeface="Liberation Serif" panose="02020603050405020304" pitchFamily="18" charset="0"/>
              </a:rPr>
              <a:t>                  Спасибо за внимание! </a:t>
            </a:r>
          </a:p>
        </p:txBody>
      </p:sp>
      <p:sp>
        <p:nvSpPr>
          <p:cNvPr id="6" name="Прямоугольник 5"/>
          <p:cNvSpPr/>
          <p:nvPr/>
        </p:nvSpPr>
        <p:spPr>
          <a:xfrm>
            <a:off x="4125108" y="3032138"/>
            <a:ext cx="7056784" cy="2954655"/>
          </a:xfrm>
          <a:prstGeom prst="rect">
            <a:avLst/>
          </a:prstGeom>
        </p:spPr>
        <p:txBody>
          <a:bodyPr wrap="square">
            <a:spAutoFit/>
          </a:bodyPr>
          <a:lstStyle/>
          <a:p>
            <a:pPr lvl="0" algn="ctr">
              <a:spcBef>
                <a:spcPct val="0"/>
              </a:spcBef>
              <a:defRPr/>
            </a:pPr>
            <a:r>
              <a:rPr lang="ru-RU" sz="1400" b="1" dirty="0">
                <a:latin typeface="Liberation Serif" panose="02020603050405020304" pitchFamily="18" charset="0"/>
                <a:ea typeface="Liberation Serif" panose="02020603050405020304" pitchFamily="18" charset="0"/>
                <a:cs typeface="Liberation Serif" panose="02020603050405020304" pitchFamily="18" charset="0"/>
              </a:rPr>
              <a:t>Разработчик презентации «Бюджет для граждан» по проекту решения «О бюджете </a:t>
            </a:r>
            <a:r>
              <a:rPr lang="ru-RU" sz="1400" b="1" dirty="0" err="1">
                <a:latin typeface="Liberation Serif" panose="02020603050405020304" pitchFamily="18" charset="0"/>
                <a:ea typeface="Liberation Serif" panose="02020603050405020304" pitchFamily="18" charset="0"/>
                <a:cs typeface="Liberation Serif" panose="02020603050405020304" pitchFamily="18" charset="0"/>
              </a:rPr>
              <a:t>Слободо</a:t>
            </a:r>
            <a:r>
              <a:rPr lang="ru-RU" sz="1400" b="1" dirty="0">
                <a:latin typeface="Liberation Serif" panose="02020603050405020304" pitchFamily="18" charset="0"/>
                <a:ea typeface="Liberation Serif" panose="02020603050405020304" pitchFamily="18" charset="0"/>
                <a:cs typeface="Liberation Serif" panose="02020603050405020304" pitchFamily="18" charset="0"/>
              </a:rPr>
              <a:t>-Туринского муниципального района  на 2023 год и плановый период 2024 и 2025 годов»</a:t>
            </a:r>
            <a:endParaRPr lang="ru-RU" b="1" dirty="0">
              <a:latin typeface="Liberation Serif" panose="02020603050405020304" pitchFamily="18" charset="0"/>
              <a:ea typeface="Liberation Serif" panose="02020603050405020304" pitchFamily="18" charset="0"/>
              <a:cs typeface="Liberation Serif" panose="02020603050405020304" pitchFamily="18" charset="0"/>
            </a:endParaRPr>
          </a:p>
          <a:p>
            <a:pPr algn="ctr"/>
            <a:r>
              <a:rPr lang="ru-RU" b="1" dirty="0">
                <a:latin typeface="Liberation Serif" panose="02020603050405020304" pitchFamily="18" charset="0"/>
                <a:ea typeface="Liberation Serif" panose="02020603050405020304" pitchFamily="18" charset="0"/>
                <a:cs typeface="Liberation Serif" panose="02020603050405020304" pitchFamily="18" charset="0"/>
              </a:rPr>
              <a:t>Финансовое управление администрации </a:t>
            </a:r>
          </a:p>
          <a:p>
            <a:pPr algn="ctr"/>
            <a:r>
              <a:rPr lang="ru-RU" b="1" dirty="0" err="1">
                <a:latin typeface="Liberation Serif" panose="02020603050405020304" pitchFamily="18" charset="0"/>
                <a:ea typeface="Liberation Serif" panose="02020603050405020304" pitchFamily="18" charset="0"/>
                <a:cs typeface="Liberation Serif" panose="02020603050405020304" pitchFamily="18" charset="0"/>
              </a:rPr>
              <a:t>Слободо</a:t>
            </a:r>
            <a:r>
              <a:rPr lang="ru-RU" b="1" dirty="0">
                <a:latin typeface="Liberation Serif" panose="02020603050405020304" pitchFamily="18" charset="0"/>
                <a:ea typeface="Liberation Serif" panose="02020603050405020304" pitchFamily="18" charset="0"/>
                <a:cs typeface="Liberation Serif" panose="02020603050405020304" pitchFamily="18" charset="0"/>
              </a:rPr>
              <a:t>-Туринского муниципального района</a:t>
            </a:r>
          </a:p>
          <a:p>
            <a:pPr algn="ctr"/>
            <a:endParaRPr lang="ru-RU" b="1" dirty="0">
              <a:latin typeface="Liberation Serif" panose="02020603050405020304" pitchFamily="18" charset="0"/>
              <a:ea typeface="Liberation Serif" panose="02020603050405020304" pitchFamily="18" charset="0"/>
              <a:cs typeface="Liberation Serif" panose="02020603050405020304" pitchFamily="18" charset="0"/>
            </a:endParaRPr>
          </a:p>
          <a:p>
            <a:pPr algn="ctr"/>
            <a:r>
              <a:rPr lang="ru-RU" b="1" dirty="0">
                <a:latin typeface="Liberation Serif" panose="02020603050405020304" pitchFamily="18" charset="0"/>
                <a:ea typeface="Liberation Serif" panose="02020603050405020304" pitchFamily="18" charset="0"/>
                <a:cs typeface="Liberation Serif" panose="02020603050405020304" pitchFamily="18" charset="0"/>
              </a:rPr>
              <a:t>Начальник 		</a:t>
            </a:r>
            <a:r>
              <a:rPr lang="ru-RU" b="1" dirty="0" err="1">
                <a:latin typeface="Liberation Serif" panose="02020603050405020304" pitchFamily="18" charset="0"/>
                <a:ea typeface="Liberation Serif" panose="02020603050405020304" pitchFamily="18" charset="0"/>
                <a:cs typeface="Liberation Serif" panose="02020603050405020304" pitchFamily="18" charset="0"/>
              </a:rPr>
              <a:t>Лыскина</a:t>
            </a:r>
            <a:endParaRPr lang="ru-RU" b="1" dirty="0">
              <a:latin typeface="Liberation Serif" panose="02020603050405020304" pitchFamily="18" charset="0"/>
              <a:ea typeface="Liberation Serif" panose="02020603050405020304" pitchFamily="18" charset="0"/>
              <a:cs typeface="Liberation Serif" panose="02020603050405020304" pitchFamily="18" charset="0"/>
            </a:endParaRPr>
          </a:p>
          <a:p>
            <a:pPr algn="ctr"/>
            <a:r>
              <a:rPr lang="ru-RU" b="1" dirty="0">
                <a:latin typeface="Liberation Serif" panose="02020603050405020304" pitchFamily="18" charset="0"/>
                <a:ea typeface="Liberation Serif" panose="02020603050405020304" pitchFamily="18" charset="0"/>
                <a:cs typeface="Liberation Serif" panose="02020603050405020304" pitchFamily="18" charset="0"/>
              </a:rPr>
              <a:t>			Оксана Михайловна</a:t>
            </a:r>
          </a:p>
          <a:p>
            <a:pPr algn="ctr"/>
            <a:r>
              <a:rPr lang="ru-RU" b="1" dirty="0">
                <a:latin typeface="Liberation Serif" panose="02020603050405020304" pitchFamily="18" charset="0"/>
                <a:ea typeface="Liberation Serif" panose="02020603050405020304" pitchFamily="18" charset="0"/>
                <a:cs typeface="Liberation Serif" panose="02020603050405020304" pitchFamily="18" charset="0"/>
              </a:rPr>
              <a:t>Наш адрес: 623930, с. Туринская Слобода, </a:t>
            </a:r>
            <a:r>
              <a:rPr lang="ru-RU" b="1" dirty="0" err="1">
                <a:latin typeface="Liberation Serif" panose="02020603050405020304" pitchFamily="18" charset="0"/>
                <a:ea typeface="Liberation Serif" panose="02020603050405020304" pitchFamily="18" charset="0"/>
                <a:cs typeface="Liberation Serif" panose="02020603050405020304" pitchFamily="18" charset="0"/>
              </a:rPr>
              <a:t>ул.Ленина</a:t>
            </a:r>
            <a:r>
              <a:rPr lang="ru-RU" b="1" dirty="0">
                <a:latin typeface="Liberation Serif" panose="02020603050405020304" pitchFamily="18" charset="0"/>
                <a:ea typeface="Liberation Serif" panose="02020603050405020304" pitchFamily="18" charset="0"/>
                <a:cs typeface="Liberation Serif" panose="02020603050405020304" pitchFamily="18" charset="0"/>
              </a:rPr>
              <a:t>, д.1</a:t>
            </a:r>
          </a:p>
          <a:p>
            <a:pPr algn="ctr"/>
            <a:r>
              <a:rPr lang="ru-RU" b="1" dirty="0">
                <a:latin typeface="Liberation Serif" panose="02020603050405020304" pitchFamily="18" charset="0"/>
                <a:ea typeface="Liberation Serif" panose="02020603050405020304" pitchFamily="18" charset="0"/>
                <a:cs typeface="Liberation Serif" panose="02020603050405020304" pitchFamily="18" charset="0"/>
              </a:rPr>
              <a:t>Телефон: (34361) 2-13-37, 2-10-79. Факс</a:t>
            </a:r>
            <a:r>
              <a:rPr lang="ru-RU" b="1" dirty="0">
                <a:latin typeface="Liberation Serif" panose="02020603050405020304" pitchFamily="18" charset="0"/>
                <a:ea typeface="Liberation Serif" panose="02020603050405020304" pitchFamily="18" charset="0"/>
                <a:cs typeface="Liberation Serif" panose="02020603050405020304" pitchFamily="18" charset="0"/>
                <a:sym typeface="Wingdings" panose="05000000000000000000" pitchFamily="2" charset="2"/>
              </a:rPr>
              <a:t>: (34361) 2-</a:t>
            </a:r>
            <a:r>
              <a:rPr lang="en-US" b="1" dirty="0">
                <a:latin typeface="Liberation Serif" panose="02020603050405020304" pitchFamily="18" charset="0"/>
                <a:ea typeface="Liberation Serif" panose="02020603050405020304" pitchFamily="18" charset="0"/>
                <a:cs typeface="Liberation Serif" panose="02020603050405020304" pitchFamily="18" charset="0"/>
                <a:sym typeface="Wingdings" panose="05000000000000000000" pitchFamily="2" charset="2"/>
              </a:rPr>
              <a:t>13-37</a:t>
            </a:r>
          </a:p>
          <a:p>
            <a:pPr algn="ctr"/>
            <a:r>
              <a:rPr lang="en-US" b="1" dirty="0">
                <a:latin typeface="Liberation Serif" panose="02020603050405020304" pitchFamily="18" charset="0"/>
                <a:ea typeface="Liberation Serif" panose="02020603050405020304" pitchFamily="18" charset="0"/>
                <a:cs typeface="Liberation Serif" panose="02020603050405020304" pitchFamily="18" charset="0"/>
                <a:sym typeface="Wingdings" panose="05000000000000000000" pitchFamily="2" charset="2"/>
              </a:rPr>
              <a:t>E-mail: finsloboda@mail.ru</a:t>
            </a:r>
            <a:endParaRPr lang="ru-RU" b="1" dirty="0">
              <a:latin typeface="Liberation Serif" panose="02020603050405020304" pitchFamily="18" charset="0"/>
              <a:ea typeface="Liberation Serif" panose="02020603050405020304" pitchFamily="18" charset="0"/>
              <a:cs typeface="Liberation Serif"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3" descr="https://www.oblgazeta.ru/media/article_photos/f5571b8bf7ae07f564e5b27f74a642f913219f38552167182d06cad5.jpg"/>
          <p:cNvPicPr/>
          <p:nvPr/>
        </p:nvPicPr>
        <p:blipFill>
          <a:blip r:embed="rId2" cstate="print">
            <a:alphaModFix amt="70000"/>
            <a:lum bright="40000"/>
          </a:blip>
          <a:stretch>
            <a:fillRect/>
          </a:stretch>
        </p:blipFill>
        <p:spPr>
          <a:xfrm>
            <a:off x="657285" y="123479"/>
            <a:ext cx="10877427" cy="6559174"/>
          </a:xfrm>
          <a:prstGeom prst="rect">
            <a:avLst/>
          </a:prstGeom>
          <a:ln w="9525">
            <a:noFill/>
          </a:ln>
        </p:spPr>
      </p:pic>
      <p:sp>
        <p:nvSpPr>
          <p:cNvPr id="4" name="CustomShape 1"/>
          <p:cNvSpPr/>
          <p:nvPr/>
        </p:nvSpPr>
        <p:spPr>
          <a:xfrm>
            <a:off x="657286" y="175347"/>
            <a:ext cx="10877427" cy="29878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US" b="0" strike="noStrike"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I.</a:t>
            </a:r>
            <a:r>
              <a:rPr lang="ru-RU" b="0" strike="noStrike"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 Вводная часть</a:t>
            </a:r>
          </a:p>
        </p:txBody>
      </p:sp>
      <p:sp>
        <p:nvSpPr>
          <p:cNvPr id="5" name="CustomShape 2"/>
          <p:cNvSpPr/>
          <p:nvPr/>
        </p:nvSpPr>
        <p:spPr>
          <a:xfrm>
            <a:off x="657285" y="681479"/>
            <a:ext cx="10877427" cy="5651587"/>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marL="365760" indent="-281305" algn="just">
              <a:lnSpc>
                <a:spcPct val="100000"/>
              </a:lnSpc>
              <a:spcBef>
                <a:spcPts val="600"/>
              </a:spcBef>
              <a:tabLst>
                <a:tab pos="0" algn="l"/>
              </a:tabLst>
            </a:pPr>
            <a:r>
              <a:rPr lang="ru-RU" sz="1500" spc="-1" dirty="0">
                <a:solidFill>
                  <a:srgbClr val="000000"/>
                </a:solidFill>
                <a:latin typeface="Times New Roman" panose="02020603050405020304"/>
                <a:ea typeface="Liberation Serif" panose="02020603050405020304" pitchFamily="18" charset="0"/>
                <a:cs typeface="Liberation Serif" panose="02020603050405020304" pitchFamily="18" charset="0"/>
              </a:rPr>
              <a:t>			</a:t>
            </a:r>
            <a:r>
              <a:rPr lang="ru-RU" sz="20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Количество населенных пунктов 48 единиц, из них 3 населенных пункта без населения. Общая площадь земель муниципального района 269 588 га, в том числе земель сельскохозяйственного назначения 203 515 га, земель занятых сельскохозяйственными угодьями 79 364 га, земель сельскохозяйственного назначения, пригодных для размещения новых сельскохозяйственных производств  45 461 га.         	Площадь водоемов на территории муниципального района 1 935 га, основные водоемы, расположенные на территории района – река Тура, река </a:t>
            </a:r>
            <a:r>
              <a:rPr lang="ru-RU" sz="2000" b="0" strike="noStrike" spc="-1" dirty="0" err="1">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Ница</a:t>
            </a:r>
            <a:r>
              <a:rPr lang="ru-RU" sz="20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 озера: Верхнее, Среднее, Нижнее.</a:t>
            </a:r>
            <a:endParaRPr lang="ru-RU" sz="20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p>
            <a:pPr marL="365760" indent="-281305" algn="just">
              <a:lnSpc>
                <a:spcPct val="100000"/>
              </a:lnSpc>
              <a:spcBef>
                <a:spcPts val="600"/>
              </a:spcBef>
              <a:tabLst>
                <a:tab pos="0" algn="l"/>
              </a:tabLst>
            </a:pPr>
            <a:r>
              <a:rPr lang="ru-RU" sz="20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     		В соответствии с 131-ФЗ «Об общих принципах организации местного самоуправления в Российской Федерации» изменилась структура муниципального образования «Слободо-Туринский район». С 01.01.2006 года образованы четыре сельских поселения: </a:t>
            </a:r>
            <a:r>
              <a:rPr lang="ru-RU" sz="2000" b="0" strike="noStrike" spc="-1" dirty="0" err="1">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Слободо</a:t>
            </a:r>
            <a:r>
              <a:rPr lang="ru-RU" sz="20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-Туринское, </a:t>
            </a:r>
            <a:r>
              <a:rPr lang="ru-RU" sz="2000" b="0" strike="noStrike" spc="-1" dirty="0" err="1">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Усть-Ницинское</a:t>
            </a:r>
            <a:r>
              <a:rPr lang="ru-RU" sz="20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 </a:t>
            </a:r>
            <a:r>
              <a:rPr lang="ru-RU" sz="2000" b="0" strike="noStrike" spc="-1" dirty="0" err="1">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Ницинское</a:t>
            </a:r>
            <a:r>
              <a:rPr lang="ru-RU" sz="20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 и Сладковское. </a:t>
            </a:r>
            <a:endParaRPr lang="ru-RU" sz="20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3" descr="http://sloboda.prihod.ru/users/30/230/editor_files/image/tmh150_l_205.jpg"/>
          <p:cNvPicPr/>
          <p:nvPr/>
        </p:nvPicPr>
        <p:blipFill>
          <a:blip r:embed="rId2" cstate="print">
            <a:alphaModFix amt="70000"/>
            <a:lum bright="50000"/>
          </a:blip>
          <a:stretch>
            <a:fillRect/>
          </a:stretch>
        </p:blipFill>
        <p:spPr>
          <a:xfrm>
            <a:off x="657285" y="123479"/>
            <a:ext cx="10877427" cy="6559173"/>
          </a:xfrm>
          <a:prstGeom prst="rect">
            <a:avLst/>
          </a:prstGeom>
          <a:ln w="9525">
            <a:noFill/>
          </a:ln>
        </p:spPr>
      </p:pic>
      <p:sp>
        <p:nvSpPr>
          <p:cNvPr id="4" name="CustomShape 1"/>
          <p:cNvSpPr/>
          <p:nvPr/>
        </p:nvSpPr>
        <p:spPr>
          <a:xfrm>
            <a:off x="657286" y="175347"/>
            <a:ext cx="10877427" cy="29878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US" b="0" strike="noStrike"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I.</a:t>
            </a:r>
            <a:r>
              <a:rPr lang="ru-RU" b="0" strike="noStrike"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 Вводная часть</a:t>
            </a:r>
          </a:p>
        </p:txBody>
      </p:sp>
      <p:sp>
        <p:nvSpPr>
          <p:cNvPr id="6" name="CustomShape 2"/>
          <p:cNvSpPr/>
          <p:nvPr/>
        </p:nvSpPr>
        <p:spPr>
          <a:xfrm>
            <a:off x="657283" y="524933"/>
            <a:ext cx="10877427" cy="5096934"/>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marL="365760" indent="-281305" algn="ctr">
              <a:lnSpc>
                <a:spcPct val="100000"/>
              </a:lnSpc>
              <a:spcBef>
                <a:spcPts val="600"/>
              </a:spcBef>
              <a:tabLst>
                <a:tab pos="0" algn="l"/>
              </a:tabLst>
            </a:pPr>
            <a:r>
              <a:rPr lang="ru-RU" b="1"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Основные задачи и приоритетные направления бюджетной и налоговой политики Слободо-Туринского муниципального района на 2024 год и плановый период 2025 и 2026 годов</a:t>
            </a:r>
            <a:endParaRPr lang="ru-RU" b="1"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p>
            <a:pPr marL="4445" indent="355600">
              <a:lnSpc>
                <a:spcPct val="100000"/>
              </a:lnSpc>
              <a:spcBef>
                <a:spcPts val="600"/>
              </a:spcBef>
              <a:tabLst>
                <a:tab pos="0" algn="l"/>
              </a:tabLst>
            </a:pPr>
            <a:r>
              <a:rPr lang="ru-RU"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 Бюджетная политика Слободо-Туринского муниципального района на 2024 год и плановый период 2025 и 2026 годов основана на преемственности бюджетной политики в 2024 - 2026 годах с учетом достижения целей и решения задач по муниципальным программам.</a:t>
            </a:r>
            <a:endParaRPr lang="ru-RU"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p>
            <a:pPr marL="4445" indent="355600" algn="just">
              <a:lnSpc>
                <a:spcPct val="100000"/>
              </a:lnSpc>
              <a:spcBef>
                <a:spcPts val="600"/>
              </a:spcBef>
              <a:tabLst>
                <a:tab pos="0" algn="l"/>
              </a:tabLst>
            </a:pPr>
            <a:r>
              <a:rPr lang="ru-RU"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Бюджетная политика на территории Слободо-Туринского муниципального района на 2024 год и плановый период 2025 и 2026 годов должна соответствовать критериям последовательности, реалистичности, эффективности и адресности. Бюджетная политика будет направлена на финансовое обеспечение первоочередных расходов, связанных с выплатой заработной платы, на дальнейшее развитие экономики и социальной сферы, повышение уровня и качества жизни населения, решение приоритетных задач, обеспечение сбалансированности и устойчивости бюджетной системы </a:t>
            </a:r>
            <a:r>
              <a:rPr lang="ru-RU" b="0" strike="noStrike" spc="-1" dirty="0" err="1">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Слободо</a:t>
            </a:r>
            <a:r>
              <a:rPr lang="ru-RU"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-Туринского муниципального района, повышение эффективности бюджетных расходов. </a:t>
            </a:r>
            <a:endParaRPr lang="ru-RU"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p>
            <a:pPr marL="365760" indent="-281305" algn="just">
              <a:lnSpc>
                <a:spcPct val="100000"/>
              </a:lnSpc>
              <a:spcBef>
                <a:spcPts val="600"/>
              </a:spcBef>
              <a:tabLst>
                <a:tab pos="0" algn="l"/>
              </a:tabLst>
            </a:pPr>
            <a:r>
              <a:rPr lang="ru-RU"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	Основными задачами бюджетной политики на 2024 - 2026 годы остаются:</a:t>
            </a:r>
            <a:endParaRPr lang="ru-RU"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p>
            <a:pPr marL="365760" indent="-281305" algn="just">
              <a:lnSpc>
                <a:spcPct val="100000"/>
              </a:lnSpc>
              <a:spcBef>
                <a:spcPts val="600"/>
              </a:spcBef>
              <a:tabLst>
                <a:tab pos="0" algn="l"/>
              </a:tabLst>
            </a:pPr>
            <a:r>
              <a:rPr lang="ru-RU"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	- обеспечение долговой устойчивости и сбалансированности бюджета Слободо-Туринского муниципального района;</a:t>
            </a:r>
            <a:endParaRPr lang="ru-RU"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p>
            <a:pPr marL="365760" indent="-281305" algn="just">
              <a:lnSpc>
                <a:spcPct val="100000"/>
              </a:lnSpc>
              <a:spcBef>
                <a:spcPts val="600"/>
              </a:spcBef>
              <a:tabLst>
                <a:tab pos="0" algn="l"/>
              </a:tabLst>
            </a:pPr>
            <a:r>
              <a:rPr lang="ru-RU"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	- повышение качества управления бюджетным процессом главными распорядителям   бюджетных средств;</a:t>
            </a:r>
            <a:endParaRPr lang="ru-RU"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p>
            <a:pPr marL="365760" indent="-281305" algn="just">
              <a:lnSpc>
                <a:spcPct val="100000"/>
              </a:lnSpc>
              <a:spcBef>
                <a:spcPts val="600"/>
              </a:spcBef>
              <a:tabLst>
                <a:tab pos="0" algn="l"/>
              </a:tabLst>
            </a:pPr>
            <a:r>
              <a:rPr lang="ru-RU"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	- повышение эффективности бюджетных расходов, в том числе за счет оптимизации закупок, максимально эффективного использования субсидий;</a:t>
            </a:r>
            <a:endParaRPr lang="ru-RU"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p>
            <a:pPr marL="365760" indent="-281305" algn="just">
              <a:lnSpc>
                <a:spcPct val="100000"/>
              </a:lnSpc>
              <a:spcBef>
                <a:spcPts val="600"/>
              </a:spcBef>
              <a:tabLst>
                <a:tab pos="0" algn="l"/>
              </a:tabLst>
            </a:pPr>
            <a:r>
              <a:rPr lang="ru-RU"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	- повышение эффективности мероприятий по мобилизации доходов в местный бюджет.</a:t>
            </a:r>
            <a:endParaRPr lang="ru-RU"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1"/>
          <p:cNvSpPr/>
          <p:nvPr/>
        </p:nvSpPr>
        <p:spPr>
          <a:xfrm>
            <a:off x="657286" y="175347"/>
            <a:ext cx="10877427" cy="29878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US" b="0" strike="noStrike"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I.</a:t>
            </a:r>
            <a:r>
              <a:rPr lang="ru-RU" b="0" strike="noStrike"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 Вводная часть</a:t>
            </a:r>
          </a:p>
        </p:txBody>
      </p:sp>
      <p:sp>
        <p:nvSpPr>
          <p:cNvPr id="5" name="CustomShape 2"/>
          <p:cNvSpPr/>
          <p:nvPr/>
        </p:nvSpPr>
        <p:spPr>
          <a:xfrm>
            <a:off x="657285" y="474133"/>
            <a:ext cx="10877427" cy="6208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fontScale="95000"/>
          </a:bodyPr>
          <a:lstStyle/>
          <a:p>
            <a:pPr marL="4445" indent="355600" algn="ctr">
              <a:lnSpc>
                <a:spcPct val="100000"/>
              </a:lnSpc>
              <a:spcBef>
                <a:spcPts val="600"/>
              </a:spcBef>
              <a:tabLst>
                <a:tab pos="0" algn="l"/>
              </a:tabLst>
            </a:pPr>
            <a:r>
              <a:rPr lang="ru-RU" sz="25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Основные задачи и приоритетные направления бюджетной и налоговой политики </a:t>
            </a:r>
            <a:r>
              <a:rPr lang="ru-RU" sz="2500" b="0" strike="noStrike" spc="-1" dirty="0" err="1">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Слободо</a:t>
            </a:r>
            <a:r>
              <a:rPr lang="ru-RU" sz="25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-Туринского муниципального района на 2024 год и плановый период 2025 и 2026 годов</a:t>
            </a:r>
            <a:endParaRPr lang="ru-RU" sz="25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p>
            <a:pPr marL="4445" indent="355600">
              <a:lnSpc>
                <a:spcPct val="100000"/>
              </a:lnSpc>
              <a:spcBef>
                <a:spcPts val="600"/>
              </a:spcBef>
              <a:tabLst>
                <a:tab pos="0" algn="l"/>
              </a:tabLst>
            </a:pPr>
            <a:endParaRPr lang="ru-RU" sz="25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p>
            <a:pPr marL="4445" indent="355600" algn="just">
              <a:lnSpc>
                <a:spcPct val="100000"/>
              </a:lnSpc>
              <a:spcBef>
                <a:spcPts val="600"/>
              </a:spcBef>
              <a:tabLst>
                <a:tab pos="0" algn="l"/>
              </a:tabLst>
            </a:pPr>
            <a:r>
              <a:rPr lang="ru-RU" sz="19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Налоговая политика </a:t>
            </a:r>
            <a:r>
              <a:rPr lang="ru-RU" sz="1900" b="0" strike="noStrike" spc="-1" dirty="0" err="1">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Слободо</a:t>
            </a:r>
            <a:r>
              <a:rPr lang="ru-RU" sz="19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-Туринского муниципального района ориентирована на следующие цели:</a:t>
            </a:r>
            <a:endParaRPr lang="ru-RU" sz="19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p>
            <a:pPr marL="4445" indent="355600" algn="just">
              <a:lnSpc>
                <a:spcPct val="100000"/>
              </a:lnSpc>
              <a:spcBef>
                <a:spcPts val="600"/>
              </a:spcBef>
              <a:tabLst>
                <a:tab pos="0" algn="l"/>
              </a:tabLst>
            </a:pPr>
            <a:r>
              <a:rPr lang="ru-RU" sz="19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 восстановление, укрепление и развитие налогового потенциала и создание условий для дальнейшего роста налоговых доходов, закрепленных за местным бюджетом;</a:t>
            </a:r>
            <a:endParaRPr lang="ru-RU" sz="19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p>
            <a:pPr marL="4445" indent="355600" algn="just">
              <a:lnSpc>
                <a:spcPct val="100000"/>
              </a:lnSpc>
              <a:spcBef>
                <a:spcPts val="600"/>
              </a:spcBef>
              <a:tabLst>
                <a:tab pos="0" algn="l"/>
              </a:tabLst>
            </a:pPr>
            <a:r>
              <a:rPr lang="ru-RU" sz="19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 создание условий, препятствующих сокращению поступлений и способствующих обязательности уплаты налогов бизнесом.</a:t>
            </a:r>
            <a:endParaRPr lang="ru-RU" sz="19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p>
            <a:pPr marL="4445" indent="355600" algn="just">
              <a:lnSpc>
                <a:spcPct val="100000"/>
              </a:lnSpc>
              <a:spcBef>
                <a:spcPts val="600"/>
              </a:spcBef>
              <a:tabLst>
                <a:tab pos="0" algn="l"/>
              </a:tabLst>
            </a:pPr>
            <a:r>
              <a:rPr lang="ru-RU" sz="19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Обеспечение открытости и прозрачности бюджетного процесса является одной из основных задач администрации </a:t>
            </a:r>
            <a:r>
              <a:rPr lang="ru-RU" sz="1900" b="0" strike="noStrike" spc="-1" dirty="0" err="1">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Слободо</a:t>
            </a:r>
            <a:r>
              <a:rPr lang="ru-RU" sz="19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-Туринского муниципального района.</a:t>
            </a:r>
            <a:endParaRPr lang="ru-RU" sz="19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p>
            <a:pPr marL="4445" indent="355600" algn="just">
              <a:lnSpc>
                <a:spcPct val="100000"/>
              </a:lnSpc>
              <a:spcBef>
                <a:spcPts val="600"/>
              </a:spcBef>
              <a:tabLst>
                <a:tab pos="0" algn="l"/>
              </a:tabLst>
            </a:pPr>
            <a:r>
              <a:rPr lang="ru-RU" sz="19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Публикуемая в открытых источниках информация позволит гражданам составить представление о формировании доходов бюджета по видам основных источников, о направлениях расходования бюджетных средств и сделать выводы об эффективности расходов и целевом использовании средств.</a:t>
            </a:r>
            <a:endParaRPr lang="ru-RU" sz="19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p>
            <a:pPr marL="4445" indent="355600" algn="just">
              <a:lnSpc>
                <a:spcPct val="100000"/>
              </a:lnSpc>
              <a:spcBef>
                <a:spcPts val="600"/>
              </a:spcBef>
              <a:tabLst>
                <a:tab pos="0" algn="l"/>
              </a:tabLst>
            </a:pPr>
            <a:r>
              <a:rPr lang="ru-RU" sz="19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Администрация </a:t>
            </a:r>
            <a:r>
              <a:rPr lang="ru-RU" sz="1900" b="0" strike="noStrike" spc="-1" dirty="0" err="1">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Слободо</a:t>
            </a:r>
            <a:r>
              <a:rPr lang="ru-RU" sz="19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-Туринского муниципального района заинтересована в участии как можно большего числа граждан в бюджетном процессе. </a:t>
            </a:r>
            <a:endParaRPr lang="ru-RU" sz="19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a:p>
            <a:pPr marL="4445" indent="355600" algn="just">
              <a:lnSpc>
                <a:spcPct val="100000"/>
              </a:lnSpc>
              <a:spcBef>
                <a:spcPts val="600"/>
              </a:spcBef>
              <a:tabLst>
                <a:tab pos="0" algn="l"/>
              </a:tabLst>
            </a:pPr>
            <a:r>
              <a:rPr lang="ru-RU" sz="19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Для нас важно и ценно мнение каждого гражданина, как по совершенствованию бюджетного процесса, так и по формированию доходной и расходной частей бюджета.</a:t>
            </a:r>
            <a:endParaRPr lang="ru-RU" sz="19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nvPr>
        </p:nvGraphicFramePr>
        <p:xfrm>
          <a:off x="657286" y="916852"/>
          <a:ext cx="10877427" cy="38523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ustomShape 1"/>
          <p:cNvSpPr/>
          <p:nvPr/>
        </p:nvSpPr>
        <p:spPr>
          <a:xfrm>
            <a:off x="657286" y="175347"/>
            <a:ext cx="10877427" cy="29878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US" b="0" strike="noStrike"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I.</a:t>
            </a:r>
            <a:r>
              <a:rPr lang="ru-RU" b="0" strike="noStrike" spc="-1" dirty="0">
                <a:solidFill>
                  <a:schemeClr val="accent5">
                    <a:lumMod val="50000"/>
                  </a:schemeClr>
                </a:solidFill>
                <a:latin typeface="Liberation Serif" panose="02020603050405020304" pitchFamily="18" charset="0"/>
                <a:ea typeface="Liberation Serif" panose="02020603050405020304" pitchFamily="18" charset="0"/>
                <a:cs typeface="Liberation Serif" panose="02020603050405020304" pitchFamily="18" charset="0"/>
              </a:rPr>
              <a:t> Вводная часть</a:t>
            </a:r>
          </a:p>
        </p:txBody>
      </p:sp>
      <p:sp>
        <p:nvSpPr>
          <p:cNvPr id="6" name="CustomShape 1"/>
          <p:cNvSpPr/>
          <p:nvPr/>
        </p:nvSpPr>
        <p:spPr>
          <a:xfrm>
            <a:off x="657286" y="396706"/>
            <a:ext cx="10877427" cy="52014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365760" indent="-281305" algn="ctr">
              <a:lnSpc>
                <a:spcPct val="100000"/>
              </a:lnSpc>
              <a:spcBef>
                <a:spcPts val="600"/>
              </a:spcBef>
              <a:tabLst>
                <a:tab pos="0" algn="l"/>
              </a:tabLst>
            </a:pPr>
            <a:r>
              <a:rPr lang="ru-RU" sz="28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Этапы составления и утверждения бюджета района</a:t>
            </a:r>
            <a:endParaRPr lang="ru-RU" sz="28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p:txBody>
      </p:sp>
      <p:sp>
        <p:nvSpPr>
          <p:cNvPr id="8" name="CustomShape 1"/>
          <p:cNvSpPr/>
          <p:nvPr/>
        </p:nvSpPr>
        <p:spPr>
          <a:xfrm>
            <a:off x="657287" y="4951832"/>
            <a:ext cx="10877426" cy="52014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365760" indent="-281305" algn="just">
              <a:lnSpc>
                <a:spcPct val="100000"/>
              </a:lnSpc>
              <a:spcBef>
                <a:spcPts val="600"/>
              </a:spcBef>
              <a:tabLst>
                <a:tab pos="0" algn="l"/>
              </a:tabLst>
            </a:pPr>
            <a:r>
              <a:rPr lang="en-US"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	</a:t>
            </a: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Каждый житель Слободо-Туринского района может принять участие в обсуждении бюджета района (Порядок проведения </a:t>
            </a:r>
          </a:p>
          <a:p>
            <a:pPr marL="365760" indent="-281305" algn="just">
              <a:lnSpc>
                <a:spcPct val="100000"/>
              </a:lnSpc>
              <a:spcBef>
                <a:spcPts val="600"/>
              </a:spcBef>
              <a:tabLst>
                <a:tab pos="0" algn="l"/>
              </a:tabLst>
            </a:pPr>
            <a:r>
              <a:rPr lang="ru-RU" sz="1400" b="0" strike="noStrike" spc="-1" dirty="0">
                <a:solidFill>
                  <a:srgbClr val="000000"/>
                </a:solidFill>
                <a:latin typeface="Liberation Serif" panose="02020603050405020304" pitchFamily="18" charset="0"/>
                <a:ea typeface="Liberation Serif" panose="02020603050405020304" pitchFamily="18" charset="0"/>
                <a:cs typeface="Liberation Serif" panose="02020603050405020304" pitchFamily="18" charset="0"/>
              </a:rPr>
              <a:t> публичных слушаний утвержден Решением Думы МО Слободо-Туринского муниципального района от 28.09.2007 года № 319).</a:t>
            </a:r>
            <a:endParaRPr lang="ru-RU" sz="1400" b="0" strike="noStrike" spc="-1" dirty="0">
              <a:latin typeface="Liberation Serif" panose="02020603050405020304" pitchFamily="18" charset="0"/>
              <a:ea typeface="Liberation Serif" panose="02020603050405020304" pitchFamily="18" charset="0"/>
              <a:cs typeface="Liberation Serif" panose="02020603050405020304" pitchFamily="18" charset="0"/>
            </a:endParaRPr>
          </a:p>
        </p:txBody>
      </p:sp>
      <p:sp>
        <p:nvSpPr>
          <p:cNvPr id="9" name="Прямоугольник: скругленные углы 8"/>
          <p:cNvSpPr/>
          <p:nvPr/>
        </p:nvSpPr>
        <p:spPr>
          <a:xfrm>
            <a:off x="657286" y="5706533"/>
            <a:ext cx="2878667" cy="75476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lvl="0" algn="ctr"/>
            <a:r>
              <a:rPr lang="ru-RU" sz="1400" dirty="0">
                <a:latin typeface="Liberation Serif" panose="02020603050405020304" pitchFamily="18" charset="0"/>
                <a:ea typeface="Liberation Serif" panose="02020603050405020304" pitchFamily="18" charset="0"/>
                <a:cs typeface="Liberation Serif" panose="02020603050405020304" pitchFamily="18" charset="0"/>
              </a:rPr>
              <a:t>Объявление в средствах массовой информации о проведении Публичных слушаний</a:t>
            </a:r>
          </a:p>
        </p:txBody>
      </p:sp>
      <p:sp>
        <p:nvSpPr>
          <p:cNvPr id="10" name="Прямоугольник: скругленные углы 9"/>
          <p:cNvSpPr/>
          <p:nvPr/>
        </p:nvSpPr>
        <p:spPr>
          <a:xfrm>
            <a:off x="4656665" y="5706532"/>
            <a:ext cx="2878667" cy="75476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lvl="0"/>
            <a:r>
              <a:rPr lang="ru-RU" sz="1400" dirty="0">
                <a:latin typeface="Liberation Serif" panose="02020603050405020304" pitchFamily="18" charset="0"/>
                <a:ea typeface="Liberation Serif" panose="02020603050405020304" pitchFamily="18" charset="0"/>
                <a:cs typeface="Liberation Serif" panose="02020603050405020304" pitchFamily="18" charset="0"/>
              </a:rPr>
              <a:t>Внесение предложение по бюджету на Публичные слушания </a:t>
            </a:r>
          </a:p>
        </p:txBody>
      </p:sp>
      <p:sp>
        <p:nvSpPr>
          <p:cNvPr id="11" name="Прямоугольник: скругленные углы 10"/>
          <p:cNvSpPr/>
          <p:nvPr/>
        </p:nvSpPr>
        <p:spPr>
          <a:xfrm>
            <a:off x="8656046" y="5706532"/>
            <a:ext cx="2878667" cy="75476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lvl="0"/>
            <a:r>
              <a:rPr lang="ru-RU" sz="1400" dirty="0">
                <a:latin typeface="Liberation Serif" panose="02020603050405020304" pitchFamily="18" charset="0"/>
                <a:ea typeface="Liberation Serif" panose="02020603050405020304" pitchFamily="18" charset="0"/>
                <a:cs typeface="Liberation Serif" panose="02020603050405020304" pitchFamily="18" charset="0"/>
              </a:rPr>
              <a:t>Регистрация перед началом проведения и участие в Публичных слушаниях</a:t>
            </a:r>
          </a:p>
        </p:txBody>
      </p:sp>
      <p:sp>
        <p:nvSpPr>
          <p:cNvPr id="12" name="Стрелка: вправо 11"/>
          <p:cNvSpPr/>
          <p:nvPr/>
        </p:nvSpPr>
        <p:spPr>
          <a:xfrm>
            <a:off x="3723776" y="5823839"/>
            <a:ext cx="745065" cy="520146"/>
          </a:xfrm>
          <a:prstGeom prst="rightArrow">
            <a:avLst/>
          </a:prstGeom>
          <a:solidFill>
            <a:schemeClr val="tx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трелка: вправо 12"/>
          <p:cNvSpPr/>
          <p:nvPr/>
        </p:nvSpPr>
        <p:spPr>
          <a:xfrm>
            <a:off x="7772397" y="5823839"/>
            <a:ext cx="745065" cy="520146"/>
          </a:xfrm>
          <a:prstGeom prst="rightArrow">
            <a:avLst/>
          </a:prstGeom>
          <a:solidFill>
            <a:schemeClr val="accent1">
              <a:lumMod val="90000"/>
              <a:lumOff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theme/theme1.xml><?xml version="1.0" encoding="utf-8"?>
<a:theme xmlns:a="http://schemas.openxmlformats.org/drawingml/2006/main" name="Сектор">
  <a:themeElements>
    <a:clrScheme name="Сектор">
      <a:dk1>
        <a:sysClr val="windowText" lastClr="000000"/>
      </a:dk1>
      <a:lt1>
        <a:sysClr val="window" lastClr="FFFFFF"/>
      </a:lt1>
      <a:dk2>
        <a:srgbClr val="537D0B"/>
      </a:dk2>
      <a:lt2>
        <a:srgbClr val="A9E257"/>
      </a:lt2>
      <a:accent1>
        <a:srgbClr val="38540A"/>
      </a:accent1>
      <a:accent2>
        <a:srgbClr val="31A274"/>
      </a:accent2>
      <a:accent3>
        <a:srgbClr val="236073"/>
      </a:accent3>
      <a:accent4>
        <a:srgbClr val="6C4D90"/>
      </a:accent4>
      <a:accent5>
        <a:srgbClr val="983C27"/>
      </a:accent5>
      <a:accent6>
        <a:srgbClr val="CD811F"/>
      </a:accent6>
      <a:hlink>
        <a:srgbClr val="293F06"/>
      </a:hlink>
      <a:folHlink>
        <a:srgbClr val="68883A"/>
      </a:folHlink>
    </a:clrScheme>
    <a:fontScheme name="Сектор">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252</TotalTime>
  <Words>6146</Words>
  <Application>Microsoft Office PowerPoint</Application>
  <PresentationFormat>Широкоэкранный</PresentationFormat>
  <Paragraphs>1178</Paragraphs>
  <Slides>54</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54</vt:i4>
      </vt:variant>
    </vt:vector>
  </HeadingPairs>
  <TitlesOfParts>
    <vt:vector size="62" baseType="lpstr">
      <vt:lpstr>Arial</vt:lpstr>
      <vt:lpstr>Century Gothic</vt:lpstr>
      <vt:lpstr>Liberation Serif</vt:lpstr>
      <vt:lpstr>Times New Roman</vt:lpstr>
      <vt:lpstr>Wingdings</vt:lpstr>
      <vt:lpstr>Wingdings 2</vt:lpstr>
      <vt:lpstr>Wingdings 3</vt:lpstr>
      <vt:lpstr>Сектор</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Сергей Пашкевич</dc:creator>
  <cp:lastModifiedBy>Сергей Пашкевич</cp:lastModifiedBy>
  <cp:revision>121</cp:revision>
  <dcterms:created xsi:type="dcterms:W3CDTF">2022-11-17T09:46:00Z</dcterms:created>
  <dcterms:modified xsi:type="dcterms:W3CDTF">2024-02-15T04:06:29Z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CF1F9DE7CBA24584AC1853743D6FEB3E_12</vt:lpwstr>
  </property>
  <property fmtid="{D5CDD505-2E9C-101B-9397-08002B2CF9AE}" pid="3" name="KSOProductBuildVer">
    <vt:lpwstr>1049-12.2.0.13431</vt:lpwstr>
  </property>
</Properties>
</file>