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3"/>
  </p:notesMasterIdLst>
  <p:sldIdLst>
    <p:sldId id="256" r:id="rId6"/>
    <p:sldId id="257" r:id="rId7"/>
    <p:sldId id="311" r:id="rId8"/>
    <p:sldId id="313" r:id="rId9"/>
    <p:sldId id="260" r:id="rId10"/>
    <p:sldId id="31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12" r:id="rId20"/>
    <p:sldId id="270" r:id="rId21"/>
    <p:sldId id="307" r:id="rId22"/>
    <p:sldId id="272" r:id="rId23"/>
    <p:sldId id="302" r:id="rId24"/>
    <p:sldId id="274" r:id="rId25"/>
    <p:sldId id="303" r:id="rId26"/>
    <p:sldId id="304" r:id="rId27"/>
    <p:sldId id="305" r:id="rId28"/>
    <p:sldId id="306" r:id="rId29"/>
    <p:sldId id="279" r:id="rId30"/>
    <p:sldId id="280" r:id="rId31"/>
    <p:sldId id="281" r:id="rId32"/>
    <p:sldId id="282" r:id="rId33"/>
    <p:sldId id="283" r:id="rId34"/>
    <p:sldId id="315" r:id="rId35"/>
    <p:sldId id="285" r:id="rId36"/>
    <p:sldId id="286" r:id="rId37"/>
    <p:sldId id="287" r:id="rId38"/>
    <p:sldId id="288" r:id="rId39"/>
    <p:sldId id="289" r:id="rId40"/>
    <p:sldId id="308" r:id="rId41"/>
    <p:sldId id="291" r:id="rId42"/>
    <p:sldId id="292" r:id="rId43"/>
    <p:sldId id="293" r:id="rId44"/>
    <p:sldId id="294" r:id="rId45"/>
    <p:sldId id="295" r:id="rId46"/>
    <p:sldId id="296" r:id="rId47"/>
    <p:sldId id="309" r:id="rId48"/>
    <p:sldId id="310" r:id="rId49"/>
    <p:sldId id="299" r:id="rId50"/>
    <p:sldId id="300" r:id="rId51"/>
    <p:sldId id="301" r:id="rId5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0CA9F5-6CDD-4A7C-8EC0-5A48168BA17B}">
          <p14:sldIdLst>
            <p14:sldId id="256"/>
            <p14:sldId id="257"/>
            <p14:sldId id="311"/>
            <p14:sldId id="313"/>
            <p14:sldId id="260"/>
            <p14:sldId id="314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12"/>
            <p14:sldId id="270"/>
            <p14:sldId id="307"/>
            <p14:sldId id="272"/>
            <p14:sldId id="302"/>
            <p14:sldId id="274"/>
            <p14:sldId id="303"/>
            <p14:sldId id="304"/>
            <p14:sldId id="305"/>
            <p14:sldId id="306"/>
            <p14:sldId id="279"/>
            <p14:sldId id="280"/>
            <p14:sldId id="281"/>
            <p14:sldId id="282"/>
            <p14:sldId id="283"/>
            <p14:sldId id="315"/>
            <p14:sldId id="285"/>
            <p14:sldId id="286"/>
            <p14:sldId id="287"/>
            <p14:sldId id="288"/>
            <p14:sldId id="289"/>
            <p14:sldId id="308"/>
            <p14:sldId id="291"/>
            <p14:sldId id="292"/>
            <p14:sldId id="293"/>
            <p14:sldId id="294"/>
            <p14:sldId id="295"/>
            <p14:sldId id="296"/>
            <p14:sldId id="309"/>
            <p14:sldId id="310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ltDnDiag">
              <a:fgClr>
                <a:srgbClr val="4F81BD"/>
              </a:fgClr>
              <a:bgClr>
                <a:srgbClr val="DCE6F2"/>
              </a:bgClr>
            </a:pattFill>
            <a:ln w="0">
              <a:solidFill>
                <a:srgbClr val="4F81BD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595959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1112042.3</c:v>
                </c:pt>
                <c:pt idx="1">
                  <c:v>1123129.5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6-4D81-8119-B59B1987EB5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Факт</c:v>
                </c:pt>
              </c:strCache>
            </c:strRef>
          </c:tx>
          <c:spPr>
            <a:pattFill prst="ltDnDiag">
              <a:fgClr>
                <a:srgbClr val="C0504D"/>
              </a:fgClr>
              <a:bgClr>
                <a:srgbClr val="F2DCDB"/>
              </a:bgClr>
            </a:pattFill>
            <a:ln w="0">
              <a:solidFill>
                <a:srgbClr val="C0504D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595959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1104183.4000000004</c:v>
                </c:pt>
                <c:pt idx="1">
                  <c:v>1104137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6-4D81-8119-B59B1987EB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1"/>
        </c:dLbls>
        <c:gapWidth val="160"/>
        <c:axId val="42537728"/>
        <c:axId val="42539264"/>
      </c:barChart>
      <c:catAx>
        <c:axId val="4253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195" b="0" i="0" u="none" strike="noStrike" kern="1200" spc="-1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42539264"/>
        <c:crosses val="autoZero"/>
        <c:auto val="1"/>
        <c:lblAlgn val="ctr"/>
        <c:lblOffset val="100"/>
        <c:noMultiLvlLbl val="0"/>
      </c:catAx>
      <c:valAx>
        <c:axId val="42539264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 w="936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195" b="0" i="0" u="none" strike="noStrike" kern="1200" spc="-1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42537728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195" b="0" i="0" u="none" strike="noStrike" kern="1200" spc="-1" baseline="0">
              <a:solidFill>
                <a:srgbClr val="595959"/>
              </a:solidFill>
              <a:latin typeface="Calibri" panose="020F050202020403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 общего характера бюджетам бюджетной системы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5.9000000000000004E-2</c:v>
                </c:pt>
                <c:pt idx="1">
                  <c:v>1.0000000000000002E-3</c:v>
                </c:pt>
                <c:pt idx="2">
                  <c:v>1.0999999999999998E-2</c:v>
                </c:pt>
                <c:pt idx="3">
                  <c:v>1.4E-2</c:v>
                </c:pt>
                <c:pt idx="4">
                  <c:v>0.161</c:v>
                </c:pt>
                <c:pt idx="5">
                  <c:v>2.0000000000000005E-3</c:v>
                </c:pt>
                <c:pt idx="6">
                  <c:v>0.45400000000000001</c:v>
                </c:pt>
                <c:pt idx="7">
                  <c:v>1.2E-2</c:v>
                </c:pt>
                <c:pt idx="8">
                  <c:v>8.6000000000000021E-2</c:v>
                </c:pt>
                <c:pt idx="9">
                  <c:v>1.0000000000000002E-3</c:v>
                </c:pt>
                <c:pt idx="10">
                  <c:v>2.0000000000000005E-3</c:v>
                </c:pt>
                <c:pt idx="11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C0-409F-9693-5B599B3783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65100648835829"/>
          <c:y val="0.20342767872812845"/>
          <c:w val="0.32028955472184006"/>
          <c:h val="0.7541774746445241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01.01.2021</c:v>
                </c:pt>
                <c:pt idx="1">
                  <c:v>на 01.01.2022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9926.7000000000007</c:v>
                </c:pt>
                <c:pt idx="1">
                  <c:v>8775.9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3-4EC4-BA7C-3672A68D78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847168"/>
        <c:axId val="139848704"/>
      </c:barChart>
      <c:catAx>
        <c:axId val="13984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848704"/>
        <c:crosses val="autoZero"/>
        <c:auto val="1"/>
        <c:lblAlgn val="ctr"/>
        <c:lblOffset val="100"/>
        <c:noMultiLvlLbl val="0"/>
      </c:catAx>
      <c:valAx>
        <c:axId val="1398487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84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01.01.2020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</c:v>
                </c:pt>
                <c:pt idx="1">
                  <c:v>10577.9</c:v>
                </c:pt>
                <c:pt idx="2">
                  <c:v>10577.9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1-4862-A87C-0D55AE298125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01.04.2020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3000</c:v>
                </c:pt>
                <c:pt idx="1">
                  <c:v>7577.9</c:v>
                </c:pt>
                <c:pt idx="2">
                  <c:v>10577.9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1-4862-A87C-0D55AE298125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01.07.2020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845.9</c:v>
                </c:pt>
                <c:pt idx="1">
                  <c:v>7577.9</c:v>
                </c:pt>
                <c:pt idx="2">
                  <c:v>8423.7999999999774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61-4862-A87C-0D55AE298125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01.10.2020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0</c:v>
                </c:pt>
                <c:pt idx="1">
                  <c:v>5526.7</c:v>
                </c:pt>
                <c:pt idx="2">
                  <c:v>5526.7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61-4862-A87C-0D55AE298125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01.01.2021</c:v>
                </c:pt>
              </c:strCache>
            </c:strRef>
          </c:tx>
          <c:spPr>
            <a:solidFill>
              <a:srgbClr val="4BACC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3"/>
                <c:pt idx="0">
                  <c:v>0</c:v>
                </c:pt>
                <c:pt idx="1">
                  <c:v>9926.7000000000007</c:v>
                </c:pt>
                <c:pt idx="2">
                  <c:v>9926.7000000000007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61-4862-A87C-0D55AE298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1"/>
        </c:dLbls>
        <c:gapWidth val="150"/>
        <c:axId val="41904000"/>
        <c:axId val="41905536"/>
      </c:barChart>
      <c:catAx>
        <c:axId val="4190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 cap="flat" cmpd="sng" algn="ctr">
            <a:solidFill>
              <a:srgbClr val="878787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41905536"/>
        <c:crosses val="autoZero"/>
        <c:auto val="1"/>
        <c:lblAlgn val="ctr"/>
        <c:lblOffset val="100"/>
        <c:noMultiLvlLbl val="0"/>
      </c:catAx>
      <c:valAx>
        <c:axId val="41905536"/>
        <c:scaling>
          <c:orientation val="minMax"/>
        </c:scaling>
        <c:delete val="0"/>
        <c:axPos val="l"/>
        <c:majorGridlines>
          <c:spPr>
            <a:ln w="9360" cap="flat" cmpd="sng" algn="ctr">
              <a:solidFill>
                <a:srgbClr val="878787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 cap="flat" cmpd="sng" algn="ctr">
            <a:solidFill>
              <a:srgbClr val="878787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spc="-1" baseline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41904000"/>
        <c:crosses val="autoZero"/>
        <c:crossBetween val="between"/>
      </c:valAx>
      <c:spPr>
        <a:solidFill>
          <a:srgbClr val="FFFFFF"/>
        </a:solidFill>
        <a:ln w="0">
          <a:noFill/>
        </a:ln>
      </c:spPr>
    </c:plotArea>
    <c:legend>
      <c:legendPos val="r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spc="-1" baseline="0">
              <a:solidFill>
                <a:srgbClr val="000000"/>
              </a:solidFill>
              <a:latin typeface="Calibri" panose="020F050202020403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5280994819596"/>
          <c:y val="4.5899464916459708E-2"/>
          <c:w val="0.69267260543542308"/>
          <c:h val="0.748306606569386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177047912316008E-2"/>
                  <c:y val="-7.0872575632169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1D-40F9-B0AD-3099B038BAB6}"/>
                </c:ext>
              </c:extLst>
            </c:dLbl>
            <c:dLbl>
              <c:idx val="1"/>
              <c:layout>
                <c:manualLayout>
                  <c:x val="-3.3480873260263402E-2"/>
                  <c:y val="-6.3412304512994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1D-40F9-B0AD-3099B038BAB6}"/>
                </c:ext>
              </c:extLst>
            </c:dLbl>
            <c:dLbl>
              <c:idx val="2"/>
              <c:layout>
                <c:manualLayout>
                  <c:x val="-2.6784698608210703E-2"/>
                  <c:y val="-4.1031491155466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1D-40F9-B0AD-3099B038BAB6}"/>
                </c:ext>
              </c:extLst>
            </c:dLbl>
            <c:dLbl>
              <c:idx val="3"/>
              <c:layout>
                <c:manualLayout>
                  <c:x val="-1.0044261978078999E-2"/>
                  <c:y val="-5.222189783423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1D-40F9-B0AD-3099B038BAB6}"/>
                </c:ext>
              </c:extLst>
            </c:dLbl>
            <c:dLbl>
              <c:idx val="4"/>
              <c:layout>
                <c:manualLayout>
                  <c:x val="-2.0088523956157997E-2"/>
                  <c:y val="-5.5952033393818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1D-40F9-B0AD-3099B038BAB6}"/>
                </c:ext>
              </c:extLst>
            </c:dLbl>
            <c:dLbl>
              <c:idx val="5"/>
              <c:layout>
                <c:manualLayout>
                  <c:x val="-5.0221309890394888E-3"/>
                  <c:y val="-8.206298231093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1D-40F9-B0AD-3099B038BAB6}"/>
                </c:ext>
              </c:extLst>
            </c:dLbl>
            <c:dLbl>
              <c:idx val="6"/>
              <c:layout>
                <c:manualLayout>
                  <c:x val="-8.3702183150658298E-3"/>
                  <c:y val="-9.3253388989697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1D-40F9-B0AD-3099B038BAB6}"/>
                </c:ext>
              </c:extLst>
            </c:dLbl>
            <c:dLbl>
              <c:idx val="7"/>
              <c:layout>
                <c:manualLayout>
                  <c:x val="-6.6961746520527799E-3"/>
                  <c:y val="-0.100713660108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D1D-40F9-B0AD-3099B038BAB6}"/>
                </c:ext>
              </c:extLst>
            </c:dLbl>
            <c:dLbl>
              <c:idx val="8"/>
              <c:layout>
                <c:manualLayout>
                  <c:x val="-1.227617837996971E-16"/>
                  <c:y val="-5.5952033393818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D1D-40F9-B0AD-3099B038B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  <c:pt idx="7">
                  <c:v>2020 год</c:v>
                </c:pt>
                <c:pt idx="8">
                  <c:v>2021 год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591236.1</c:v>
                </c:pt>
                <c:pt idx="1">
                  <c:v>679685.1</c:v>
                </c:pt>
                <c:pt idx="2">
                  <c:v>660971.30000000005</c:v>
                </c:pt>
                <c:pt idx="3">
                  <c:v>664647.80000000005</c:v>
                </c:pt>
                <c:pt idx="4">
                  <c:v>692747.8</c:v>
                </c:pt>
                <c:pt idx="5">
                  <c:v>755309.7</c:v>
                </c:pt>
                <c:pt idx="6" formatCode="#,##0">
                  <c:v>831062</c:v>
                </c:pt>
                <c:pt idx="7">
                  <c:v>971469.4</c:v>
                </c:pt>
                <c:pt idx="8">
                  <c:v>1104183.4000000004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D1D-40F9-B0AD-3099B038B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177047912316008E-2"/>
                  <c:y val="5.9682168953406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D1D-40F9-B0AD-3099B038BAB6}"/>
                </c:ext>
              </c:extLst>
            </c:dLbl>
            <c:dLbl>
              <c:idx val="1"/>
              <c:layout>
                <c:manualLayout>
                  <c:x val="-3.348087326026331E-3"/>
                  <c:y val="5.5952033393818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D1D-40F9-B0AD-3099B038BAB6}"/>
                </c:ext>
              </c:extLst>
            </c:dLbl>
            <c:dLbl>
              <c:idx val="2"/>
              <c:layout>
                <c:manualLayout>
                  <c:x val="-3.6828960586289705E-2"/>
                  <c:y val="4.849176227464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D1D-40F9-B0AD-3099B038BAB6}"/>
                </c:ext>
              </c:extLst>
            </c:dLbl>
            <c:dLbl>
              <c:idx val="3"/>
              <c:layout>
                <c:manualLayout>
                  <c:x val="-2.1762567619171204E-2"/>
                  <c:y val="4.1031491155466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D1D-40F9-B0AD-3099B038BAB6}"/>
                </c:ext>
              </c:extLst>
            </c:dLbl>
            <c:dLbl>
              <c:idx val="4"/>
              <c:layout>
                <c:manualLayout>
                  <c:x val="-2.34366112821844E-2"/>
                  <c:y val="4.4761626715054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D1D-40F9-B0AD-3099B038BAB6}"/>
                </c:ext>
              </c:extLst>
            </c:dLbl>
            <c:dLbl>
              <c:idx val="5"/>
              <c:layout>
                <c:manualLayout>
                  <c:x val="-1.6740436630131701E-2"/>
                  <c:y val="4.849176227464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D1D-40F9-B0AD-3099B038BAB6}"/>
                </c:ext>
              </c:extLst>
            </c:dLbl>
            <c:dLbl>
              <c:idx val="6"/>
              <c:layout>
                <c:manualLayout>
                  <c:x val="-1.1718305641092204E-2"/>
                  <c:y val="5.5952033393818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D1D-40F9-B0AD-3099B038BAB6}"/>
                </c:ext>
              </c:extLst>
            </c:dLbl>
            <c:dLbl>
              <c:idx val="7"/>
              <c:layout>
                <c:manualLayout>
                  <c:x val="-1.5066392967118499E-2"/>
                  <c:y val="5.222189783423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D1D-40F9-B0AD-3099B038B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  <c:pt idx="7">
                  <c:v>2020 год</c:v>
                </c:pt>
                <c:pt idx="8">
                  <c:v>2021 год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595008.6</c:v>
                </c:pt>
                <c:pt idx="1">
                  <c:v>686713.8</c:v>
                </c:pt>
                <c:pt idx="2">
                  <c:v>624611.9</c:v>
                </c:pt>
                <c:pt idx="3">
                  <c:v>662522.6</c:v>
                </c:pt>
                <c:pt idx="4">
                  <c:v>675554.1</c:v>
                </c:pt>
                <c:pt idx="5">
                  <c:v>755300.3</c:v>
                </c:pt>
                <c:pt idx="6">
                  <c:v>834949.9</c:v>
                </c:pt>
                <c:pt idx="7" formatCode="#,##0.00">
                  <c:v>965621.2</c:v>
                </c:pt>
                <c:pt idx="8">
                  <c:v>1104137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D1D-40F9-B0AD-3099B038BA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834880"/>
        <c:axId val="75836416"/>
      </c:lineChart>
      <c:catAx>
        <c:axId val="758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36416"/>
        <c:crosses val="autoZero"/>
        <c:auto val="1"/>
        <c:lblAlgn val="ctr"/>
        <c:lblOffset val="100"/>
        <c:noMultiLvlLbl val="0"/>
      </c:catAx>
      <c:valAx>
        <c:axId val="7583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3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276804701452811"/>
          <c:y val="0.3977176269758711"/>
          <c:w val="0.15139721352137006"/>
          <c:h val="0.19569759702904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29611071343414E-2"/>
          <c:y val="3.8453248031496107E-2"/>
          <c:w val="0.73657038892865689"/>
          <c:h val="0.74348228346456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прогноз на 2021 год (1112)</c:v>
                </c:pt>
                <c:pt idx="1">
                  <c:v>Факт на 01.01.2021 (971,5)</c:v>
                </c:pt>
                <c:pt idx="2">
                  <c:v>Факт на 01.01.2022 (1104,2)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959.2</c:v>
                </c:pt>
                <c:pt idx="1">
                  <c:v>858.9</c:v>
                </c:pt>
                <c:pt idx="2">
                  <c:v>957.4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4-4823-8B6D-1EF66E5F81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B4-4823-8B6D-1EF66E5F8136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B4-4823-8B6D-1EF66E5F8136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B4-4823-8B6D-1EF66E5F813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прогноз на 2021 год (1112)</c:v>
                </c:pt>
                <c:pt idx="1">
                  <c:v>Факт на 01.01.2021 (971,5)</c:v>
                </c:pt>
                <c:pt idx="2">
                  <c:v>Факт на 01.01.2022 (1104,2)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152.80000000000001</c:v>
                </c:pt>
                <c:pt idx="1">
                  <c:v>112.6</c:v>
                </c:pt>
                <c:pt idx="2">
                  <c:v>146.80000000000001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B4-4823-8B6D-1EF66E5F81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743232"/>
        <c:axId val="75744768"/>
      </c:barChart>
      <c:catAx>
        <c:axId val="757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744768"/>
        <c:crosses val="autoZero"/>
        <c:auto val="1"/>
        <c:lblAlgn val="ctr"/>
        <c:lblOffset val="100"/>
        <c:noMultiLvlLbl val="0"/>
      </c:catAx>
      <c:valAx>
        <c:axId val="7574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74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66702457647412"/>
          <c:y val="0.24542519685039405"/>
          <c:w val="0.16327236936292103"/>
          <c:h val="0.29207480314960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8.4061867266591705E-2"/>
          <c:w val="0.92255892255892302"/>
          <c:h val="0.65061698537682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74-4B1D-8723-05DE3F2DCB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74-4B1D-8723-05DE3F2DCB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74-4B1D-8723-05DE3F2DCB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74-4B1D-8723-05DE3F2DCBB8}"/>
              </c:ext>
            </c:extLst>
          </c:dPt>
          <c:dLbls>
            <c:dLbl>
              <c:idx val="1"/>
              <c:layout>
                <c:manualLayout>
                  <c:x val="-1.6835016835016901E-2"/>
                  <c:y val="6.7164179104477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74-4B1D-8723-05DE3F2DCBB8}"/>
                </c:ext>
              </c:extLst>
            </c:dLbl>
            <c:dLbl>
              <c:idx val="2"/>
              <c:layout>
                <c:manualLayout>
                  <c:x val="0.18855218855218905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74-4B1D-8723-05DE3F2DCBB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Безвозмездные поступления, тыс. руб. (86,7%)</c:v>
                </c:pt>
                <c:pt idx="1">
                  <c:v>Налоговые доходы, тыс. руб. (11,7%)</c:v>
                </c:pt>
                <c:pt idx="2">
                  <c:v>Неналоговые доходы, тыс. руб. (1,6%)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957400.9</c:v>
                </c:pt>
                <c:pt idx="1">
                  <c:v>129131</c:v>
                </c:pt>
                <c:pt idx="2">
                  <c:v>17651.5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74-4B1D-8723-05DE3F2DCB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44765237678718"/>
          <c:y val="0.51632902137232883"/>
          <c:w val="0.269037355179087"/>
          <c:h val="0.42652812148481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а 2021 год</c:v>
                </c:pt>
                <c:pt idx="1">
                  <c:v>Факт на 2021 год</c:v>
                </c:pt>
                <c:pt idx="2">
                  <c:v>Факт на 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#,##0">
                  <c:v>119060</c:v>
                </c:pt>
                <c:pt idx="1">
                  <c:v>113347.3</c:v>
                </c:pt>
                <c:pt idx="2">
                  <c:v>89018.6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7-4D48-AD34-E275E47E82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994624"/>
        <c:axId val="75996160"/>
      </c:barChart>
      <c:catAx>
        <c:axId val="7599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996160"/>
        <c:crosses val="autoZero"/>
        <c:auto val="1"/>
        <c:lblAlgn val="ctr"/>
        <c:lblOffset val="100"/>
        <c:noMultiLvlLbl val="0"/>
      </c:catAx>
      <c:valAx>
        <c:axId val="759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99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baseline="0">
                <a:solidFill>
                  <a:schemeClr val="tx1"/>
                </a:solidFill>
              </a:rPr>
              <a:t>Акцизы, тыс. рублей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2021 год</c:v>
                </c:pt>
                <c:pt idx="1">
                  <c:v>Факт 2021 год</c:v>
                </c:pt>
                <c:pt idx="2">
                  <c:v>Факт 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#,##0">
                  <c:v>2180</c:v>
                </c:pt>
                <c:pt idx="1">
                  <c:v>2458.6</c:v>
                </c:pt>
                <c:pt idx="2">
                  <c:v>2112.6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3-4E3D-849F-BAD36FCC45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90921600"/>
        <c:axId val="90927488"/>
      </c:barChart>
      <c:catAx>
        <c:axId val="9092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927488"/>
        <c:crosses val="autoZero"/>
        <c:auto val="1"/>
        <c:lblAlgn val="ctr"/>
        <c:lblOffset val="100"/>
        <c:noMultiLvlLbl val="0"/>
      </c:catAx>
      <c:valAx>
        <c:axId val="9092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92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Единый налог на временный </a:t>
            </a:r>
            <a:r>
              <a:rPr lang="ru-RU" baseline="0" dirty="0" smtClean="0">
                <a:solidFill>
                  <a:schemeClr val="tx1"/>
                </a:solidFill>
              </a:rPr>
              <a:t>доход</a:t>
            </a:r>
            <a:r>
              <a:rPr lang="ru-RU" dirty="0" smtClean="0">
                <a:solidFill>
                  <a:schemeClr val="tx1"/>
                </a:solidFill>
              </a:rPr>
              <a:t>, тыс. рублей</a:t>
            </a:r>
            <a:endParaRPr lang="ru-RU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2021 год</c:v>
                </c:pt>
                <c:pt idx="1">
                  <c:v>Факт 2021 год</c:v>
                </c:pt>
                <c:pt idx="2">
                  <c:v>Факт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765</c:v>
                </c:pt>
                <c:pt idx="1">
                  <c:v>801.4</c:v>
                </c:pt>
                <c:pt idx="2" formatCode="#,##0">
                  <c:v>3619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C-4D19-8347-8676FD94D8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604096"/>
        <c:axId val="91605632"/>
      </c:barChart>
      <c:catAx>
        <c:axId val="9160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05632"/>
        <c:crosses val="autoZero"/>
        <c:auto val="1"/>
        <c:lblAlgn val="ctr"/>
        <c:lblOffset val="100"/>
        <c:noMultiLvlLbl val="0"/>
      </c:catAx>
      <c:valAx>
        <c:axId val="9160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0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 2021</c:v>
                </c:pt>
                <c:pt idx="1">
                  <c:v>Факт 2021</c:v>
                </c:pt>
                <c:pt idx="2">
                  <c:v>Факт 2020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#,##0">
                  <c:v>10050</c:v>
                </c:pt>
                <c:pt idx="1">
                  <c:v>9876.2999999999975</c:v>
                </c:pt>
                <c:pt idx="2">
                  <c:v>3136.7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2-4C48-A0E0-D11D7AA06F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763072"/>
        <c:axId val="115764608"/>
      </c:barChart>
      <c:catAx>
        <c:axId val="11576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64608"/>
        <c:crosses val="autoZero"/>
        <c:auto val="1"/>
        <c:lblAlgn val="ctr"/>
        <c:lblOffset val="100"/>
        <c:noMultiLvlLbl val="0"/>
      </c:catAx>
      <c:valAx>
        <c:axId val="11576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6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Передача полномочий сельским поселениям по обеспечению безопасности  дорожного движения и иных полномочий в области использования  автомобильных дорог и осуществление дорожной деятельности на  подъездах к населенным пунктам
</c:v>
                </c:pt>
                <c:pt idx="1">
                  <c:v>Текущий и капитальный ремонт дорог и подъездов к населенным пунктам,  находящихся в собственности МР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0.8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0-4488-BEDB-912E21408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3394288"/>
        <c:axId val="763402816"/>
      </c:barChart>
      <c:catAx>
        <c:axId val="76339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402816"/>
        <c:crosses val="autoZero"/>
        <c:auto val="1"/>
        <c:lblAlgn val="ctr"/>
        <c:lblOffset val="100"/>
        <c:noMultiLvlLbl val="0"/>
      </c:catAx>
      <c:valAx>
        <c:axId val="76340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39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1624-A33A-49BF-B60F-2F1E85F8798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AB0B8-05D2-4CD8-8780-8CB6B45F2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4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AB0B8-05D2-4CD8-8780-8CB6B45F212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7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6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bg 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8600" y="228600"/>
            <a:ext cx="8695800" cy="603540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4"/>
          <p:cNvSpPr/>
          <p:nvPr/>
        </p:nvSpPr>
        <p:spPr>
          <a:xfrm>
            <a:off x="6054840" y="5499000"/>
            <a:ext cx="2879280" cy="713880"/>
          </a:xfrm>
          <a:custGeom>
            <a:avLst/>
            <a:gdLst/>
            <a:ahLst/>
            <a:cxnLst/>
            <a:rect l="l" t="t" r="r" b="b"/>
            <a:pathLst>
              <a:path w="2879725" h="714375">
                <a:moveTo>
                  <a:pt x="2879725" y="0"/>
                </a:moveTo>
                <a:lnTo>
                  <a:pt x="2873375" y="0"/>
                </a:lnTo>
                <a:lnTo>
                  <a:pt x="2751963" y="20065"/>
                </a:lnTo>
                <a:lnTo>
                  <a:pt x="2628519" y="42418"/>
                </a:lnTo>
                <a:lnTo>
                  <a:pt x="2503043" y="66928"/>
                </a:lnTo>
                <a:lnTo>
                  <a:pt x="2373122" y="91528"/>
                </a:lnTo>
                <a:lnTo>
                  <a:pt x="2241169" y="120548"/>
                </a:lnTo>
                <a:lnTo>
                  <a:pt x="2105025" y="149567"/>
                </a:lnTo>
                <a:lnTo>
                  <a:pt x="1966595" y="183057"/>
                </a:lnTo>
                <a:lnTo>
                  <a:pt x="1824101" y="216547"/>
                </a:lnTo>
                <a:lnTo>
                  <a:pt x="1566545" y="281279"/>
                </a:lnTo>
                <a:lnTo>
                  <a:pt x="1315339" y="339331"/>
                </a:lnTo>
                <a:lnTo>
                  <a:pt x="1074801" y="392899"/>
                </a:lnTo>
                <a:lnTo>
                  <a:pt x="842899" y="444246"/>
                </a:lnTo>
                <a:lnTo>
                  <a:pt x="621538" y="488899"/>
                </a:lnTo>
                <a:lnTo>
                  <a:pt x="406526" y="529082"/>
                </a:lnTo>
                <a:lnTo>
                  <a:pt x="200025" y="567029"/>
                </a:lnTo>
                <a:lnTo>
                  <a:pt x="0" y="600519"/>
                </a:lnTo>
                <a:lnTo>
                  <a:pt x="138302" y="620610"/>
                </a:lnTo>
                <a:lnTo>
                  <a:pt x="270255" y="638467"/>
                </a:lnTo>
                <a:lnTo>
                  <a:pt x="398017" y="654100"/>
                </a:lnTo>
                <a:lnTo>
                  <a:pt x="523621" y="667499"/>
                </a:lnTo>
                <a:lnTo>
                  <a:pt x="644905" y="680885"/>
                </a:lnTo>
                <a:lnTo>
                  <a:pt x="762000" y="689813"/>
                </a:lnTo>
                <a:lnTo>
                  <a:pt x="874776" y="698754"/>
                </a:lnTo>
                <a:lnTo>
                  <a:pt x="985393" y="705446"/>
                </a:lnTo>
                <a:lnTo>
                  <a:pt x="1093977" y="709904"/>
                </a:lnTo>
                <a:lnTo>
                  <a:pt x="1298321" y="714375"/>
                </a:lnTo>
                <a:lnTo>
                  <a:pt x="1396238" y="714375"/>
                </a:lnTo>
                <a:lnTo>
                  <a:pt x="1585595" y="709904"/>
                </a:lnTo>
                <a:lnTo>
                  <a:pt x="1675002" y="705446"/>
                </a:lnTo>
                <a:lnTo>
                  <a:pt x="1762252" y="698754"/>
                </a:lnTo>
                <a:lnTo>
                  <a:pt x="1845309" y="692048"/>
                </a:lnTo>
                <a:lnTo>
                  <a:pt x="1928368" y="683120"/>
                </a:lnTo>
                <a:lnTo>
                  <a:pt x="2085848" y="660793"/>
                </a:lnTo>
                <a:lnTo>
                  <a:pt x="2234819" y="634009"/>
                </a:lnTo>
                <a:lnTo>
                  <a:pt x="2375280" y="602754"/>
                </a:lnTo>
                <a:lnTo>
                  <a:pt x="2443353" y="584898"/>
                </a:lnTo>
                <a:lnTo>
                  <a:pt x="2509393" y="567029"/>
                </a:lnTo>
                <a:lnTo>
                  <a:pt x="2637028" y="526846"/>
                </a:lnTo>
                <a:lnTo>
                  <a:pt x="2758440" y="482206"/>
                </a:lnTo>
                <a:lnTo>
                  <a:pt x="2875406" y="435317"/>
                </a:lnTo>
                <a:lnTo>
                  <a:pt x="2879725" y="433095"/>
                </a:lnTo>
                <a:lnTo>
                  <a:pt x="2879725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2622600" y="5372280"/>
            <a:ext cx="5551560" cy="849240"/>
          </a:xfrm>
          <a:custGeom>
            <a:avLst/>
            <a:gdLst/>
            <a:ahLst/>
            <a:cxnLst/>
            <a:rect l="l" t="t" r="r" b="b"/>
            <a:pathLst>
              <a:path w="5551805" h="849629">
                <a:moveTo>
                  <a:pt x="853566" y="0"/>
                </a:moveTo>
                <a:lnTo>
                  <a:pt x="685419" y="0"/>
                </a:lnTo>
                <a:lnTo>
                  <a:pt x="527938" y="4444"/>
                </a:lnTo>
                <a:lnTo>
                  <a:pt x="381000" y="11175"/>
                </a:lnTo>
                <a:lnTo>
                  <a:pt x="244856" y="22352"/>
                </a:lnTo>
                <a:lnTo>
                  <a:pt x="117093" y="35687"/>
                </a:lnTo>
                <a:lnTo>
                  <a:pt x="0" y="53466"/>
                </a:lnTo>
                <a:lnTo>
                  <a:pt x="163956" y="73533"/>
                </a:lnTo>
                <a:lnTo>
                  <a:pt x="334137" y="95884"/>
                </a:lnTo>
                <a:lnTo>
                  <a:pt x="510920" y="124840"/>
                </a:lnTo>
                <a:lnTo>
                  <a:pt x="693927" y="156083"/>
                </a:lnTo>
                <a:lnTo>
                  <a:pt x="883412" y="193928"/>
                </a:lnTo>
                <a:lnTo>
                  <a:pt x="1079246" y="234061"/>
                </a:lnTo>
                <a:lnTo>
                  <a:pt x="1283589" y="278650"/>
                </a:lnTo>
                <a:lnTo>
                  <a:pt x="1492123" y="329920"/>
                </a:lnTo>
                <a:lnTo>
                  <a:pt x="1868932" y="421309"/>
                </a:lnTo>
                <a:lnTo>
                  <a:pt x="2226564" y="501561"/>
                </a:lnTo>
                <a:lnTo>
                  <a:pt x="2562860" y="575119"/>
                </a:lnTo>
                <a:lnTo>
                  <a:pt x="2726816" y="606336"/>
                </a:lnTo>
                <a:lnTo>
                  <a:pt x="2882138" y="637540"/>
                </a:lnTo>
                <a:lnTo>
                  <a:pt x="3035427" y="666521"/>
                </a:lnTo>
                <a:lnTo>
                  <a:pt x="3184398" y="691045"/>
                </a:lnTo>
                <a:lnTo>
                  <a:pt x="3329178" y="715568"/>
                </a:lnTo>
                <a:lnTo>
                  <a:pt x="3469640" y="737857"/>
                </a:lnTo>
                <a:lnTo>
                  <a:pt x="3605911" y="755688"/>
                </a:lnTo>
                <a:lnTo>
                  <a:pt x="3737864" y="773518"/>
                </a:lnTo>
                <a:lnTo>
                  <a:pt x="3865626" y="789127"/>
                </a:lnTo>
                <a:lnTo>
                  <a:pt x="3991229" y="804735"/>
                </a:lnTo>
                <a:lnTo>
                  <a:pt x="4112514" y="815873"/>
                </a:lnTo>
                <a:lnTo>
                  <a:pt x="4229608" y="824788"/>
                </a:lnTo>
                <a:lnTo>
                  <a:pt x="4342383" y="833704"/>
                </a:lnTo>
                <a:lnTo>
                  <a:pt x="4453128" y="840397"/>
                </a:lnTo>
                <a:lnTo>
                  <a:pt x="4665980" y="849312"/>
                </a:lnTo>
                <a:lnTo>
                  <a:pt x="4863973" y="849312"/>
                </a:lnTo>
                <a:lnTo>
                  <a:pt x="5051298" y="844854"/>
                </a:lnTo>
                <a:lnTo>
                  <a:pt x="5140706" y="840397"/>
                </a:lnTo>
                <a:lnTo>
                  <a:pt x="5227955" y="833704"/>
                </a:lnTo>
                <a:lnTo>
                  <a:pt x="5313045" y="824788"/>
                </a:lnTo>
                <a:lnTo>
                  <a:pt x="5474843" y="806958"/>
                </a:lnTo>
                <a:lnTo>
                  <a:pt x="5551424" y="795807"/>
                </a:lnTo>
                <a:lnTo>
                  <a:pt x="5430139" y="780211"/>
                </a:lnTo>
                <a:lnTo>
                  <a:pt x="5304535" y="764603"/>
                </a:lnTo>
                <a:lnTo>
                  <a:pt x="5042789" y="726706"/>
                </a:lnTo>
                <a:lnTo>
                  <a:pt x="4766056" y="679894"/>
                </a:lnTo>
                <a:lnTo>
                  <a:pt x="4474336" y="628624"/>
                </a:lnTo>
                <a:lnTo>
                  <a:pt x="4165727" y="566204"/>
                </a:lnTo>
                <a:lnTo>
                  <a:pt x="3840099" y="497103"/>
                </a:lnTo>
                <a:lnTo>
                  <a:pt x="3497326" y="416852"/>
                </a:lnTo>
                <a:lnTo>
                  <a:pt x="3135503" y="329920"/>
                </a:lnTo>
                <a:lnTo>
                  <a:pt x="2992882" y="296481"/>
                </a:lnTo>
                <a:lnTo>
                  <a:pt x="2854452" y="263042"/>
                </a:lnTo>
                <a:lnTo>
                  <a:pt x="2586354" y="205105"/>
                </a:lnTo>
                <a:lnTo>
                  <a:pt x="2456434" y="180594"/>
                </a:lnTo>
                <a:lnTo>
                  <a:pt x="2330830" y="156083"/>
                </a:lnTo>
                <a:lnTo>
                  <a:pt x="2207387" y="133731"/>
                </a:lnTo>
                <a:lnTo>
                  <a:pt x="2086102" y="113665"/>
                </a:lnTo>
                <a:lnTo>
                  <a:pt x="1969008" y="95884"/>
                </a:lnTo>
                <a:lnTo>
                  <a:pt x="1851914" y="80263"/>
                </a:lnTo>
                <a:lnTo>
                  <a:pt x="1630552" y="51308"/>
                </a:lnTo>
                <a:lnTo>
                  <a:pt x="1419860" y="31241"/>
                </a:lnTo>
                <a:lnTo>
                  <a:pt x="1221866" y="15621"/>
                </a:lnTo>
                <a:lnTo>
                  <a:pt x="1032383" y="4444"/>
                </a:lnTo>
                <a:lnTo>
                  <a:pt x="853566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2832120" y="5370480"/>
            <a:ext cx="6095520" cy="786960"/>
          </a:xfrm>
          <a:custGeom>
            <a:avLst/>
            <a:gdLst/>
            <a:ahLst/>
            <a:cxnLst/>
            <a:rect l="l" t="t" r="r" b="b"/>
            <a:pathLst>
              <a:path w="6096000" h="787400">
                <a:moveTo>
                  <a:pt x="0" y="90805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498" y="59562"/>
                </a:lnTo>
                <a:lnTo>
                  <a:pt x="238379" y="50546"/>
                </a:lnTo>
                <a:lnTo>
                  <a:pt x="312800" y="41656"/>
                </a:lnTo>
                <a:lnTo>
                  <a:pt x="395858" y="34925"/>
                </a:lnTo>
                <a:lnTo>
                  <a:pt x="491616" y="28321"/>
                </a:lnTo>
                <a:lnTo>
                  <a:pt x="595884" y="21590"/>
                </a:lnTo>
                <a:lnTo>
                  <a:pt x="712977" y="17145"/>
                </a:lnTo>
                <a:lnTo>
                  <a:pt x="840613" y="14859"/>
                </a:lnTo>
                <a:lnTo>
                  <a:pt x="978915" y="12700"/>
                </a:lnTo>
                <a:lnTo>
                  <a:pt x="1127887" y="14859"/>
                </a:lnTo>
                <a:lnTo>
                  <a:pt x="1287526" y="19304"/>
                </a:lnTo>
                <a:lnTo>
                  <a:pt x="1459991" y="28321"/>
                </a:lnTo>
                <a:lnTo>
                  <a:pt x="1642999" y="39370"/>
                </a:lnTo>
                <a:lnTo>
                  <a:pt x="1836674" y="57277"/>
                </a:lnTo>
                <a:lnTo>
                  <a:pt x="2043049" y="77343"/>
                </a:lnTo>
                <a:lnTo>
                  <a:pt x="2262251" y="101981"/>
                </a:lnTo>
                <a:lnTo>
                  <a:pt x="2492121" y="130937"/>
                </a:lnTo>
                <a:lnTo>
                  <a:pt x="2734691" y="166624"/>
                </a:lnTo>
                <a:lnTo>
                  <a:pt x="2987929" y="206883"/>
                </a:lnTo>
                <a:lnTo>
                  <a:pt x="3253994" y="253758"/>
                </a:lnTo>
                <a:lnTo>
                  <a:pt x="3532759" y="309562"/>
                </a:lnTo>
                <a:lnTo>
                  <a:pt x="3824351" y="369849"/>
                </a:lnTo>
                <a:lnTo>
                  <a:pt x="4128643" y="436829"/>
                </a:lnTo>
                <a:lnTo>
                  <a:pt x="4445761" y="512737"/>
                </a:lnTo>
                <a:lnTo>
                  <a:pt x="4775708" y="595337"/>
                </a:lnTo>
                <a:lnTo>
                  <a:pt x="5118354" y="686866"/>
                </a:lnTo>
                <a:lnTo>
                  <a:pt x="5473700" y="787336"/>
                </a:lnTo>
                <a:moveTo>
                  <a:pt x="2784475" y="650811"/>
                </a:moveTo>
                <a:lnTo>
                  <a:pt x="2880233" y="624065"/>
                </a:lnTo>
                <a:lnTo>
                  <a:pt x="3141979" y="554964"/>
                </a:lnTo>
                <a:lnTo>
                  <a:pt x="3322954" y="508152"/>
                </a:lnTo>
                <a:lnTo>
                  <a:pt x="3531489" y="456882"/>
                </a:lnTo>
                <a:lnTo>
                  <a:pt x="3763518" y="401154"/>
                </a:lnTo>
                <a:lnTo>
                  <a:pt x="4012438" y="340982"/>
                </a:lnTo>
                <a:lnTo>
                  <a:pt x="4276344" y="283019"/>
                </a:lnTo>
                <a:lnTo>
                  <a:pt x="4546600" y="225069"/>
                </a:lnTo>
                <a:lnTo>
                  <a:pt x="4823333" y="171577"/>
                </a:lnTo>
                <a:lnTo>
                  <a:pt x="5097907" y="120268"/>
                </a:lnTo>
                <a:lnTo>
                  <a:pt x="5234051" y="98043"/>
                </a:lnTo>
                <a:lnTo>
                  <a:pt x="5366004" y="75692"/>
                </a:lnTo>
                <a:lnTo>
                  <a:pt x="5497957" y="57912"/>
                </a:lnTo>
                <a:lnTo>
                  <a:pt x="5625719" y="40005"/>
                </a:lnTo>
                <a:lnTo>
                  <a:pt x="5751195" y="26670"/>
                </a:lnTo>
                <a:lnTo>
                  <a:pt x="5870448" y="15493"/>
                </a:lnTo>
                <a:lnTo>
                  <a:pt x="5985383" y="6604"/>
                </a:lnTo>
                <a:lnTo>
                  <a:pt x="609600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210960" y="535464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049"/>
                </a:lnTo>
                <a:lnTo>
                  <a:pt x="994092" y="22225"/>
                </a:lnTo>
                <a:lnTo>
                  <a:pt x="874890" y="33401"/>
                </a:lnTo>
                <a:lnTo>
                  <a:pt x="762063" y="49021"/>
                </a:lnTo>
                <a:lnTo>
                  <a:pt x="659891" y="64643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9"/>
                </a:lnTo>
                <a:lnTo>
                  <a:pt x="206476" y="178562"/>
                </a:lnTo>
                <a:lnTo>
                  <a:pt x="157518" y="196342"/>
                </a:lnTo>
                <a:lnTo>
                  <a:pt x="51092" y="241007"/>
                </a:lnTo>
                <a:lnTo>
                  <a:pt x="0" y="267792"/>
                </a:lnTo>
                <a:lnTo>
                  <a:pt x="0" y="1330261"/>
                </a:lnTo>
                <a:lnTo>
                  <a:pt x="8718994" y="1330261"/>
                </a:lnTo>
                <a:lnTo>
                  <a:pt x="8723312" y="1323568"/>
                </a:lnTo>
                <a:lnTo>
                  <a:pt x="8723312" y="569125"/>
                </a:lnTo>
                <a:lnTo>
                  <a:pt x="8718994" y="571347"/>
                </a:lnTo>
                <a:lnTo>
                  <a:pt x="8638222" y="604837"/>
                </a:lnTo>
                <a:lnTo>
                  <a:pt x="8557323" y="636079"/>
                </a:lnTo>
                <a:lnTo>
                  <a:pt x="8472106" y="665099"/>
                </a:lnTo>
                <a:lnTo>
                  <a:pt x="8384857" y="691883"/>
                </a:lnTo>
                <a:lnTo>
                  <a:pt x="8295449" y="718667"/>
                </a:lnTo>
                <a:lnTo>
                  <a:pt x="8201850" y="743216"/>
                </a:lnTo>
                <a:lnTo>
                  <a:pt x="8105965" y="763308"/>
                </a:lnTo>
                <a:lnTo>
                  <a:pt x="8005889" y="783399"/>
                </a:lnTo>
                <a:lnTo>
                  <a:pt x="7901622" y="801255"/>
                </a:lnTo>
                <a:lnTo>
                  <a:pt x="7793037" y="814654"/>
                </a:lnTo>
                <a:lnTo>
                  <a:pt x="7680261" y="828040"/>
                </a:lnTo>
                <a:lnTo>
                  <a:pt x="7563167" y="836968"/>
                </a:lnTo>
                <a:lnTo>
                  <a:pt x="7441882" y="845896"/>
                </a:lnTo>
                <a:lnTo>
                  <a:pt x="7314120" y="850366"/>
                </a:lnTo>
                <a:lnTo>
                  <a:pt x="7182167" y="850366"/>
                </a:lnTo>
                <a:lnTo>
                  <a:pt x="7043737" y="848131"/>
                </a:lnTo>
                <a:lnTo>
                  <a:pt x="6899084" y="843661"/>
                </a:lnTo>
                <a:lnTo>
                  <a:pt x="6749986" y="836968"/>
                </a:lnTo>
                <a:lnTo>
                  <a:pt x="6594665" y="825804"/>
                </a:lnTo>
                <a:lnTo>
                  <a:pt x="6430708" y="810183"/>
                </a:lnTo>
                <a:lnTo>
                  <a:pt x="6260401" y="792327"/>
                </a:lnTo>
                <a:lnTo>
                  <a:pt x="6083744" y="770001"/>
                </a:lnTo>
                <a:lnTo>
                  <a:pt x="5900737" y="745451"/>
                </a:lnTo>
                <a:lnTo>
                  <a:pt x="5709094" y="716432"/>
                </a:lnTo>
                <a:lnTo>
                  <a:pt x="5509069" y="682955"/>
                </a:lnTo>
                <a:lnTo>
                  <a:pt x="5302567" y="645007"/>
                </a:lnTo>
                <a:lnTo>
                  <a:pt x="5085397" y="602602"/>
                </a:lnTo>
                <a:lnTo>
                  <a:pt x="4861877" y="557961"/>
                </a:lnTo>
                <a:lnTo>
                  <a:pt x="4627689" y="506615"/>
                </a:lnTo>
                <a:lnTo>
                  <a:pt x="4387151" y="453047"/>
                </a:lnTo>
                <a:lnTo>
                  <a:pt x="4136072" y="395020"/>
                </a:lnTo>
                <a:lnTo>
                  <a:pt x="3874198" y="330288"/>
                </a:lnTo>
                <a:lnTo>
                  <a:pt x="3614483" y="267792"/>
                </a:lnTo>
                <a:lnTo>
                  <a:pt x="3363277" y="214249"/>
                </a:lnTo>
                <a:lnTo>
                  <a:pt x="3122739" y="165100"/>
                </a:lnTo>
                <a:lnTo>
                  <a:pt x="2892869" y="124968"/>
                </a:lnTo>
                <a:lnTo>
                  <a:pt x="2673667" y="91440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225"/>
                </a:lnTo>
                <a:lnTo>
                  <a:pt x="1890204" y="11049"/>
                </a:lnTo>
                <a:lnTo>
                  <a:pt x="1720024" y="2159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bg 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8"/>
          <p:cNvSpPr>
            <a:spLocks noGrp="1"/>
          </p:cNvSpPr>
          <p:nvPr>
            <p:ph type="title"/>
          </p:nvPr>
        </p:nvSpPr>
        <p:spPr>
          <a:xfrm>
            <a:off x="985320" y="1660680"/>
            <a:ext cx="7173000" cy="114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36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1" name="PlaceHolder 9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2" name="PlaceHolder 10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C1C6B335-B579-4AF9-8D16-4AF4BDC1DCBC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10/11/2022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3" name="PlaceHolder 11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8B19DC0E-899B-4271-A786-D30EA3BAACFE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4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6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7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PlaceHolder 8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61" name="PlaceHolder 9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EFA8A558-099F-4929-AE62-D0BA552CA862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10/11/2022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62" name="PlaceHolder 10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7141EA81-A8EC-4558-9845-B964D0A25CDA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63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6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PlaceHolder 4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107" name="PlaceHolder 6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BB189F90-1361-4D51-87A8-572173BE460C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10/11/2022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09" name="PlaceHolder 8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CDE1F72-7DA0-4BFF-B12D-53A057CE8853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51" name="PlaceHolder 5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D5B1146C-1932-4717-ADAC-76C6255565EE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10/11/2022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D1499CB-19F9-4AC5-8488-4035CCEF2471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54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6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7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bg 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8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202" name="PlaceHolder 9"/>
          <p:cNvSpPr>
            <a:spLocks noGrp="1"/>
          </p:cNvSpPr>
          <p:nvPr>
            <p:ph type="body"/>
          </p:nvPr>
        </p:nvSpPr>
        <p:spPr>
          <a:xfrm>
            <a:off x="457200" y="1577520"/>
            <a:ext cx="3977280" cy="454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203" name="PlaceHolder 10"/>
          <p:cNvSpPr>
            <a:spLocks noGrp="1"/>
          </p:cNvSpPr>
          <p:nvPr>
            <p:ph type="body"/>
          </p:nvPr>
        </p:nvSpPr>
        <p:spPr>
          <a:xfrm>
            <a:off x="4709160" y="1577520"/>
            <a:ext cx="3977280" cy="454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204" name="PlaceHolder 11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205" name="PlaceHolder 12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18DA7443-CF77-48F9-8489-7711860E7B0D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pPr>
                <a:lnSpc>
                  <a:spcPct val="100000"/>
                </a:lnSpc>
              </a:pPr>
              <a:t>10/11/2022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206" name="PlaceHolder 13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16D613CB-8DB7-4FF3-9ED7-4C1637746585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9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985320" y="1660680"/>
            <a:ext cx="7173000" cy="1658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36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36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Туринского</a:t>
            </a:r>
            <a:r>
              <a:rPr lang="ru-RU" sz="36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3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3600" b="0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3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115616" y="5949280"/>
            <a:ext cx="7173000" cy="64807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Утверждённого решением Думы </a:t>
            </a:r>
            <a:r>
              <a:rPr lang="ru-RU" sz="1600" b="0" strike="noStrike" spc="-7" dirty="0" err="1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</a:t>
            </a:r>
            <a:r>
              <a:rPr lang="en-US" sz="16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25</a:t>
            </a:r>
            <a:r>
              <a:rPr lang="ru-RU" sz="1600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en-US" sz="16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05</a:t>
            </a:r>
            <a:r>
              <a:rPr lang="ru-RU" sz="1600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.2022 №113</a:t>
            </a:r>
            <a:endParaRPr lang="ru-RU" sz="1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1"/>
          <p:cNvGrpSpPr/>
          <p:nvPr/>
        </p:nvGrpSpPr>
        <p:grpSpPr>
          <a:xfrm>
            <a:off x="244440" y="1909800"/>
            <a:ext cx="8654760" cy="4157640"/>
            <a:chOff x="244440" y="1909800"/>
            <a:chExt cx="8654760" cy="4157640"/>
          </a:xfrm>
        </p:grpSpPr>
        <p:pic>
          <p:nvPicPr>
            <p:cNvPr id="360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0" y="1915920"/>
              <a:ext cx="8642160" cy="414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1" name="CustomShape 2"/>
            <p:cNvSpPr/>
            <p:nvPr/>
          </p:nvSpPr>
          <p:spPr>
            <a:xfrm>
              <a:off x="2916360" y="1909800"/>
              <a:ext cx="3311280" cy="4157640"/>
            </a:xfrm>
            <a:custGeom>
              <a:avLst/>
              <a:gdLst/>
              <a:ahLst/>
              <a:cxnLst/>
              <a:rect l="l" t="t" r="r" b="b"/>
              <a:pathLst>
                <a:path w="3311525" h="4157979">
                  <a:moveTo>
                    <a:pt x="0" y="0"/>
                  </a:moveTo>
                  <a:lnTo>
                    <a:pt x="0" y="4157814"/>
                  </a:lnTo>
                  <a:moveTo>
                    <a:pt x="3311525" y="0"/>
                  </a:moveTo>
                  <a:lnTo>
                    <a:pt x="3311525" y="4157814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3"/>
            <p:cNvSpPr/>
            <p:nvPr/>
          </p:nvSpPr>
          <p:spPr>
            <a:xfrm>
              <a:off x="244440" y="2556000"/>
              <a:ext cx="8654760" cy="36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505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4"/>
            <p:cNvSpPr/>
            <p:nvPr/>
          </p:nvSpPr>
          <p:spPr>
            <a:xfrm>
              <a:off x="244440" y="1909800"/>
              <a:ext cx="8654760" cy="4157640"/>
            </a:xfrm>
            <a:custGeom>
              <a:avLst/>
              <a:gdLst/>
              <a:ahLst/>
              <a:cxnLst/>
              <a:rect l="l" t="t" r="r" b="b"/>
              <a:pathLst>
                <a:path w="8655050" h="4157979">
                  <a:moveTo>
                    <a:pt x="6350" y="0"/>
                  </a:moveTo>
                  <a:lnTo>
                    <a:pt x="6350" y="4157814"/>
                  </a:lnTo>
                  <a:moveTo>
                    <a:pt x="8648700" y="0"/>
                  </a:moveTo>
                  <a:lnTo>
                    <a:pt x="8648700" y="4157814"/>
                  </a:lnTo>
                  <a:moveTo>
                    <a:pt x="0" y="6350"/>
                  </a:moveTo>
                  <a:lnTo>
                    <a:pt x="8655050" y="6350"/>
                  </a:lnTo>
                  <a:moveTo>
                    <a:pt x="0" y="4151464"/>
                  </a:moveTo>
                  <a:lnTo>
                    <a:pt x="8655050" y="4151464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4" name="CustomShape 5"/>
          <p:cNvSpPr/>
          <p:nvPr/>
        </p:nvSpPr>
        <p:spPr>
          <a:xfrm>
            <a:off x="801000" y="1941840"/>
            <a:ext cx="15634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ОВЫЕ  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3087360" y="1941840"/>
            <a:ext cx="29721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НЕНАЛОГОВЫЕ</a:t>
            </a:r>
            <a:r>
              <a:rPr lang="ru-RU" sz="1800" b="1" strike="noStrike" spc="-7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6" name="CustomShape 7"/>
          <p:cNvSpPr/>
          <p:nvPr/>
        </p:nvSpPr>
        <p:spPr>
          <a:xfrm>
            <a:off x="6513840" y="1941840"/>
            <a:ext cx="20959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ЗВ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1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ДНЫЕ  ПОСТУПЛЕНИЯ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7" name="CustomShape 8"/>
          <p:cNvSpPr/>
          <p:nvPr/>
        </p:nvSpPr>
        <p:spPr>
          <a:xfrm>
            <a:off x="329760" y="2583720"/>
            <a:ext cx="2506680" cy="34594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уплаты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налогов,</a:t>
            </a:r>
            <a:r>
              <a:rPr lang="ru-RU" sz="16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Налоговым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кодексом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Федерации,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8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lang="ru-RU" sz="1600" b="0" strike="noStrike" spc="-15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физических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600" b="0" strike="noStrike" spc="-5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Земельный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1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5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</a:t>
            </a:r>
            <a:r>
              <a:rPr lang="ru-RU" sz="16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ог</a:t>
            </a:r>
            <a:r>
              <a:rPr lang="ru-RU" sz="1600" b="0" strike="noStrike" spc="9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щ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ество  физических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4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Госпошлина</a:t>
            </a:r>
            <a:r>
              <a:rPr lang="ru-RU" sz="16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8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lang="ru-RU" sz="16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совокупный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7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акцизы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8" name="CustomShape 9"/>
          <p:cNvSpPr/>
          <p:nvPr/>
        </p:nvSpPr>
        <p:spPr>
          <a:xfrm>
            <a:off x="2995560" y="2583720"/>
            <a:ext cx="3112920" cy="32132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уплаты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пошлин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сборов,</a:t>
            </a:r>
            <a:r>
              <a:rPr lang="ru-RU" sz="16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законодательством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Федерации,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также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штрафов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нарушение</a:t>
            </a:r>
            <a:r>
              <a:rPr lang="ru-RU" sz="16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законодательства,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использования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Штрафы,</a:t>
            </a:r>
            <a:r>
              <a:rPr lang="ru-RU" sz="1600" b="0" strike="noStrike" spc="78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санкции,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возмещение ущерба;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продажи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172720" algn="l"/>
              </a:tabLst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материальных</a:t>
            </a:r>
            <a:r>
              <a:rPr lang="ru-RU" sz="16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нематериальных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активов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9" name="CustomShape 10"/>
          <p:cNvSpPr/>
          <p:nvPr/>
        </p:nvSpPr>
        <p:spPr>
          <a:xfrm>
            <a:off x="6307560" y="2583720"/>
            <a:ext cx="2461320" cy="1982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</a:t>
            </a: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(межбюджетные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55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</a:t>
            </a:r>
            <a:r>
              <a:rPr lang="ru-RU" sz="1600" b="0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5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4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6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1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</a:t>
            </a:r>
            <a:r>
              <a:rPr lang="ru-RU" sz="1600" b="0" strike="noStrike" spc="-15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6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600" b="0" strike="noStrike" spc="1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70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640" y="260280"/>
            <a:ext cx="8229240" cy="1252080"/>
          </a:xfrm>
          <a:prstGeom prst="rect">
            <a:avLst/>
          </a:prstGeom>
          <a:ln w="0">
            <a:noFill/>
          </a:ln>
        </p:spPr>
      </p:pic>
      <p:sp>
        <p:nvSpPr>
          <p:cNvPr id="371" name="CustomShape 11"/>
          <p:cNvSpPr/>
          <p:nvPr/>
        </p:nvSpPr>
        <p:spPr>
          <a:xfrm>
            <a:off x="539640" y="260280"/>
            <a:ext cx="8229240" cy="11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08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lang="ru-RU" sz="3200" b="1" strike="noStrike" spc="-9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3200" b="1" strike="noStrike" spc="-7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200" b="1" strike="noStrike" spc="-5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32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88315" algn="ctr">
              <a:lnSpc>
                <a:spcPct val="100000"/>
              </a:lnSpc>
              <a:spcBef>
                <a:spcPts val="40"/>
              </a:spcBef>
            </a:pPr>
            <a:r>
              <a:rPr lang="ru-RU" sz="2000" b="1" strike="noStrike" spc="-3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2000" b="1" strike="noStrike" spc="-2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1" strike="noStrike" spc="-1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–безвозмездные </a:t>
            </a:r>
            <a:r>
              <a:rPr lang="ru-RU" sz="2000" b="1" strike="noStrike" spc="-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000" b="1" strike="noStrike" spc="-1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безвозвратные </a:t>
            </a:r>
            <a:r>
              <a:rPr lang="ru-RU" sz="2000" b="1" strike="noStrike" spc="-7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 </a:t>
            </a:r>
            <a:r>
              <a:rPr lang="ru-RU" sz="2000" b="1" strike="noStrike" spc="-486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денежных средств</a:t>
            </a:r>
            <a:r>
              <a:rPr lang="ru-RU" sz="2000" b="1" strike="noStrike" spc="-15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000" b="1" strike="noStrike" spc="-26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1"/>
          <p:cNvGrpSpPr/>
          <p:nvPr/>
        </p:nvGrpSpPr>
        <p:grpSpPr>
          <a:xfrm>
            <a:off x="210960" y="1679400"/>
            <a:ext cx="8723160" cy="4975200"/>
            <a:chOff x="210960" y="1679400"/>
            <a:chExt cx="8723160" cy="4975200"/>
          </a:xfrm>
        </p:grpSpPr>
        <p:sp>
          <p:nvSpPr>
            <p:cNvPr id="37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7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0" y="2349720"/>
              <a:ext cx="8642160" cy="429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CustomShape 3"/>
            <p:cNvSpPr/>
            <p:nvPr/>
          </p:nvSpPr>
          <p:spPr>
            <a:xfrm>
              <a:off x="2843280" y="2343240"/>
              <a:ext cx="3168360" cy="4311360"/>
            </a:xfrm>
            <a:custGeom>
              <a:avLst/>
              <a:gdLst/>
              <a:ahLst/>
              <a:cxnLst/>
              <a:rect l="l" t="t" r="r" b="b"/>
              <a:pathLst>
                <a:path w="3168650" h="4311650">
                  <a:moveTo>
                    <a:pt x="0" y="0"/>
                  </a:moveTo>
                  <a:lnTo>
                    <a:pt x="0" y="4311650"/>
                  </a:lnTo>
                  <a:moveTo>
                    <a:pt x="3168650" y="0"/>
                  </a:moveTo>
                  <a:lnTo>
                    <a:pt x="3168650" y="43116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4"/>
            <p:cNvSpPr/>
            <p:nvPr/>
          </p:nvSpPr>
          <p:spPr>
            <a:xfrm>
              <a:off x="244440" y="3319560"/>
              <a:ext cx="8654760" cy="36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505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5"/>
            <p:cNvSpPr/>
            <p:nvPr/>
          </p:nvSpPr>
          <p:spPr>
            <a:xfrm>
              <a:off x="244440" y="2343240"/>
              <a:ext cx="8654760" cy="4311360"/>
            </a:xfrm>
            <a:custGeom>
              <a:avLst/>
              <a:gdLst/>
              <a:ahLst/>
              <a:cxnLst/>
              <a:rect l="l" t="t" r="r" b="b"/>
              <a:pathLst>
                <a:path w="8655050" h="4311650">
                  <a:moveTo>
                    <a:pt x="0" y="1849374"/>
                  </a:moveTo>
                  <a:lnTo>
                    <a:pt x="8655050" y="1849374"/>
                  </a:lnTo>
                  <a:moveTo>
                    <a:pt x="0" y="3238500"/>
                  </a:moveTo>
                  <a:lnTo>
                    <a:pt x="8655050" y="3238500"/>
                  </a:lnTo>
                  <a:moveTo>
                    <a:pt x="6350" y="0"/>
                  </a:moveTo>
                  <a:lnTo>
                    <a:pt x="6350" y="4311650"/>
                  </a:lnTo>
                  <a:moveTo>
                    <a:pt x="8648700" y="0"/>
                  </a:moveTo>
                  <a:lnTo>
                    <a:pt x="8648700" y="4311650"/>
                  </a:lnTo>
                  <a:moveTo>
                    <a:pt x="0" y="6350"/>
                  </a:moveTo>
                  <a:lnTo>
                    <a:pt x="8655050" y="6350"/>
                  </a:lnTo>
                  <a:moveTo>
                    <a:pt x="0" y="4305300"/>
                  </a:moveTo>
                  <a:lnTo>
                    <a:pt x="8655050" y="430530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8" name="CustomShape 6"/>
          <p:cNvSpPr/>
          <p:nvPr/>
        </p:nvSpPr>
        <p:spPr>
          <a:xfrm>
            <a:off x="380520" y="2375280"/>
            <a:ext cx="47329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312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ды 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</a:t>
            </a:r>
            <a:r>
              <a:rPr lang="ru-RU" sz="1800" b="1" strike="noStrike" spc="-10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ю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	Оп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лен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09270">
              <a:lnSpc>
                <a:spcPct val="100000"/>
              </a:lnSpc>
              <a:tabLst>
                <a:tab pos="3373120" algn="l"/>
              </a:tabLst>
            </a:pP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трансфертов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6317640" y="2375280"/>
            <a:ext cx="2269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Аналогия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семейном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0" name="CustomShape 8"/>
          <p:cNvSpPr/>
          <p:nvPr/>
        </p:nvSpPr>
        <p:spPr>
          <a:xfrm>
            <a:off x="6346800" y="3346920"/>
            <a:ext cx="221400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своему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карманные деньги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1" name="CustomShape 9"/>
          <p:cNvSpPr/>
          <p:nvPr/>
        </p:nvSpPr>
        <p:spPr>
          <a:xfrm>
            <a:off x="400320" y="3346920"/>
            <a:ext cx="2292480" cy="1630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1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Dotation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»)</a:t>
            </a:r>
            <a:r>
              <a:rPr lang="ru-RU" sz="16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дар,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пожертвование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1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Subvenire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»)</a:t>
            </a:r>
            <a:r>
              <a:rPr lang="ru-RU" sz="16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приходить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помощь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2" name="CustomShape 10"/>
          <p:cNvSpPr/>
          <p:nvPr/>
        </p:nvSpPr>
        <p:spPr>
          <a:xfrm>
            <a:off x="2945880" y="3346920"/>
            <a:ext cx="2963160" cy="18769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Предоставляется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определения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конкретной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цели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использования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93090">
              <a:lnSpc>
                <a:spcPct val="100000"/>
              </a:lnSpc>
              <a:spcBef>
                <a:spcPts val="1120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Предоставляются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62255" indent="-15113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 «переданных»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другим публично-правовым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образованиям полномочий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3" name="CustomShape 11"/>
          <p:cNvSpPr/>
          <p:nvPr/>
        </p:nvSpPr>
        <p:spPr>
          <a:xfrm>
            <a:off x="6157800" y="4220280"/>
            <a:ext cx="2589120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своему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деньги и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посылаете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065"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магазин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купить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продукты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списку)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4" name="CustomShape 12"/>
          <p:cNvSpPr/>
          <p:nvPr/>
        </p:nvSpPr>
        <p:spPr>
          <a:xfrm>
            <a:off x="563400" y="5609880"/>
            <a:ext cx="196740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13715" indent="-50101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«)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5" name="CustomShape 13"/>
          <p:cNvSpPr/>
          <p:nvPr/>
        </p:nvSpPr>
        <p:spPr>
          <a:xfrm>
            <a:off x="3134880" y="5609880"/>
            <a:ext cx="2584080" cy="751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7785" indent="-45085" algn="just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Предоставляется на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условиях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долевого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софинансирования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6" name="CustomShape 14"/>
          <p:cNvSpPr/>
          <p:nvPr/>
        </p:nvSpPr>
        <p:spPr>
          <a:xfrm>
            <a:off x="6259680" y="5609880"/>
            <a:ext cx="2386080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«добавляете»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денег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того, чтобы ребенок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купил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себе новый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остальные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он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накопил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8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640" y="352800"/>
            <a:ext cx="8712720" cy="1938240"/>
          </a:xfrm>
          <a:prstGeom prst="rect">
            <a:avLst/>
          </a:prstGeom>
          <a:ln w="0">
            <a:noFill/>
          </a:ln>
        </p:spPr>
      </p:pic>
      <p:sp>
        <p:nvSpPr>
          <p:cNvPr id="388" name="TextShape 15"/>
          <p:cNvSpPr txBox="1"/>
          <p:nvPr/>
        </p:nvSpPr>
        <p:spPr>
          <a:xfrm>
            <a:off x="771120" y="407880"/>
            <a:ext cx="767484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2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</a:t>
            </a:r>
            <a:r>
              <a:rPr lang="ru-RU" sz="2200" b="1" strike="noStrike" spc="24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3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ОСНОВНОЙ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ВИД</a:t>
            </a:r>
            <a:r>
              <a:rPr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БЕЗВОЗМЕЗДНЫХ</a:t>
            </a:r>
            <a:r>
              <a:rPr lang="ru-RU" sz="23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ПЕРЕЧИСЛЕНИЙ</a:t>
            </a:r>
            <a:endParaRPr lang="ru-RU" sz="23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9" name="CustomShape 16"/>
          <p:cNvSpPr/>
          <p:nvPr/>
        </p:nvSpPr>
        <p:spPr>
          <a:xfrm>
            <a:off x="414360" y="1109160"/>
            <a:ext cx="8386200" cy="1075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 – денежные средства,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перечисляемые </a:t>
            </a:r>
            <a:r>
              <a:rPr lang="ru-RU" sz="2300" b="0" strike="noStrike" spc="-562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одного</a:t>
            </a:r>
            <a:r>
              <a:rPr lang="ru-RU" sz="2300" b="0" strike="noStrike" spc="-2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300" b="0" strike="noStrike" spc="-12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2300" b="0" strike="noStrike" spc="-3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системы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Российской</a:t>
            </a:r>
            <a:r>
              <a:rPr lang="ru-RU" sz="2300" b="0" strike="noStrike" spc="-3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</a:t>
            </a:r>
            <a:endParaRPr lang="ru-RU" sz="2300" b="0" strike="noStrike" spc="-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другому</a:t>
            </a:r>
            <a:r>
              <a:rPr lang="ru-RU" sz="2300" b="0" strike="noStrike" spc="-7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2"/>
          <p:cNvSpPr/>
          <p:nvPr/>
        </p:nvSpPr>
        <p:spPr>
          <a:xfrm>
            <a:off x="398880" y="2022480"/>
            <a:ext cx="8341560" cy="43960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4000" rIns="0" bIns="0">
            <a:spAutoFit/>
          </a:bodyPr>
          <a:lstStyle/>
          <a:p>
            <a:pPr marL="12700" indent="304800" algn="just">
              <a:lnSpc>
                <a:spcPts val="2590"/>
              </a:lnSpc>
              <a:spcBef>
                <a:spcPts val="425"/>
              </a:spcBef>
              <a:tabLst>
                <a:tab pos="0" algn="l"/>
              </a:tabLst>
            </a:pPr>
            <a:r>
              <a:rPr lang="ru-RU" sz="24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</a:t>
            </a:r>
            <a:r>
              <a:rPr lang="ru-RU" sz="24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выплачиваемые из бюджета денежные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средства.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57200" algn="just">
              <a:lnSpc>
                <a:spcPct val="90000"/>
              </a:lnSpc>
              <a:spcBef>
                <a:spcPts val="545"/>
              </a:spcBef>
              <a:tabLst>
                <a:tab pos="0" algn="l"/>
              </a:tabLst>
            </a:pPr>
            <a:r>
              <a:rPr lang="ru-RU" sz="24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</a:t>
            </a:r>
            <a:r>
              <a:rPr lang="ru-RU" sz="24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осуществляется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расходными	обязательств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ми,	об</a:t>
            </a:r>
            <a:r>
              <a:rPr lang="ru-RU" sz="2400" b="0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словленными 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становле</a:t>
            </a:r>
            <a:r>
              <a:rPr lang="ru-RU" sz="2400" b="0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		законодате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ьст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		разграни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ением 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полномочий,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которых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происходить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очередном финансовом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счет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соответствующих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бюджетов.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41300" indent="457200" algn="just">
              <a:lnSpc>
                <a:spcPct val="100000"/>
              </a:lnSpc>
              <a:spcBef>
                <a:spcPts val="285"/>
              </a:spcBef>
              <a:tabLst>
                <a:tab pos="0" algn="l"/>
              </a:tabLst>
            </a:pP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формирования</a:t>
            </a:r>
            <a:r>
              <a:rPr lang="ru-RU" sz="2400" b="0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400" b="0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бюджета: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2730" indent="-240665" algn="just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96000"/>
              <a:buFont typeface="Wingdings" panose="05000000000000000000" pitchFamily="2" charset="2"/>
              <a:buChar char=""/>
              <a:tabLst>
                <a:tab pos="253365" algn="l"/>
              </a:tabLst>
            </a:pP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400" b="0" strike="noStrike" spc="-9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разделам;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  <a:tabLst>
                <a:tab pos="253365" algn="l"/>
              </a:tabLst>
            </a:pPr>
            <a:r>
              <a:rPr lang="ru-RU" sz="2400" b="0" strike="noStrike" spc="-69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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ведомствам;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00" indent="-304800" algn="just">
              <a:lnSpc>
                <a:spcPts val="317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0" strike="noStrike" spc="-69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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2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ниципальны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ам 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9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60" y="303120"/>
            <a:ext cx="8750520" cy="941400"/>
          </a:xfrm>
          <a:prstGeom prst="rect">
            <a:avLst/>
          </a:prstGeom>
          <a:ln w="0">
            <a:noFill/>
          </a:ln>
        </p:spPr>
      </p:pic>
      <p:sp>
        <p:nvSpPr>
          <p:cNvPr id="394" name="TextShape 3"/>
          <p:cNvSpPr txBox="1"/>
          <p:nvPr/>
        </p:nvSpPr>
        <p:spPr>
          <a:xfrm>
            <a:off x="734760" y="430200"/>
            <a:ext cx="766980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1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31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классифицируются</a:t>
            </a:r>
            <a:r>
              <a:rPr lang="ru-RU" sz="3100" b="1" strike="noStrike" spc="4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4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3100" b="1" strike="noStrike" spc="-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бюджета?</a:t>
            </a:r>
            <a:endParaRPr lang="ru-RU" sz="31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560" y="0"/>
            <a:ext cx="8246160" cy="260568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402840" y="324360"/>
            <a:ext cx="8364960" cy="55574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638175" algn="ctr">
              <a:lnSpc>
                <a:spcPct val="100000"/>
              </a:lnSpc>
              <a:spcBef>
                <a:spcPts val="95"/>
              </a:spcBef>
              <a:tabLst>
                <a:tab pos="3879215" algn="l"/>
              </a:tabLst>
            </a:pP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повышения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эффективности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результативности </a:t>
            </a:r>
            <a:r>
              <a:rPr lang="ru-RU" sz="2200" b="1" strike="noStrike" spc="-53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бюджетных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 err="1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200" b="1" strike="noStrike" spc="9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	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производится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основе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12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2200" b="1" strike="noStrike" spc="4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3879215" algn="l"/>
              </a:tabLst>
            </a:pPr>
            <a:endParaRPr lang="ru-RU" sz="2200" b="0" strike="noStrike" spc="-1" dirty="0">
              <a:latin typeface="Arial" panose="020B0604020202020204"/>
            </a:endParaRPr>
          </a:p>
          <a:p>
            <a:pPr marL="546735">
              <a:lnSpc>
                <a:spcPct val="100000"/>
              </a:lnSpc>
              <a:tabLst>
                <a:tab pos="3879215" algn="l"/>
              </a:tabLst>
            </a:pPr>
            <a:r>
              <a:rPr lang="ru-RU" sz="22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Зачем формировать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</a:t>
            </a:r>
            <a:r>
              <a:rPr lang="ru-RU" sz="22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исполнять </a:t>
            </a:r>
            <a:r>
              <a:rPr lang="ru-RU" sz="22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22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2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программам?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315">
              <a:lnSpc>
                <a:spcPct val="100000"/>
              </a:lnSpc>
              <a:spcBef>
                <a:spcPts val="860"/>
              </a:spcBef>
              <a:tabLst>
                <a:tab pos="2725420" algn="l"/>
                <a:tab pos="4822825" algn="l"/>
                <a:tab pos="6181725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Преимуществом	программного	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	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является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25420" algn="l"/>
                <a:tab pos="4822825" algn="l"/>
                <a:tab pos="6181725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распределение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ведомственному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принципу,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программам.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315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Муниципальная	программа	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имеет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цель,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задачи</a:t>
            </a:r>
            <a:r>
              <a:rPr lang="ru-RU" sz="2200" b="1" strike="noStrike" spc="-4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показатели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эффективности,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которые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отражают</a:t>
            </a:r>
            <a:r>
              <a:rPr lang="ru-RU" sz="2200" b="1" strike="noStrike" spc="-3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степень</a:t>
            </a:r>
            <a:r>
              <a:rPr lang="ru-RU" sz="2200" b="1" strike="noStrike" spc="18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достижения(решения),</a:t>
            </a:r>
            <a:r>
              <a:rPr lang="ru-RU" sz="2200" b="1" strike="noStrike" spc="2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есть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действия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бюджетные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направлены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 заданного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результата.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  <a:tabLst>
                <a:tab pos="2738755" algn="l"/>
                <a:tab pos="4344670" algn="l"/>
              </a:tabLst>
            </a:pP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этом значение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показателей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является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индикатором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данному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направлению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 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сигнализирует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плохом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хорошем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результате,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необходимости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принятия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новых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решений.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87160" y="395280"/>
            <a:ext cx="7970760" cy="11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решением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Думы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23.12.2020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84785"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623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-НПА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плановый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2022 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годов»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98" name="Table 2"/>
          <p:cNvGraphicFramePr/>
          <p:nvPr>
            <p:extLst>
              <p:ext uri="{D42A27DB-BD31-4B8C-83A1-F6EECF244321}">
                <p14:modId xmlns:p14="http://schemas.microsoft.com/office/powerpoint/2010/main" val="4225507973"/>
              </p:ext>
            </p:extLst>
          </p:nvPr>
        </p:nvGraphicFramePr>
        <p:xfrm>
          <a:off x="252060" y="1988840"/>
          <a:ext cx="8640960" cy="4416240"/>
        </p:xfrm>
        <a:graphic>
          <a:graphicData uri="http://schemas.openxmlformats.org/drawingml/2006/table">
            <a:tbl>
              <a:tblPr/>
              <a:tblGrid>
                <a:gridCol w="4355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190500" indent="-1270" algn="ctr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0" algn="l"/>
                        </a:tabLst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Публичные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слушания по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проекту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 </a:t>
                      </a:r>
                      <a:r>
                        <a:rPr lang="ru-RU" sz="1600" b="1" strike="noStrike" spc="-38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плановый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период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600" b="1" strike="noStrike" spc="9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</a:t>
                      </a:r>
                      <a:r>
                        <a:rPr lang="ru-RU" sz="1600" b="1" strike="noStrike" spc="-38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годов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Проведены</a:t>
                      </a:r>
                      <a:r>
                        <a:rPr lang="ru-RU" sz="1600" b="1" strike="noStrike" spc="2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8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декабря</a:t>
                      </a:r>
                      <a:r>
                        <a:rPr lang="ru-RU" sz="1600" b="1" strike="noStrike" spc="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Публичные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слушания по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годовому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отчету</a:t>
                      </a:r>
                      <a:r>
                        <a:rPr lang="ru-RU" sz="1600" b="1" strike="noStrike" spc="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исполнении 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r>
                        <a:rPr lang="ru-RU" sz="1600" b="1" strike="noStrike" spc="2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назначены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мая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40">
                <a:tc gridSpan="2"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ОСНОВНЫЕ</a:t>
                      </a:r>
                      <a:r>
                        <a:rPr lang="ru-RU" sz="18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НАПРАВЛЕНИЯ</a:t>
                      </a:r>
                      <a:r>
                        <a:rPr lang="ru-RU" sz="18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РЕАЛИЗАЦИИ</a:t>
                      </a:r>
                      <a:r>
                        <a:rPr lang="ru-RU" sz="18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БЮДЖЕТНОЙ</a:t>
                      </a:r>
                      <a:r>
                        <a:rPr lang="ru-RU" sz="18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ПОЛИТИКИ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720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Устойчивое социально-экономическое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развитие</a:t>
                      </a:r>
                      <a:r>
                        <a:rPr lang="ru-RU" sz="16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6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6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доступными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качественными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муниципальными</a:t>
                      </a:r>
                      <a:r>
                        <a:rPr lang="ru-RU" sz="16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услугами,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социальными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гарантиями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Создание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благоприятных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комфортных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условий</a:t>
                      </a:r>
                      <a:r>
                        <a:rPr lang="ru-RU" sz="16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для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проживания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Увеличение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наполняемости</a:t>
                      </a:r>
                      <a:r>
                        <a:rPr lang="ru-RU" sz="16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доходной</a:t>
                      </a:r>
                      <a:r>
                        <a:rPr lang="ru-RU" sz="16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части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консолидированного</a:t>
                      </a:r>
                      <a:r>
                        <a:rPr lang="ru-RU" sz="16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6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Повышение</a:t>
                      </a:r>
                      <a:r>
                        <a:rPr lang="ru-RU" sz="16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6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6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сбалансированности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Повышение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управления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муниципальными</a:t>
                      </a:r>
                      <a:r>
                        <a:rPr lang="ru-RU" sz="16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финансами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Совершенствование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отношений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Оптимизация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долга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78" y="404664"/>
            <a:ext cx="8072640" cy="696240"/>
          </a:xfrm>
        </p:spPr>
        <p:txBody>
          <a:bodyPr/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 прогнозных значений социально-экономических показателей за 2021 год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600" b="1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-Туринскому муниципальному 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району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79273"/>
              </p:ext>
            </p:extLst>
          </p:nvPr>
        </p:nvGraphicFramePr>
        <p:xfrm>
          <a:off x="251518" y="1484784"/>
          <a:ext cx="8640961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6">
                  <a:extLst>
                    <a:ext uri="{9D8B030D-6E8A-4147-A177-3AD203B41FA5}">
                      <a16:colId xmlns:a16="http://schemas.microsoft.com/office/drawing/2014/main" val="3019828110"/>
                    </a:ext>
                  </a:extLst>
                </a:gridCol>
                <a:gridCol w="1892780">
                  <a:extLst>
                    <a:ext uri="{9D8B030D-6E8A-4147-A177-3AD203B41FA5}">
                      <a16:colId xmlns:a16="http://schemas.microsoft.com/office/drawing/2014/main" val="3422734036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343457809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1102610396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59377681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564559458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153560516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  оценка в соответствии с прогнозом 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       </a:t>
                      </a:r>
                      <a:r>
                        <a:rPr lang="ru-RU" sz="1200" b="1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отклонение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описание причин отклонения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          оценка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39902769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Производственная деятельность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1389,1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1445,4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56,3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1546,6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17421683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Инвестиционная деятельность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183,3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525,6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342,3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123,6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4611945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Денежные доходы населения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1905,3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2134,2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228,9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2221,7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70226842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розничной торговли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890,1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909,7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19,6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1004,3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0276701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общественного питания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23,8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24,4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25,0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52360621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Численность населения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12601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12619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12451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06069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77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564120" y="560160"/>
            <a:ext cx="801216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789305" indent="-77660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ПОКАЗАТЕЛИ ИСПОЛНЕНИЯ БЮДЖЕТА </a:t>
            </a:r>
            <a:r>
              <a:rPr lang="ru-RU" sz="2500" b="0" strike="noStrike" spc="-61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МУНЦИИПАЛЬНОГО</a:t>
            </a:r>
            <a:r>
              <a:rPr lang="ru-RU" sz="25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25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2021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endParaRPr lang="ru-RU" sz="25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00" name="Table 2"/>
          <p:cNvGraphicFramePr/>
          <p:nvPr>
            <p:extLst>
              <p:ext uri="{D42A27DB-BD31-4B8C-83A1-F6EECF244321}">
                <p14:modId xmlns:p14="http://schemas.microsoft.com/office/powerpoint/2010/main" val="858676001"/>
              </p:ext>
            </p:extLst>
          </p:nvPr>
        </p:nvGraphicFramePr>
        <p:xfrm>
          <a:off x="669960" y="4575240"/>
          <a:ext cx="7855920" cy="2028240"/>
        </p:xfrm>
        <a:graphic>
          <a:graphicData uri="http://schemas.openxmlformats.org/drawingml/2006/table">
            <a:tbl>
              <a:tblPr/>
              <a:tblGrid>
                <a:gridCol w="238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indent="-17081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  <a:r>
                        <a:rPr lang="ru-RU" sz="1800" b="1" strike="noStrike" spc="-5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8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(план) </a:t>
                      </a:r>
                      <a:r>
                        <a:rPr lang="ru-RU" sz="1800" b="1" strike="noStrike" spc="-4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indent="-17653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  <a:r>
                        <a:rPr lang="ru-RU" sz="1800" b="1" strike="noStrike" spc="-6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35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800" b="1" strike="noStrike" spc="-4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(факт) </a:t>
                      </a:r>
                      <a:r>
                        <a:rPr lang="ru-RU" sz="1800" b="1" strike="noStrike" spc="-435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1" strike="noStrike" spc="-35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2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r>
                        <a:rPr lang="ru-RU" sz="1800" b="1" strike="noStrike" spc="-32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2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отклонения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1 112 042,3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1 104 183,4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99,3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Расходы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1 123 129,5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1 104 137,0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98,3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Дефицит/Профицит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(-) 11 087,2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46,4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01" name="Group 3"/>
          <p:cNvGrpSpPr/>
          <p:nvPr/>
        </p:nvGrpSpPr>
        <p:grpSpPr>
          <a:xfrm>
            <a:off x="228600" y="1630080"/>
            <a:ext cx="8727840" cy="2732760"/>
            <a:chOff x="228600" y="1630080"/>
            <a:chExt cx="8727840" cy="2732760"/>
          </a:xfrm>
        </p:grpSpPr>
        <p:sp>
          <p:nvSpPr>
            <p:cNvPr id="402" name="CustomShape 4"/>
            <p:cNvSpPr/>
            <p:nvPr/>
          </p:nvSpPr>
          <p:spPr>
            <a:xfrm>
              <a:off x="228600" y="1630080"/>
              <a:ext cx="8727840" cy="135180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03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0" y="1947960"/>
              <a:ext cx="3817800" cy="241488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404" name="Диаграмма 10"/>
          <p:cNvGraphicFramePr/>
          <p:nvPr/>
        </p:nvGraphicFramePr>
        <p:xfrm>
          <a:off x="4724280" y="1607040"/>
          <a:ext cx="3801240" cy="288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28600" y="228600"/>
            <a:ext cx="8701722" cy="6419977"/>
            <a:chOff x="228600" y="228600"/>
            <a:chExt cx="8701722" cy="6419977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6325" cy="1427226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6046851" y="85890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2619375" y="731901"/>
              <a:ext cx="5543550" cy="84963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227" y="1556766"/>
              <a:ext cx="8690095" cy="50918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9851" y="283892"/>
            <a:ext cx="768477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Динамика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201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</a:t>
            </a:r>
            <a:r>
              <a:rPr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-20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21</a:t>
            </a:r>
            <a:r>
              <a:rPr sz="2000" spc="-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годы,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" name="object 76"/>
          <p:cNvSpPr/>
          <p:nvPr/>
        </p:nvSpPr>
        <p:spPr>
          <a:xfrm>
            <a:off x="240227" y="1246083"/>
            <a:ext cx="8686165" cy="3715385"/>
          </a:xfrm>
          <a:custGeom>
            <a:avLst/>
            <a:gdLst/>
            <a:ahLst/>
            <a:cxnLst/>
            <a:rect l="l" t="t" r="r" b="b"/>
            <a:pathLst>
              <a:path w="8686165" h="3715385">
                <a:moveTo>
                  <a:pt x="0" y="3715088"/>
                </a:moveTo>
                <a:lnTo>
                  <a:pt x="8685549" y="3715088"/>
                </a:lnTo>
                <a:lnTo>
                  <a:pt x="8685549" y="0"/>
                </a:lnTo>
                <a:lnTo>
                  <a:pt x="0" y="0"/>
                </a:lnTo>
                <a:lnTo>
                  <a:pt x="0" y="3715088"/>
                </a:lnTo>
                <a:close/>
              </a:path>
            </a:pathLst>
          </a:custGeom>
          <a:ln w="952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7"/>
          <p:cNvSpPr txBox="1"/>
          <p:nvPr/>
        </p:nvSpPr>
        <p:spPr>
          <a:xfrm>
            <a:off x="1482344" y="5041519"/>
            <a:ext cx="61855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610 850,7</a:t>
            </a:r>
            <a:r>
              <a:rPr sz="1600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</a:t>
            </a:r>
            <a:r>
              <a:rPr sz="1600" spc="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</a:t>
            </a:r>
            <a:r>
              <a:rPr sz="1600" spc="5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</a:t>
            </a:r>
            <a:r>
              <a:rPr sz="1600" spc="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сферы: </a:t>
            </a:r>
            <a:r>
              <a:rPr sz="1600" spc="-38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501 721,8</a:t>
            </a:r>
            <a:r>
              <a:rPr sz="1600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 образование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marR="2734945">
              <a:lnSpc>
                <a:spcPct val="100000"/>
              </a:lnSpc>
            </a:pPr>
            <a:r>
              <a:rPr lang="ru-RU" sz="1600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94 687,2</a:t>
            </a:r>
            <a:r>
              <a:rPr sz="1600" spc="-1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</a:t>
            </a:r>
            <a:r>
              <a:rPr sz="1600" spc="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политика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38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1 323,3 </a:t>
            </a:r>
            <a:r>
              <a:rPr sz="1600" spc="-5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культура,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600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3 118,4</a:t>
            </a:r>
            <a:r>
              <a:rPr sz="1600" spc="-1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36297" y="1556766"/>
          <a:ext cx="8687104" cy="340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1"/>
          <p:cNvGrpSpPr/>
          <p:nvPr/>
        </p:nvGrpSpPr>
        <p:grpSpPr>
          <a:xfrm>
            <a:off x="210960" y="1679400"/>
            <a:ext cx="8723160" cy="4681440"/>
            <a:chOff x="210960" y="1679400"/>
            <a:chExt cx="8723160" cy="4681440"/>
          </a:xfrm>
        </p:grpSpPr>
        <p:sp>
          <p:nvSpPr>
            <p:cNvPr id="415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1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80" y="2565360"/>
              <a:ext cx="8424360" cy="3795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7" name="TextShape 3"/>
          <p:cNvSpPr txBox="1"/>
          <p:nvPr/>
        </p:nvSpPr>
        <p:spPr>
          <a:xfrm>
            <a:off x="841680" y="387720"/>
            <a:ext cx="74595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907030" indent="-2894965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3600" b="1" i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3600" b="1" i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3600" b="1" i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доходам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 </a:t>
            </a:r>
            <a:r>
              <a:rPr lang="ru-RU" sz="3600" b="1" i="1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3600" b="1" i="1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6325" cy="2468499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795934" y="336695"/>
            <a:ext cx="75501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sz="2000" spc="-5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</a:p>
          <a:p>
            <a:pPr marL="2540" algn="ctr">
              <a:lnSpc>
                <a:spcPct val="100000"/>
              </a:lnSpc>
            </a:pP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21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год,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млн.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19910" y="1534432"/>
            <a:ext cx="8742680" cy="4093845"/>
          </a:xfrm>
          <a:custGeom>
            <a:avLst/>
            <a:gdLst/>
            <a:ahLst/>
            <a:cxnLst/>
            <a:rect l="l" t="t" r="r" b="b"/>
            <a:pathLst>
              <a:path w="8742680" h="4093845">
                <a:moveTo>
                  <a:pt x="8742306" y="0"/>
                </a:moveTo>
                <a:lnTo>
                  <a:pt x="0" y="0"/>
                </a:lnTo>
                <a:lnTo>
                  <a:pt x="0" y="4093787"/>
                </a:lnTo>
                <a:lnTo>
                  <a:pt x="8742306" y="4093787"/>
                </a:lnTo>
                <a:lnTo>
                  <a:pt x="874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/>
          <p:nvPr/>
        </p:nvSpPr>
        <p:spPr>
          <a:xfrm>
            <a:off x="224756" y="1539283"/>
            <a:ext cx="8742680" cy="4093845"/>
          </a:xfrm>
          <a:custGeom>
            <a:avLst/>
            <a:gdLst/>
            <a:ahLst/>
            <a:cxnLst/>
            <a:rect l="l" t="t" r="r" b="b"/>
            <a:pathLst>
              <a:path w="8742680" h="4093845">
                <a:moveTo>
                  <a:pt x="0" y="4093787"/>
                </a:moveTo>
                <a:lnTo>
                  <a:pt x="8742306" y="4093787"/>
                </a:lnTo>
                <a:lnTo>
                  <a:pt x="8742306" y="0"/>
                </a:lnTo>
                <a:lnTo>
                  <a:pt x="0" y="0"/>
                </a:lnTo>
                <a:lnTo>
                  <a:pt x="0" y="4093787"/>
                </a:lnTo>
                <a:close/>
              </a:path>
            </a:pathLst>
          </a:custGeom>
          <a:ln w="970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81000" y="1397000"/>
          <a:ext cx="838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33520" y="1752480"/>
            <a:ext cx="7989120" cy="275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indent="-215900" algn="just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713105" algn="l"/>
                <a:tab pos="4565015" algn="l"/>
              </a:tabLst>
            </a:pP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 реализации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принципа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прозрачности,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открытости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0" strike="noStrike" spc="-48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информирования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жителей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расходовании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0" strike="noStrike" spc="-7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Туринского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района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разработана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информационная </a:t>
            </a:r>
            <a:r>
              <a:rPr lang="ru-RU" sz="2000" b="0" strike="noStrike" spc="-48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брошюра</a:t>
            </a:r>
            <a:r>
              <a:rPr lang="ru-RU" sz="2000" b="0" strike="noStrike" spc="59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</a:t>
            </a:r>
            <a:r>
              <a:rPr lang="ru-RU" sz="2000" b="0" strike="noStrike" spc="58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lang="ru-RU" sz="2000" b="0" strike="noStrike" spc="593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граждан»,	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7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которой</a:t>
            </a:r>
            <a:r>
              <a:rPr lang="ru-RU" sz="2000" b="0" strike="noStrike" spc="7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кратко</a:t>
            </a:r>
            <a:r>
              <a:rPr lang="ru-RU" sz="2000" b="0" strike="noStrike" spc="7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5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доступно отражены основные показатели отчета об исполнении бюджета </a:t>
            </a:r>
            <a:r>
              <a:rPr lang="ru-RU" sz="2000" b="0" strike="noStrike" spc="-7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за 2021 год. Данная информация позволит гражданам составить представление об источниках формирования доходов местного бюджета, направлениях расходования бюджетных средств.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33520" y="4800600"/>
            <a:ext cx="7989120" cy="12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indent="-215900" algn="just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713105" algn="l"/>
                <a:tab pos="4565015" algn="l"/>
              </a:tabLst>
            </a:pP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Основной целью бюджетной политики </a:t>
            </a:r>
            <a:r>
              <a:rPr lang="ru-RU" sz="2000" b="0" strike="noStrike" spc="-1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является обеспечение сбалансированности местного бюджета  и повышение качества управления бюджетным процессом.    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912240" y="228960"/>
            <a:ext cx="7340760" cy="62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</a:t>
            </a:r>
            <a:r>
              <a:rPr lang="ru-RU" sz="20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параметры</a:t>
            </a:r>
            <a:r>
              <a:rPr lang="ru-RU" sz="20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исполнения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доходной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</a:t>
            </a:r>
            <a:r>
              <a:rPr lang="ru-RU" sz="20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-Туринский</a:t>
            </a:r>
            <a:r>
              <a:rPr lang="ru-RU" sz="2000" b="1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муниципальный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</a:t>
            </a:r>
            <a:r>
              <a:rPr lang="ru-RU" sz="20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2000" b="1" strike="noStrike" spc="-15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26" name="Table 2"/>
          <p:cNvGraphicFramePr/>
          <p:nvPr>
            <p:extLst>
              <p:ext uri="{D42A27DB-BD31-4B8C-83A1-F6EECF244321}">
                <p14:modId xmlns:p14="http://schemas.microsoft.com/office/powerpoint/2010/main" val="1650460341"/>
              </p:ext>
            </p:extLst>
          </p:nvPr>
        </p:nvGraphicFramePr>
        <p:xfrm>
          <a:off x="173160" y="1046160"/>
          <a:ext cx="8784360" cy="5499120"/>
        </p:xfrm>
        <a:graphic>
          <a:graphicData uri="http://schemas.openxmlformats.org/drawingml/2006/table">
            <a:tbl>
              <a:tblPr/>
              <a:tblGrid>
                <a:gridCol w="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560">
                <a:tc>
                  <a:txBody>
                    <a:bodyPr/>
                    <a:lstStyle/>
                    <a:p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4205" indent="-49530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Уточненный</a:t>
                      </a:r>
                      <a:r>
                        <a:rPr lang="ru-RU" sz="1000" b="1" strike="noStrike" spc="18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</a:t>
                      </a:r>
                      <a:r>
                        <a:rPr lang="ru-RU" sz="10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  <a:r>
                        <a:rPr lang="ru-RU" sz="1000" b="1" strike="noStrike" spc="-21" baseline="0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 </a:t>
                      </a:r>
                      <a:r>
                        <a:rPr lang="ru-RU" sz="1000" b="1" strike="noStrike" spc="-236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(тыс.</a:t>
                      </a:r>
                      <a:r>
                        <a:rPr lang="ru-RU" sz="10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руб.)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8115" indent="2679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7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Фактическое</a:t>
                      </a:r>
                      <a:r>
                        <a:rPr lang="ru-RU" sz="1000" b="1" strike="noStrike" spc="-7" baseline="0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исполнение</a:t>
                      </a:r>
                      <a:r>
                        <a:rPr lang="ru-RU" sz="1000" b="1" strike="noStrike" spc="-26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</a:p>
                    <a:p>
                      <a:pPr marL="158115" indent="2679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 smtClean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000" b="1" strike="noStrike" spc="-4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руб.)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исполнения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неналоговые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152836,9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146782,5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доходы,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т.ч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.: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134759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129131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95,8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1.1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НДФЛ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119060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113347,3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95,2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1.2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АКЦИЗ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  <a:r>
                        <a:rPr lang="ru-RU" sz="10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2458,6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112,8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1.3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УСНО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10050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9876,3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1.4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ЕНВД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765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801,4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104,8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1.5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ЕСХН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1.6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Налог,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взимаемый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связи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применением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патентной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832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1035,2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124,4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1.7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Госпошлина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0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46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638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1593,4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Неналоговые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18077,9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17651,5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II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Безвозмездные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поступления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959205,4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957400,9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Дотации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413606,1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413606,1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157593,6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157593,6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335918,1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335917,9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Иные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бюджетные</a:t>
                      </a:r>
                      <a:r>
                        <a:rPr lang="ru-RU" sz="1000" b="0" strike="noStrike" spc="2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трансферты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58512,2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56707,9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6.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Возврат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остатков</a:t>
                      </a:r>
                      <a:r>
                        <a:rPr lang="ru-RU" sz="1000" b="0" strike="noStrike" spc="29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субсидий,</a:t>
                      </a:r>
                      <a:r>
                        <a:rPr lang="ru-RU" sz="1000" b="0" strike="noStrike" spc="5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субвенций</a:t>
                      </a:r>
                      <a:r>
                        <a:rPr lang="ru-RU" sz="1000" b="0" strike="noStrike" spc="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МБТ</a:t>
                      </a:r>
                      <a:r>
                        <a:rPr lang="ru-RU" sz="10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прошлых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лет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-6424,6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-6424,6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III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0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ДОХОДОВ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1112042,3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1104183,4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565810" y="336696"/>
            <a:ext cx="801115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Слободо-Туринский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муниципальный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</a:p>
          <a:p>
            <a:pPr algn="ctr">
              <a:lnSpc>
                <a:spcPct val="100000"/>
              </a:lnSpc>
            </a:pP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21</a:t>
            </a:r>
            <a:r>
              <a:rPr sz="2000" spc="-5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object 16"/>
          <p:cNvSpPr txBox="1"/>
          <p:nvPr/>
        </p:nvSpPr>
        <p:spPr>
          <a:xfrm>
            <a:off x="547217" y="5398414"/>
            <a:ext cx="812355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</a:t>
            </a:r>
            <a:r>
              <a:rPr sz="2000" spc="6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Слободо-Туринский</a:t>
            </a:r>
            <a:r>
              <a:rPr sz="2000" spc="6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sz="2000" spc="5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расчете</a:t>
            </a:r>
            <a:r>
              <a:rPr sz="2000" spc="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2000" spc="6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жителя</a:t>
            </a:r>
            <a:r>
              <a:rPr sz="2000" spc="7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sz="2000" spc="8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21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составляет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sz="2000" spc="-1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spc="-1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86,9 </a:t>
            </a:r>
            <a:r>
              <a:rPr sz="20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лей</a:t>
            </a:r>
            <a:r>
              <a:rPr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62000" y="1905000"/>
          <a:ext cx="75438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2658881" y="476672"/>
            <a:ext cx="3683876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физических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</a:t>
            </a:r>
            <a:endParaRPr sz="2000" dirty="0"/>
          </a:p>
        </p:txBody>
      </p:sp>
      <p:sp>
        <p:nvSpPr>
          <p:cNvPr id="5" name="object 13"/>
          <p:cNvSpPr/>
          <p:nvPr/>
        </p:nvSpPr>
        <p:spPr>
          <a:xfrm>
            <a:off x="471427" y="1995265"/>
            <a:ext cx="8058784" cy="3143885"/>
          </a:xfrm>
          <a:custGeom>
            <a:avLst/>
            <a:gdLst/>
            <a:ahLst/>
            <a:cxnLst/>
            <a:rect l="l" t="t" r="r" b="b"/>
            <a:pathLst>
              <a:path w="8058784" h="3143885">
                <a:moveTo>
                  <a:pt x="0" y="3143551"/>
                </a:moveTo>
                <a:lnTo>
                  <a:pt x="8058423" y="3143551"/>
                </a:lnTo>
                <a:lnTo>
                  <a:pt x="8058423" y="0"/>
                </a:lnTo>
                <a:lnTo>
                  <a:pt x="0" y="0"/>
                </a:lnTo>
                <a:lnTo>
                  <a:pt x="0" y="3143551"/>
                </a:lnTo>
                <a:close/>
              </a:path>
            </a:pathLst>
          </a:custGeom>
          <a:ln w="950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/>
          <p:cNvSpPr txBox="1"/>
          <p:nvPr/>
        </p:nvSpPr>
        <p:spPr>
          <a:xfrm>
            <a:off x="329055" y="5057290"/>
            <a:ext cx="8485505" cy="13445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налогу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составило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95,2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годовых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бюджетных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назначений. Темп роста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2020 </a:t>
            </a:r>
            <a:r>
              <a:rPr lang="ru-RU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составляет 127,3</a:t>
            </a:r>
            <a:r>
              <a:rPr lang="ru-RU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%. Рост поступлений по налогу на доходы физических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лиц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связан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увеличением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дополнительного норматива в 2021 году </a:t>
            </a:r>
            <a:r>
              <a:rPr lang="ru-RU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64% до 83%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95400" y="1828800"/>
          <a:ext cx="6553200" cy="322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6"/>
          <p:cNvSpPr txBox="1">
            <a:spLocks/>
          </p:cNvSpPr>
          <p:nvPr/>
        </p:nvSpPr>
        <p:spPr>
          <a:xfrm>
            <a:off x="6948264" y="1497965"/>
            <a:ext cx="1451628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000" kern="0" spc="5" dirty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</a:t>
            </a:r>
            <a:r>
              <a:rPr lang="ru-RU" sz="2000" kern="0" spc="5" dirty="0" smtClean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ыс. рублей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28600" y="6096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14"/>
          <p:cNvSpPr txBox="1"/>
          <p:nvPr/>
        </p:nvSpPr>
        <p:spPr>
          <a:xfrm>
            <a:off x="4648200" y="914400"/>
            <a:ext cx="3937952" cy="19601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2021 году исполнение составило 2458,6 тыс. рублей или 112,8 процентов от плановых бюджетных назначений. Рост к 2020 году на 16,4% обусловлен сокращением объемов производства нефтепродуктов на фоне снижения потребления, в результате внедрения режима самоизоляции и ограничительных мер, в связи распространением новой </a:t>
            </a:r>
            <a:r>
              <a:rPr lang="ru-RU" sz="1400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коронавирусной</a:t>
            </a: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инфекции в 2020 году.</a:t>
            </a:r>
            <a:endParaRPr lang="ru-RU" sz="14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11434763"/>
              </p:ext>
            </p:extLst>
          </p:nvPr>
        </p:nvGraphicFramePr>
        <p:xfrm>
          <a:off x="304800" y="35052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14"/>
          <p:cNvSpPr txBox="1"/>
          <p:nvPr/>
        </p:nvSpPr>
        <p:spPr>
          <a:xfrm>
            <a:off x="4652513" y="3341298"/>
            <a:ext cx="3937952" cy="1098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Единый налог на вмененный доход исполнен  в сумме 801,4 тыс. рублей или 104,8 процентов к годовым бюджетным значениям. </a:t>
            </a:r>
            <a:r>
              <a:rPr lang="ru-RU" sz="1400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Снижение </a:t>
            </a: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77,9%.  ЕНВД отменен с 01.01.2021 года.</a:t>
            </a:r>
            <a:endParaRPr lang="ru-RU" sz="14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535482" y="339370"/>
            <a:ext cx="8073034" cy="446096"/>
          </a:xfrm>
          <a:prstGeom prst="rect">
            <a:avLst/>
          </a:prstGeom>
        </p:spPr>
        <p:txBody>
          <a:bodyPr vert="horz" wrap="square" lIns="0" tIns="167462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Налог,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взимаемый</a:t>
            </a:r>
            <a:r>
              <a:rPr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применением</a:t>
            </a:r>
            <a:r>
              <a:rPr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упрощенной</a:t>
            </a:r>
            <a:r>
              <a:rPr spc="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системы</a:t>
            </a:r>
            <a:r>
              <a:rPr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pc="-15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налогообложения</a:t>
            </a:r>
            <a:endParaRPr spc="-15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5334000" y="2743200"/>
            <a:ext cx="345948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1600" spc="47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600" spc="47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налогу</a:t>
            </a:r>
            <a:r>
              <a:rPr lang="ru-RU" sz="1600" spc="48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spc="4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году составило 9876,3 тыс. руб., или 98,3% годовых назначений. Платежи поступили по итогам работы организаций и предприятий района за 2020 год и авансовые платежи 2021 года. К уровню 2020 года поступления увеличились на 6759,6 тыс. рублей или на 214,9%, что обусловлено отменой ЕНВД с 01.01.2021 года.</a:t>
            </a:r>
            <a:endParaRPr lang="ru-RU" sz="16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28601" y="2743200"/>
          <a:ext cx="49529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6"/>
          <p:cNvSpPr txBox="1">
            <a:spLocks/>
          </p:cNvSpPr>
          <p:nvPr/>
        </p:nvSpPr>
        <p:spPr>
          <a:xfrm>
            <a:off x="7236295" y="2132856"/>
            <a:ext cx="1981821" cy="446096"/>
          </a:xfrm>
          <a:prstGeom prst="rect">
            <a:avLst/>
          </a:prstGeom>
        </p:spPr>
        <p:txBody>
          <a:bodyPr vert="horz" wrap="square" lIns="0" tIns="167462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kern="0" spc="-35" dirty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</a:t>
            </a:r>
            <a:r>
              <a:rPr lang="ru-RU" kern="0" spc="-35" dirty="0" smtClean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ыс. рублей</a:t>
            </a:r>
            <a:endParaRPr lang="ru-RU" kern="0" spc="-15" dirty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roup 1"/>
          <p:cNvGrpSpPr/>
          <p:nvPr/>
        </p:nvGrpSpPr>
        <p:grpSpPr>
          <a:xfrm>
            <a:off x="210960" y="1679400"/>
            <a:ext cx="8723160" cy="1329840"/>
            <a:chOff x="210960" y="1679400"/>
            <a:chExt cx="8723160" cy="1329840"/>
          </a:xfrm>
        </p:grpSpPr>
        <p:sp>
          <p:nvSpPr>
            <p:cNvPr id="442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3"/>
            <p:cNvSpPr/>
            <p:nvPr/>
          </p:nvSpPr>
          <p:spPr>
            <a:xfrm>
              <a:off x="684360" y="1844640"/>
              <a:ext cx="3024000" cy="1079280"/>
            </a:xfrm>
            <a:custGeom>
              <a:avLst/>
              <a:gdLst/>
              <a:ahLst/>
              <a:cxnLst/>
              <a:rect l="l" t="t" r="r" b="b"/>
              <a:pathLst>
                <a:path w="3024504" h="1079500">
                  <a:moveTo>
                    <a:pt x="2844228" y="0"/>
                  </a:moveTo>
                  <a:lnTo>
                    <a:pt x="179920" y="0"/>
                  </a:lnTo>
                  <a:lnTo>
                    <a:pt x="132091" y="6424"/>
                  </a:lnTo>
                  <a:lnTo>
                    <a:pt x="89112" y="24558"/>
                  </a:lnTo>
                  <a:lnTo>
                    <a:pt x="52698" y="52689"/>
                  </a:lnTo>
                  <a:lnTo>
                    <a:pt x="24565" y="89106"/>
                  </a:lnTo>
                  <a:lnTo>
                    <a:pt x="6427" y="132100"/>
                  </a:lnTo>
                  <a:lnTo>
                    <a:pt x="0" y="179959"/>
                  </a:lnTo>
                  <a:lnTo>
                    <a:pt x="0" y="899540"/>
                  </a:lnTo>
                  <a:lnTo>
                    <a:pt x="6427" y="947399"/>
                  </a:lnTo>
                  <a:lnTo>
                    <a:pt x="24565" y="990393"/>
                  </a:lnTo>
                  <a:lnTo>
                    <a:pt x="52698" y="1026810"/>
                  </a:lnTo>
                  <a:lnTo>
                    <a:pt x="89112" y="1054941"/>
                  </a:lnTo>
                  <a:lnTo>
                    <a:pt x="132091" y="1073075"/>
                  </a:lnTo>
                  <a:lnTo>
                    <a:pt x="179920" y="1079500"/>
                  </a:lnTo>
                  <a:lnTo>
                    <a:pt x="2844228" y="1079500"/>
                  </a:lnTo>
                  <a:lnTo>
                    <a:pt x="2892086" y="1073075"/>
                  </a:lnTo>
                  <a:lnTo>
                    <a:pt x="2935080" y="1054941"/>
                  </a:lnTo>
                  <a:lnTo>
                    <a:pt x="2971498" y="1026810"/>
                  </a:lnTo>
                  <a:lnTo>
                    <a:pt x="2999629" y="990393"/>
                  </a:lnTo>
                  <a:lnTo>
                    <a:pt x="3017762" y="947399"/>
                  </a:lnTo>
                  <a:lnTo>
                    <a:pt x="3024187" y="899540"/>
                  </a:lnTo>
                  <a:lnTo>
                    <a:pt x="3024187" y="179959"/>
                  </a:lnTo>
                  <a:lnTo>
                    <a:pt x="3017762" y="132100"/>
                  </a:lnTo>
                  <a:lnTo>
                    <a:pt x="2999629" y="89106"/>
                  </a:lnTo>
                  <a:lnTo>
                    <a:pt x="2971498" y="52689"/>
                  </a:lnTo>
                  <a:lnTo>
                    <a:pt x="2935080" y="24558"/>
                  </a:lnTo>
                  <a:lnTo>
                    <a:pt x="2892086" y="6424"/>
                  </a:lnTo>
                  <a:lnTo>
                    <a:pt x="2844228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4"/>
            <p:cNvSpPr/>
            <p:nvPr/>
          </p:nvSpPr>
          <p:spPr>
            <a:xfrm>
              <a:off x="684360" y="1844640"/>
              <a:ext cx="3024000" cy="1079280"/>
            </a:xfrm>
            <a:custGeom>
              <a:avLst/>
              <a:gdLst/>
              <a:ahLst/>
              <a:cxnLst/>
              <a:rect l="l" t="t" r="r" b="b"/>
              <a:pathLst>
                <a:path w="3024504" h="1079500">
                  <a:moveTo>
                    <a:pt x="0" y="179959"/>
                  </a:moveTo>
                  <a:lnTo>
                    <a:pt x="6427" y="132100"/>
                  </a:lnTo>
                  <a:lnTo>
                    <a:pt x="24565" y="89106"/>
                  </a:lnTo>
                  <a:lnTo>
                    <a:pt x="52698" y="52689"/>
                  </a:lnTo>
                  <a:lnTo>
                    <a:pt x="89112" y="24558"/>
                  </a:lnTo>
                  <a:lnTo>
                    <a:pt x="132091" y="6424"/>
                  </a:lnTo>
                  <a:lnTo>
                    <a:pt x="179920" y="0"/>
                  </a:lnTo>
                  <a:lnTo>
                    <a:pt x="2844228" y="0"/>
                  </a:lnTo>
                  <a:lnTo>
                    <a:pt x="2892086" y="6424"/>
                  </a:lnTo>
                  <a:lnTo>
                    <a:pt x="2935080" y="24558"/>
                  </a:lnTo>
                  <a:lnTo>
                    <a:pt x="2971498" y="52689"/>
                  </a:lnTo>
                  <a:lnTo>
                    <a:pt x="2999629" y="89106"/>
                  </a:lnTo>
                  <a:lnTo>
                    <a:pt x="3017762" y="132100"/>
                  </a:lnTo>
                  <a:lnTo>
                    <a:pt x="3024187" y="179959"/>
                  </a:lnTo>
                  <a:lnTo>
                    <a:pt x="3024187" y="899540"/>
                  </a:lnTo>
                  <a:lnTo>
                    <a:pt x="3017762" y="947399"/>
                  </a:lnTo>
                  <a:lnTo>
                    <a:pt x="2999629" y="990393"/>
                  </a:lnTo>
                  <a:lnTo>
                    <a:pt x="2971498" y="1026810"/>
                  </a:lnTo>
                  <a:lnTo>
                    <a:pt x="2935080" y="1054941"/>
                  </a:lnTo>
                  <a:lnTo>
                    <a:pt x="2892086" y="1073075"/>
                  </a:lnTo>
                  <a:lnTo>
                    <a:pt x="2844228" y="1079500"/>
                  </a:lnTo>
                  <a:lnTo>
                    <a:pt x="179920" y="1079500"/>
                  </a:lnTo>
                  <a:lnTo>
                    <a:pt x="132091" y="1073075"/>
                  </a:lnTo>
                  <a:lnTo>
                    <a:pt x="89112" y="1054941"/>
                  </a:lnTo>
                  <a:lnTo>
                    <a:pt x="52698" y="1026810"/>
                  </a:lnTo>
                  <a:lnTo>
                    <a:pt x="24565" y="990393"/>
                  </a:lnTo>
                  <a:lnTo>
                    <a:pt x="6427" y="947399"/>
                  </a:lnTo>
                  <a:lnTo>
                    <a:pt x="0" y="899540"/>
                  </a:lnTo>
                  <a:lnTo>
                    <a:pt x="0" y="17995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5" name="TextShape 5"/>
          <p:cNvSpPr txBox="1"/>
          <p:nvPr/>
        </p:nvSpPr>
        <p:spPr>
          <a:xfrm>
            <a:off x="2521440" y="398160"/>
            <a:ext cx="41018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Безвозмездные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800" b="1" strike="noStrike" spc="-2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46" name="Group 6"/>
          <p:cNvGrpSpPr/>
          <p:nvPr/>
        </p:nvGrpSpPr>
        <p:grpSpPr>
          <a:xfrm>
            <a:off x="826920" y="5085000"/>
            <a:ext cx="3384720" cy="647280"/>
            <a:chOff x="826920" y="5085000"/>
            <a:chExt cx="3384720" cy="647280"/>
          </a:xfrm>
        </p:grpSpPr>
        <p:sp>
          <p:nvSpPr>
            <p:cNvPr id="447" name="CustomShape 7"/>
            <p:cNvSpPr/>
            <p:nvPr/>
          </p:nvSpPr>
          <p:spPr>
            <a:xfrm>
              <a:off x="826920" y="5085000"/>
              <a:ext cx="3384720" cy="647280"/>
            </a:xfrm>
            <a:custGeom>
              <a:avLst/>
              <a:gdLst/>
              <a:ahLst/>
              <a:cxnLst/>
              <a:rect l="l" t="t" r="r" b="b"/>
              <a:pathLst>
                <a:path w="3385185" h="647700">
                  <a:moveTo>
                    <a:pt x="3276536" y="0"/>
                  </a:moveTo>
                  <a:lnTo>
                    <a:pt x="107950" y="0"/>
                  </a:lnTo>
                  <a:lnTo>
                    <a:pt x="65933" y="8473"/>
                  </a:lnTo>
                  <a:lnTo>
                    <a:pt x="31619" y="31591"/>
                  </a:lnTo>
                  <a:lnTo>
                    <a:pt x="8483" y="65901"/>
                  </a:lnTo>
                  <a:lnTo>
                    <a:pt x="0" y="107950"/>
                  </a:lnTo>
                  <a:lnTo>
                    <a:pt x="0" y="539686"/>
                  </a:lnTo>
                  <a:lnTo>
                    <a:pt x="8483" y="581703"/>
                  </a:lnTo>
                  <a:lnTo>
                    <a:pt x="31619" y="616016"/>
                  </a:lnTo>
                  <a:lnTo>
                    <a:pt x="65933" y="639152"/>
                  </a:lnTo>
                  <a:lnTo>
                    <a:pt x="107950" y="647636"/>
                  </a:lnTo>
                  <a:lnTo>
                    <a:pt x="3276536" y="647636"/>
                  </a:lnTo>
                  <a:lnTo>
                    <a:pt x="3318605" y="639152"/>
                  </a:lnTo>
                  <a:lnTo>
                    <a:pt x="3352958" y="616016"/>
                  </a:lnTo>
                  <a:lnTo>
                    <a:pt x="3376120" y="581703"/>
                  </a:lnTo>
                  <a:lnTo>
                    <a:pt x="3384613" y="539686"/>
                  </a:lnTo>
                  <a:lnTo>
                    <a:pt x="3384613" y="107950"/>
                  </a:lnTo>
                  <a:lnTo>
                    <a:pt x="3376120" y="65901"/>
                  </a:lnTo>
                  <a:lnTo>
                    <a:pt x="3352958" y="31591"/>
                  </a:lnTo>
                  <a:lnTo>
                    <a:pt x="3318605" y="8473"/>
                  </a:lnTo>
                  <a:lnTo>
                    <a:pt x="327653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8"/>
            <p:cNvSpPr/>
            <p:nvPr/>
          </p:nvSpPr>
          <p:spPr>
            <a:xfrm>
              <a:off x="826920" y="5085000"/>
              <a:ext cx="3384720" cy="647280"/>
            </a:xfrm>
            <a:custGeom>
              <a:avLst/>
              <a:gdLst/>
              <a:ahLst/>
              <a:cxnLst/>
              <a:rect l="l" t="t" r="r" b="b"/>
              <a:pathLst>
                <a:path w="3385185" h="647700">
                  <a:moveTo>
                    <a:pt x="0" y="107950"/>
                  </a:moveTo>
                  <a:lnTo>
                    <a:pt x="8483" y="65901"/>
                  </a:lnTo>
                  <a:lnTo>
                    <a:pt x="31619" y="31591"/>
                  </a:lnTo>
                  <a:lnTo>
                    <a:pt x="65933" y="8473"/>
                  </a:lnTo>
                  <a:lnTo>
                    <a:pt x="107950" y="0"/>
                  </a:lnTo>
                  <a:lnTo>
                    <a:pt x="3276536" y="0"/>
                  </a:lnTo>
                  <a:lnTo>
                    <a:pt x="3318605" y="8473"/>
                  </a:lnTo>
                  <a:lnTo>
                    <a:pt x="3352958" y="31591"/>
                  </a:lnTo>
                  <a:lnTo>
                    <a:pt x="3376120" y="65901"/>
                  </a:lnTo>
                  <a:lnTo>
                    <a:pt x="3384613" y="107950"/>
                  </a:lnTo>
                  <a:lnTo>
                    <a:pt x="3384613" y="539686"/>
                  </a:lnTo>
                  <a:lnTo>
                    <a:pt x="3376120" y="581703"/>
                  </a:lnTo>
                  <a:lnTo>
                    <a:pt x="3352958" y="616016"/>
                  </a:lnTo>
                  <a:lnTo>
                    <a:pt x="3318605" y="639152"/>
                  </a:lnTo>
                  <a:lnTo>
                    <a:pt x="3276536" y="647636"/>
                  </a:lnTo>
                  <a:lnTo>
                    <a:pt x="107950" y="647636"/>
                  </a:lnTo>
                  <a:lnTo>
                    <a:pt x="65933" y="639152"/>
                  </a:lnTo>
                  <a:lnTo>
                    <a:pt x="31619" y="616016"/>
                  </a:lnTo>
                  <a:lnTo>
                    <a:pt x="8483" y="581703"/>
                  </a:lnTo>
                  <a:lnTo>
                    <a:pt x="0" y="539686"/>
                  </a:lnTo>
                  <a:lnTo>
                    <a:pt x="0" y="107950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9" name="CustomShape 9"/>
          <p:cNvSpPr/>
          <p:nvPr/>
        </p:nvSpPr>
        <p:spPr>
          <a:xfrm>
            <a:off x="1060200" y="5115240"/>
            <a:ext cx="291636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indent="37211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Иные межбюджетные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56707,9</a:t>
            </a:r>
            <a:r>
              <a:rPr lang="ru-RU" sz="18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50" name="CustomShape 10"/>
          <p:cNvSpPr/>
          <p:nvPr/>
        </p:nvSpPr>
        <p:spPr>
          <a:xfrm>
            <a:off x="816120" y="1953000"/>
            <a:ext cx="2759400" cy="83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065" indent="-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на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выравнивание 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 обеспеченности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238859 тыс.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1" name="Group 11"/>
          <p:cNvGrpSpPr/>
          <p:nvPr/>
        </p:nvGrpSpPr>
        <p:grpSpPr>
          <a:xfrm>
            <a:off x="4716360" y="3365640"/>
            <a:ext cx="3456000" cy="1014840"/>
            <a:chOff x="4716360" y="3365640"/>
            <a:chExt cx="3456000" cy="1014840"/>
          </a:xfrm>
        </p:grpSpPr>
        <p:sp>
          <p:nvSpPr>
            <p:cNvPr id="452" name="CustomShape 12"/>
            <p:cNvSpPr/>
            <p:nvPr/>
          </p:nvSpPr>
          <p:spPr>
            <a:xfrm>
              <a:off x="4716360" y="3365640"/>
              <a:ext cx="3456000" cy="1014840"/>
            </a:xfrm>
            <a:custGeom>
              <a:avLst/>
              <a:gdLst/>
              <a:ahLst/>
              <a:cxnLst/>
              <a:rect l="l" t="t" r="r" b="b"/>
              <a:pathLst>
                <a:path w="3456304" h="1008379">
                  <a:moveTo>
                    <a:pt x="3287903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30"/>
                  </a:lnTo>
                  <a:lnTo>
                    <a:pt x="49180" y="49196"/>
                  </a:lnTo>
                  <a:lnTo>
                    <a:pt x="22925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4"/>
                  </a:lnTo>
                  <a:lnTo>
                    <a:pt x="5998" y="884741"/>
                  </a:lnTo>
                  <a:lnTo>
                    <a:pt x="22925" y="924870"/>
                  </a:lnTo>
                  <a:lnTo>
                    <a:pt x="49180" y="958881"/>
                  </a:lnTo>
                  <a:lnTo>
                    <a:pt x="83161" y="985167"/>
                  </a:lnTo>
                  <a:lnTo>
                    <a:pt x="123266" y="1002118"/>
                  </a:lnTo>
                  <a:lnTo>
                    <a:pt x="167894" y="1008126"/>
                  </a:lnTo>
                  <a:lnTo>
                    <a:pt x="3287903" y="1008126"/>
                  </a:lnTo>
                  <a:lnTo>
                    <a:pt x="3332584" y="1002118"/>
                  </a:lnTo>
                  <a:lnTo>
                    <a:pt x="3372724" y="985167"/>
                  </a:lnTo>
                  <a:lnTo>
                    <a:pt x="3406727" y="958881"/>
                  </a:lnTo>
                  <a:lnTo>
                    <a:pt x="3432993" y="924870"/>
                  </a:lnTo>
                  <a:lnTo>
                    <a:pt x="3449925" y="884741"/>
                  </a:lnTo>
                  <a:lnTo>
                    <a:pt x="3455924" y="840104"/>
                  </a:lnTo>
                  <a:lnTo>
                    <a:pt x="3455924" y="168021"/>
                  </a:lnTo>
                  <a:lnTo>
                    <a:pt x="3449925" y="123339"/>
                  </a:lnTo>
                  <a:lnTo>
                    <a:pt x="3432993" y="83199"/>
                  </a:lnTo>
                  <a:lnTo>
                    <a:pt x="3406727" y="49196"/>
                  </a:lnTo>
                  <a:lnTo>
                    <a:pt x="3372724" y="22930"/>
                  </a:lnTo>
                  <a:lnTo>
                    <a:pt x="3332584" y="5998"/>
                  </a:lnTo>
                  <a:lnTo>
                    <a:pt x="328790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13"/>
            <p:cNvSpPr/>
            <p:nvPr/>
          </p:nvSpPr>
          <p:spPr>
            <a:xfrm>
              <a:off x="4716360" y="3365640"/>
              <a:ext cx="3456000" cy="1014840"/>
            </a:xfrm>
            <a:custGeom>
              <a:avLst/>
              <a:gdLst/>
              <a:ahLst/>
              <a:cxnLst/>
              <a:rect l="l" t="t" r="r" b="b"/>
              <a:pathLst>
                <a:path w="345630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25" y="83199"/>
                  </a:lnTo>
                  <a:lnTo>
                    <a:pt x="49180" y="49196"/>
                  </a:lnTo>
                  <a:lnTo>
                    <a:pt x="83161" y="22930"/>
                  </a:lnTo>
                  <a:lnTo>
                    <a:pt x="123266" y="5998"/>
                  </a:lnTo>
                  <a:lnTo>
                    <a:pt x="167894" y="0"/>
                  </a:lnTo>
                  <a:lnTo>
                    <a:pt x="3287903" y="0"/>
                  </a:lnTo>
                  <a:lnTo>
                    <a:pt x="3332584" y="5998"/>
                  </a:lnTo>
                  <a:lnTo>
                    <a:pt x="3372724" y="22930"/>
                  </a:lnTo>
                  <a:lnTo>
                    <a:pt x="3406727" y="49196"/>
                  </a:lnTo>
                  <a:lnTo>
                    <a:pt x="3432993" y="83199"/>
                  </a:lnTo>
                  <a:lnTo>
                    <a:pt x="3449925" y="123339"/>
                  </a:lnTo>
                  <a:lnTo>
                    <a:pt x="3455924" y="168021"/>
                  </a:lnTo>
                  <a:lnTo>
                    <a:pt x="3455924" y="840104"/>
                  </a:lnTo>
                  <a:lnTo>
                    <a:pt x="3449925" y="884741"/>
                  </a:lnTo>
                  <a:lnTo>
                    <a:pt x="3432993" y="924870"/>
                  </a:lnTo>
                  <a:lnTo>
                    <a:pt x="3406727" y="958881"/>
                  </a:lnTo>
                  <a:lnTo>
                    <a:pt x="3372724" y="985167"/>
                  </a:lnTo>
                  <a:lnTo>
                    <a:pt x="3332584" y="1002118"/>
                  </a:lnTo>
                  <a:lnTo>
                    <a:pt x="3287903" y="1008126"/>
                  </a:lnTo>
                  <a:lnTo>
                    <a:pt x="167894" y="1008126"/>
                  </a:lnTo>
                  <a:lnTo>
                    <a:pt x="123266" y="1002118"/>
                  </a:lnTo>
                  <a:lnTo>
                    <a:pt x="83161" y="985167"/>
                  </a:lnTo>
                  <a:lnTo>
                    <a:pt x="49180" y="958881"/>
                  </a:lnTo>
                  <a:lnTo>
                    <a:pt x="22925" y="924870"/>
                  </a:lnTo>
                  <a:lnTo>
                    <a:pt x="5998" y="884741"/>
                  </a:lnTo>
                  <a:lnTo>
                    <a:pt x="0" y="840104"/>
                  </a:lnTo>
                  <a:lnTo>
                    <a:pt x="0" y="16802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4" name="CustomShape 14"/>
          <p:cNvSpPr/>
          <p:nvPr/>
        </p:nvSpPr>
        <p:spPr>
          <a:xfrm>
            <a:off x="4889160" y="3467520"/>
            <a:ext cx="3102840" cy="8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8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</a:t>
            </a:r>
            <a:r>
              <a:rPr lang="ru-RU" sz="1800" b="0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образований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157593,6</a:t>
            </a:r>
            <a:r>
              <a:rPr lang="ru-RU" sz="1800" b="0" strike="noStrike" spc="-2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5" name="Group 15"/>
          <p:cNvGrpSpPr/>
          <p:nvPr/>
        </p:nvGrpSpPr>
        <p:grpSpPr>
          <a:xfrm>
            <a:off x="826920" y="3357360"/>
            <a:ext cx="3313080" cy="1079280"/>
            <a:chOff x="826920" y="3357360"/>
            <a:chExt cx="3313080" cy="1079280"/>
          </a:xfrm>
        </p:grpSpPr>
        <p:sp>
          <p:nvSpPr>
            <p:cNvPr id="456" name="CustomShape 16"/>
            <p:cNvSpPr/>
            <p:nvPr/>
          </p:nvSpPr>
          <p:spPr>
            <a:xfrm>
              <a:off x="826920" y="3357360"/>
              <a:ext cx="3313080" cy="1079280"/>
            </a:xfrm>
            <a:custGeom>
              <a:avLst/>
              <a:gdLst/>
              <a:ahLst/>
              <a:cxnLst/>
              <a:rect l="l" t="t" r="r" b="b"/>
              <a:pathLst>
                <a:path w="3313429" h="1079500">
                  <a:moveTo>
                    <a:pt x="3133153" y="0"/>
                  </a:moveTo>
                  <a:lnTo>
                    <a:pt x="179920" y="0"/>
                  </a:lnTo>
                  <a:lnTo>
                    <a:pt x="132091" y="6433"/>
                  </a:lnTo>
                  <a:lnTo>
                    <a:pt x="89112" y="24586"/>
                  </a:lnTo>
                  <a:lnTo>
                    <a:pt x="52698" y="52736"/>
                  </a:lnTo>
                  <a:lnTo>
                    <a:pt x="24565" y="89163"/>
                  </a:lnTo>
                  <a:lnTo>
                    <a:pt x="6427" y="132144"/>
                  </a:lnTo>
                  <a:lnTo>
                    <a:pt x="0" y="179959"/>
                  </a:lnTo>
                  <a:lnTo>
                    <a:pt x="0" y="899668"/>
                  </a:lnTo>
                  <a:lnTo>
                    <a:pt x="6427" y="947472"/>
                  </a:lnTo>
                  <a:lnTo>
                    <a:pt x="24565" y="990430"/>
                  </a:lnTo>
                  <a:lnTo>
                    <a:pt x="52698" y="1026826"/>
                  </a:lnTo>
                  <a:lnTo>
                    <a:pt x="89112" y="1054946"/>
                  </a:lnTo>
                  <a:lnTo>
                    <a:pt x="132091" y="1073075"/>
                  </a:lnTo>
                  <a:lnTo>
                    <a:pt x="179920" y="1079500"/>
                  </a:lnTo>
                  <a:lnTo>
                    <a:pt x="3133153" y="1079500"/>
                  </a:lnTo>
                  <a:lnTo>
                    <a:pt x="3181011" y="1073075"/>
                  </a:lnTo>
                  <a:lnTo>
                    <a:pt x="3224005" y="1054946"/>
                  </a:lnTo>
                  <a:lnTo>
                    <a:pt x="3260423" y="1026826"/>
                  </a:lnTo>
                  <a:lnTo>
                    <a:pt x="3288554" y="990430"/>
                  </a:lnTo>
                  <a:lnTo>
                    <a:pt x="3306687" y="947472"/>
                  </a:lnTo>
                  <a:lnTo>
                    <a:pt x="3313112" y="899668"/>
                  </a:lnTo>
                  <a:lnTo>
                    <a:pt x="3313112" y="179959"/>
                  </a:lnTo>
                  <a:lnTo>
                    <a:pt x="3306687" y="132144"/>
                  </a:lnTo>
                  <a:lnTo>
                    <a:pt x="3288554" y="89163"/>
                  </a:lnTo>
                  <a:lnTo>
                    <a:pt x="3260423" y="52736"/>
                  </a:lnTo>
                  <a:lnTo>
                    <a:pt x="3224005" y="24586"/>
                  </a:lnTo>
                  <a:lnTo>
                    <a:pt x="3181011" y="6433"/>
                  </a:lnTo>
                  <a:lnTo>
                    <a:pt x="313315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17"/>
            <p:cNvSpPr/>
            <p:nvPr/>
          </p:nvSpPr>
          <p:spPr>
            <a:xfrm>
              <a:off x="826920" y="3357360"/>
              <a:ext cx="3313080" cy="1079280"/>
            </a:xfrm>
            <a:custGeom>
              <a:avLst/>
              <a:gdLst/>
              <a:ahLst/>
              <a:cxnLst/>
              <a:rect l="l" t="t" r="r" b="b"/>
              <a:pathLst>
                <a:path w="3313429" h="1079500">
                  <a:moveTo>
                    <a:pt x="0" y="179959"/>
                  </a:moveTo>
                  <a:lnTo>
                    <a:pt x="6427" y="132144"/>
                  </a:lnTo>
                  <a:lnTo>
                    <a:pt x="24565" y="89163"/>
                  </a:lnTo>
                  <a:lnTo>
                    <a:pt x="52698" y="52736"/>
                  </a:lnTo>
                  <a:lnTo>
                    <a:pt x="89112" y="24586"/>
                  </a:lnTo>
                  <a:lnTo>
                    <a:pt x="132091" y="6433"/>
                  </a:lnTo>
                  <a:lnTo>
                    <a:pt x="179920" y="0"/>
                  </a:lnTo>
                  <a:lnTo>
                    <a:pt x="3133153" y="0"/>
                  </a:lnTo>
                  <a:lnTo>
                    <a:pt x="3181011" y="6433"/>
                  </a:lnTo>
                  <a:lnTo>
                    <a:pt x="3224005" y="24586"/>
                  </a:lnTo>
                  <a:lnTo>
                    <a:pt x="3260423" y="52736"/>
                  </a:lnTo>
                  <a:lnTo>
                    <a:pt x="3288554" y="89163"/>
                  </a:lnTo>
                  <a:lnTo>
                    <a:pt x="3306687" y="132144"/>
                  </a:lnTo>
                  <a:lnTo>
                    <a:pt x="3313112" y="179959"/>
                  </a:lnTo>
                  <a:lnTo>
                    <a:pt x="3313112" y="899668"/>
                  </a:lnTo>
                  <a:lnTo>
                    <a:pt x="3306687" y="947472"/>
                  </a:lnTo>
                  <a:lnTo>
                    <a:pt x="3288554" y="990430"/>
                  </a:lnTo>
                  <a:lnTo>
                    <a:pt x="3260423" y="1026826"/>
                  </a:lnTo>
                  <a:lnTo>
                    <a:pt x="3224005" y="1054946"/>
                  </a:lnTo>
                  <a:lnTo>
                    <a:pt x="3181011" y="1073075"/>
                  </a:lnTo>
                  <a:lnTo>
                    <a:pt x="3133153" y="1079500"/>
                  </a:lnTo>
                  <a:lnTo>
                    <a:pt x="179920" y="1079500"/>
                  </a:lnTo>
                  <a:lnTo>
                    <a:pt x="132091" y="1073075"/>
                  </a:lnTo>
                  <a:lnTo>
                    <a:pt x="89112" y="1054946"/>
                  </a:lnTo>
                  <a:lnTo>
                    <a:pt x="52698" y="1026826"/>
                  </a:lnTo>
                  <a:lnTo>
                    <a:pt x="24565" y="990430"/>
                  </a:lnTo>
                  <a:lnTo>
                    <a:pt x="6427" y="947472"/>
                  </a:lnTo>
                  <a:lnTo>
                    <a:pt x="0" y="899668"/>
                  </a:lnTo>
                  <a:lnTo>
                    <a:pt x="0" y="17995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8" name="CustomShape 18"/>
          <p:cNvSpPr/>
          <p:nvPr/>
        </p:nvSpPr>
        <p:spPr>
          <a:xfrm>
            <a:off x="1038240" y="3329280"/>
            <a:ext cx="2890800" cy="1120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702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800" b="0" strike="noStrike" spc="-10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образований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335917,9 тыс.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9" name="Group 19"/>
          <p:cNvGrpSpPr/>
          <p:nvPr/>
        </p:nvGrpSpPr>
        <p:grpSpPr>
          <a:xfrm>
            <a:off x="4858560" y="4561560"/>
            <a:ext cx="3313080" cy="1683000"/>
            <a:chOff x="4858560" y="4561560"/>
            <a:chExt cx="3313080" cy="1683000"/>
          </a:xfrm>
        </p:grpSpPr>
        <p:sp>
          <p:nvSpPr>
            <p:cNvPr id="460" name="CustomShape 20"/>
            <p:cNvSpPr/>
            <p:nvPr/>
          </p:nvSpPr>
          <p:spPr>
            <a:xfrm>
              <a:off x="4858560" y="4561560"/>
              <a:ext cx="3313080" cy="1683000"/>
            </a:xfrm>
            <a:custGeom>
              <a:avLst/>
              <a:gdLst/>
              <a:ahLst/>
              <a:cxnLst/>
              <a:rect l="l" t="t" r="r" b="b"/>
              <a:pathLst>
                <a:path w="3313429" h="1513204">
                  <a:moveTo>
                    <a:pt x="3060954" y="0"/>
                  </a:moveTo>
                  <a:lnTo>
                    <a:pt x="252095" y="0"/>
                  </a:lnTo>
                  <a:lnTo>
                    <a:pt x="206756" y="4062"/>
                  </a:lnTo>
                  <a:lnTo>
                    <a:pt x="164094" y="15775"/>
                  </a:lnTo>
                  <a:lnTo>
                    <a:pt x="124817" y="34426"/>
                  </a:lnTo>
                  <a:lnTo>
                    <a:pt x="89636" y="59301"/>
                  </a:lnTo>
                  <a:lnTo>
                    <a:pt x="59259" y="89688"/>
                  </a:lnTo>
                  <a:lnTo>
                    <a:pt x="34398" y="124873"/>
                  </a:lnTo>
                  <a:lnTo>
                    <a:pt x="15761" y="164145"/>
                  </a:lnTo>
                  <a:lnTo>
                    <a:pt x="4058" y="206790"/>
                  </a:lnTo>
                  <a:lnTo>
                    <a:pt x="0" y="252094"/>
                  </a:lnTo>
                  <a:lnTo>
                    <a:pt x="0" y="1260729"/>
                  </a:lnTo>
                  <a:lnTo>
                    <a:pt x="4058" y="1306071"/>
                  </a:lnTo>
                  <a:lnTo>
                    <a:pt x="15761" y="1348745"/>
                  </a:lnTo>
                  <a:lnTo>
                    <a:pt x="34398" y="1388039"/>
                  </a:lnTo>
                  <a:lnTo>
                    <a:pt x="59259" y="1423240"/>
                  </a:lnTo>
                  <a:lnTo>
                    <a:pt x="89636" y="1453638"/>
                  </a:lnTo>
                  <a:lnTo>
                    <a:pt x="124817" y="1478519"/>
                  </a:lnTo>
                  <a:lnTo>
                    <a:pt x="164094" y="1497173"/>
                  </a:lnTo>
                  <a:lnTo>
                    <a:pt x="206756" y="1508888"/>
                  </a:lnTo>
                  <a:lnTo>
                    <a:pt x="252095" y="1512951"/>
                  </a:lnTo>
                  <a:lnTo>
                    <a:pt x="3060954" y="1512951"/>
                  </a:lnTo>
                  <a:lnTo>
                    <a:pt x="3106258" y="1508888"/>
                  </a:lnTo>
                  <a:lnTo>
                    <a:pt x="3148903" y="1497173"/>
                  </a:lnTo>
                  <a:lnTo>
                    <a:pt x="3188175" y="1478519"/>
                  </a:lnTo>
                  <a:lnTo>
                    <a:pt x="3223360" y="1453638"/>
                  </a:lnTo>
                  <a:lnTo>
                    <a:pt x="3253747" y="1423240"/>
                  </a:lnTo>
                  <a:lnTo>
                    <a:pt x="3278622" y="1388039"/>
                  </a:lnTo>
                  <a:lnTo>
                    <a:pt x="3297273" y="1348745"/>
                  </a:lnTo>
                  <a:lnTo>
                    <a:pt x="3308986" y="1306071"/>
                  </a:lnTo>
                  <a:lnTo>
                    <a:pt x="3313049" y="1260729"/>
                  </a:lnTo>
                  <a:lnTo>
                    <a:pt x="3313049" y="252094"/>
                  </a:lnTo>
                  <a:lnTo>
                    <a:pt x="3308986" y="206790"/>
                  </a:lnTo>
                  <a:lnTo>
                    <a:pt x="3297273" y="164145"/>
                  </a:lnTo>
                  <a:lnTo>
                    <a:pt x="3278622" y="124873"/>
                  </a:lnTo>
                  <a:lnTo>
                    <a:pt x="3253747" y="89688"/>
                  </a:lnTo>
                  <a:lnTo>
                    <a:pt x="3223360" y="59301"/>
                  </a:lnTo>
                  <a:lnTo>
                    <a:pt x="3188175" y="34426"/>
                  </a:lnTo>
                  <a:lnTo>
                    <a:pt x="3148903" y="15775"/>
                  </a:lnTo>
                  <a:lnTo>
                    <a:pt x="3106258" y="4062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21"/>
            <p:cNvSpPr/>
            <p:nvPr/>
          </p:nvSpPr>
          <p:spPr>
            <a:xfrm>
              <a:off x="4858560" y="4561560"/>
              <a:ext cx="3313080" cy="1683000"/>
            </a:xfrm>
            <a:custGeom>
              <a:avLst/>
              <a:gdLst/>
              <a:ahLst/>
              <a:cxnLst/>
              <a:rect l="l" t="t" r="r" b="b"/>
              <a:pathLst>
                <a:path w="3313429" h="1513204">
                  <a:moveTo>
                    <a:pt x="0" y="252094"/>
                  </a:moveTo>
                  <a:lnTo>
                    <a:pt x="4058" y="206790"/>
                  </a:lnTo>
                  <a:lnTo>
                    <a:pt x="15761" y="164145"/>
                  </a:lnTo>
                  <a:lnTo>
                    <a:pt x="34398" y="124873"/>
                  </a:lnTo>
                  <a:lnTo>
                    <a:pt x="59259" y="89688"/>
                  </a:lnTo>
                  <a:lnTo>
                    <a:pt x="89636" y="59301"/>
                  </a:lnTo>
                  <a:lnTo>
                    <a:pt x="124817" y="34426"/>
                  </a:lnTo>
                  <a:lnTo>
                    <a:pt x="164094" y="15775"/>
                  </a:lnTo>
                  <a:lnTo>
                    <a:pt x="206756" y="4062"/>
                  </a:lnTo>
                  <a:lnTo>
                    <a:pt x="252095" y="0"/>
                  </a:lnTo>
                  <a:lnTo>
                    <a:pt x="3060954" y="0"/>
                  </a:lnTo>
                  <a:lnTo>
                    <a:pt x="3106258" y="4062"/>
                  </a:lnTo>
                  <a:lnTo>
                    <a:pt x="3148903" y="15775"/>
                  </a:lnTo>
                  <a:lnTo>
                    <a:pt x="3188175" y="34426"/>
                  </a:lnTo>
                  <a:lnTo>
                    <a:pt x="3223360" y="59301"/>
                  </a:lnTo>
                  <a:lnTo>
                    <a:pt x="3253747" y="89688"/>
                  </a:lnTo>
                  <a:lnTo>
                    <a:pt x="3278622" y="124873"/>
                  </a:lnTo>
                  <a:lnTo>
                    <a:pt x="3297273" y="164145"/>
                  </a:lnTo>
                  <a:lnTo>
                    <a:pt x="3308986" y="206790"/>
                  </a:lnTo>
                  <a:lnTo>
                    <a:pt x="3313049" y="252094"/>
                  </a:lnTo>
                  <a:lnTo>
                    <a:pt x="3313049" y="1260729"/>
                  </a:lnTo>
                  <a:lnTo>
                    <a:pt x="3308986" y="1306071"/>
                  </a:lnTo>
                  <a:lnTo>
                    <a:pt x="3297273" y="1348745"/>
                  </a:lnTo>
                  <a:lnTo>
                    <a:pt x="3278622" y="1388039"/>
                  </a:lnTo>
                  <a:lnTo>
                    <a:pt x="3253747" y="1423240"/>
                  </a:lnTo>
                  <a:lnTo>
                    <a:pt x="3223360" y="1453638"/>
                  </a:lnTo>
                  <a:lnTo>
                    <a:pt x="3188175" y="1478519"/>
                  </a:lnTo>
                  <a:lnTo>
                    <a:pt x="3148903" y="1497173"/>
                  </a:lnTo>
                  <a:lnTo>
                    <a:pt x="3106258" y="1508888"/>
                  </a:lnTo>
                  <a:lnTo>
                    <a:pt x="3060954" y="1512951"/>
                  </a:lnTo>
                  <a:lnTo>
                    <a:pt x="252095" y="1512951"/>
                  </a:lnTo>
                  <a:lnTo>
                    <a:pt x="206756" y="1508888"/>
                  </a:lnTo>
                  <a:lnTo>
                    <a:pt x="164094" y="1497173"/>
                  </a:lnTo>
                  <a:lnTo>
                    <a:pt x="124817" y="1478519"/>
                  </a:lnTo>
                  <a:lnTo>
                    <a:pt x="89636" y="1453638"/>
                  </a:lnTo>
                  <a:lnTo>
                    <a:pt x="59259" y="1423240"/>
                  </a:lnTo>
                  <a:lnTo>
                    <a:pt x="34398" y="1388039"/>
                  </a:lnTo>
                  <a:lnTo>
                    <a:pt x="15761" y="1348745"/>
                  </a:lnTo>
                  <a:lnTo>
                    <a:pt x="4058" y="1306071"/>
                  </a:lnTo>
                  <a:lnTo>
                    <a:pt x="0" y="1260729"/>
                  </a:lnTo>
                  <a:lnTo>
                    <a:pt x="0" y="252094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2" name="CustomShape 22"/>
          <p:cNvSpPr/>
          <p:nvPr/>
        </p:nvSpPr>
        <p:spPr>
          <a:xfrm>
            <a:off x="5037840" y="4491720"/>
            <a:ext cx="2954160" cy="165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Возврат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остатков</a:t>
            </a:r>
            <a:r>
              <a:rPr lang="ru-RU" sz="18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субсидий,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субвенций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иных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межбюджетных трансфертов,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имеющих целевое назначение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прошлых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лет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-6424,6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40"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63" name="Group 23"/>
          <p:cNvGrpSpPr/>
          <p:nvPr/>
        </p:nvGrpSpPr>
        <p:grpSpPr>
          <a:xfrm>
            <a:off x="4758840" y="1613160"/>
            <a:ext cx="3313080" cy="1095120"/>
            <a:chOff x="4758840" y="1613160"/>
            <a:chExt cx="3313080" cy="1095120"/>
          </a:xfrm>
        </p:grpSpPr>
        <p:sp>
          <p:nvSpPr>
            <p:cNvPr id="464" name="CustomShape 24"/>
            <p:cNvSpPr/>
            <p:nvPr/>
          </p:nvSpPr>
          <p:spPr>
            <a:xfrm>
              <a:off x="4758840" y="1613160"/>
              <a:ext cx="3313080" cy="1095120"/>
            </a:xfrm>
            <a:custGeom>
              <a:avLst/>
              <a:gdLst/>
              <a:ahLst/>
              <a:cxnLst/>
              <a:rect l="l" t="t" r="r" b="b"/>
              <a:pathLst>
                <a:path w="3313429" h="720725">
                  <a:moveTo>
                    <a:pt x="3192906" y="0"/>
                  </a:moveTo>
                  <a:lnTo>
                    <a:pt x="120014" y="0"/>
                  </a:lnTo>
                  <a:lnTo>
                    <a:pt x="73294" y="9430"/>
                  </a:lnTo>
                  <a:lnTo>
                    <a:pt x="35147" y="35152"/>
                  </a:lnTo>
                  <a:lnTo>
                    <a:pt x="9429" y="73310"/>
                  </a:lnTo>
                  <a:lnTo>
                    <a:pt x="0" y="120053"/>
                  </a:lnTo>
                  <a:lnTo>
                    <a:pt x="0" y="600544"/>
                  </a:lnTo>
                  <a:lnTo>
                    <a:pt x="9429" y="647296"/>
                  </a:lnTo>
                  <a:lnTo>
                    <a:pt x="35147" y="685477"/>
                  </a:lnTo>
                  <a:lnTo>
                    <a:pt x="73294" y="711221"/>
                  </a:lnTo>
                  <a:lnTo>
                    <a:pt x="120014" y="720661"/>
                  </a:lnTo>
                  <a:lnTo>
                    <a:pt x="3192906" y="720661"/>
                  </a:lnTo>
                  <a:lnTo>
                    <a:pt x="3239700" y="711221"/>
                  </a:lnTo>
                  <a:lnTo>
                    <a:pt x="3277885" y="685477"/>
                  </a:lnTo>
                  <a:lnTo>
                    <a:pt x="3303617" y="647296"/>
                  </a:lnTo>
                  <a:lnTo>
                    <a:pt x="3313049" y="600544"/>
                  </a:lnTo>
                  <a:lnTo>
                    <a:pt x="3313049" y="120053"/>
                  </a:lnTo>
                  <a:lnTo>
                    <a:pt x="3303617" y="73310"/>
                  </a:lnTo>
                  <a:lnTo>
                    <a:pt x="3277885" y="35152"/>
                  </a:lnTo>
                  <a:lnTo>
                    <a:pt x="3239700" y="9430"/>
                  </a:lnTo>
                  <a:lnTo>
                    <a:pt x="319290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25"/>
            <p:cNvSpPr/>
            <p:nvPr/>
          </p:nvSpPr>
          <p:spPr>
            <a:xfrm>
              <a:off x="4758840" y="1613160"/>
              <a:ext cx="3313080" cy="1095120"/>
            </a:xfrm>
            <a:custGeom>
              <a:avLst/>
              <a:gdLst/>
              <a:ahLst/>
              <a:cxnLst/>
              <a:rect l="l" t="t" r="r" b="b"/>
              <a:pathLst>
                <a:path w="3313429" h="720725">
                  <a:moveTo>
                    <a:pt x="0" y="120053"/>
                  </a:moveTo>
                  <a:lnTo>
                    <a:pt x="9429" y="73310"/>
                  </a:lnTo>
                  <a:lnTo>
                    <a:pt x="35147" y="35152"/>
                  </a:lnTo>
                  <a:lnTo>
                    <a:pt x="73294" y="9430"/>
                  </a:lnTo>
                  <a:lnTo>
                    <a:pt x="120014" y="0"/>
                  </a:lnTo>
                  <a:lnTo>
                    <a:pt x="3192906" y="0"/>
                  </a:lnTo>
                  <a:lnTo>
                    <a:pt x="3239700" y="9430"/>
                  </a:lnTo>
                  <a:lnTo>
                    <a:pt x="3277885" y="35152"/>
                  </a:lnTo>
                  <a:lnTo>
                    <a:pt x="3303617" y="73310"/>
                  </a:lnTo>
                  <a:lnTo>
                    <a:pt x="3313049" y="120053"/>
                  </a:lnTo>
                  <a:lnTo>
                    <a:pt x="3313049" y="600544"/>
                  </a:lnTo>
                  <a:lnTo>
                    <a:pt x="3303617" y="647296"/>
                  </a:lnTo>
                  <a:lnTo>
                    <a:pt x="3277885" y="685477"/>
                  </a:lnTo>
                  <a:lnTo>
                    <a:pt x="3239700" y="711221"/>
                  </a:lnTo>
                  <a:lnTo>
                    <a:pt x="3192906" y="720661"/>
                  </a:lnTo>
                  <a:lnTo>
                    <a:pt x="120014" y="720661"/>
                  </a:lnTo>
                  <a:lnTo>
                    <a:pt x="73294" y="711221"/>
                  </a:lnTo>
                  <a:lnTo>
                    <a:pt x="35147" y="685477"/>
                  </a:lnTo>
                  <a:lnTo>
                    <a:pt x="9429" y="647296"/>
                  </a:lnTo>
                  <a:lnTo>
                    <a:pt x="0" y="600544"/>
                  </a:lnTo>
                  <a:lnTo>
                    <a:pt x="0" y="120053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6" name="CustomShape 26"/>
          <p:cNvSpPr/>
          <p:nvPr/>
        </p:nvSpPr>
        <p:spPr>
          <a:xfrm>
            <a:off x="5170320" y="1568520"/>
            <a:ext cx="2540880" cy="1120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indent="1384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на поддержку мер по обеспечению сбалансированности бюджета </a:t>
            </a:r>
            <a:r>
              <a:rPr lang="ru-RU" sz="18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174484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80" y="1679400"/>
            <a:ext cx="8754840" cy="4844520"/>
          </a:xfrm>
          <a:prstGeom prst="rect">
            <a:avLst/>
          </a:prstGeom>
          <a:ln w="0">
            <a:noFill/>
          </a:ln>
        </p:spPr>
      </p:pic>
      <p:sp>
        <p:nvSpPr>
          <p:cNvPr id="468" name="TextShape 1"/>
          <p:cNvSpPr txBox="1"/>
          <p:nvPr/>
        </p:nvSpPr>
        <p:spPr>
          <a:xfrm>
            <a:off x="940680" y="387720"/>
            <a:ext cx="72601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792730" indent="-27800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расходам за </a:t>
            </a:r>
            <a:r>
              <a:rPr lang="ru-RU" sz="3600" b="0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TextShape 2"/>
          <p:cNvSpPr txBox="1"/>
          <p:nvPr/>
        </p:nvSpPr>
        <p:spPr>
          <a:xfrm>
            <a:off x="727200" y="529560"/>
            <a:ext cx="768384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28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расходной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части</a:t>
            </a:r>
            <a:r>
              <a:rPr lang="ru-RU" sz="28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2021 год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71" name="Table 3"/>
          <p:cNvGraphicFramePr/>
          <p:nvPr>
            <p:extLst>
              <p:ext uri="{D42A27DB-BD31-4B8C-83A1-F6EECF244321}">
                <p14:modId xmlns:p14="http://schemas.microsoft.com/office/powerpoint/2010/main" val="485629199"/>
              </p:ext>
            </p:extLst>
          </p:nvPr>
        </p:nvGraphicFramePr>
        <p:xfrm>
          <a:off x="244440" y="1406520"/>
          <a:ext cx="8642520" cy="5352785"/>
        </p:xfrm>
        <a:graphic>
          <a:graphicData uri="http://schemas.openxmlformats.org/drawingml/2006/table">
            <a:tbl>
              <a:tblPr/>
              <a:tblGrid>
                <a:gridCol w="38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960"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r>
                        <a:rPr lang="ru-RU" sz="1400" b="1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Раздел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163195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</a:t>
                      </a:r>
                      <a:r>
                        <a:rPr lang="ru-RU" sz="1400" b="1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ая  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роспись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135890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асс</a:t>
                      </a:r>
                      <a:r>
                        <a:rPr lang="ru-RU" sz="1400" b="1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ы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й  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46990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  росписи</a:t>
                      </a:r>
                      <a:r>
                        <a:rPr lang="ru-RU" sz="1400" b="1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64 685,7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64 673,4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99,98%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ОБОРОНА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0200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375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,2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375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,2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7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БЕЗОПАСНОСТЬ</a:t>
                      </a:r>
                      <a:r>
                        <a:rPr lang="ru-RU" sz="11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ПРАВООХРАНИТЕЛЬНАЯ</a:t>
                      </a:r>
                      <a:r>
                        <a:rPr lang="ru-RU" sz="11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0300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11 863,3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11 853,3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99,92%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ЭКОНОМИКА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0400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15 362,1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15 361,9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ЖИЛИЩНО-КОММУНАЛЬНОЕ</a:t>
                      </a:r>
                      <a:r>
                        <a:rPr lang="ru-RU" sz="11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ХОЗЯЙСТВО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0500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178 301,2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178 301,2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08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ОХРАНА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ОКРУЖАЮЩЕЙ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СРЕДЫ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0600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2 812,0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2 812,0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ОБРАЗОВАНИЕ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0700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519 159,9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501 721,8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96,64%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КУЛЬТУРА,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КИНЕМАТОГРАФИЯ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0800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13 118,4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13 118,4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СОЦИАЛЬНАЯ</a:t>
                      </a:r>
                      <a:r>
                        <a:rPr lang="ru-RU" sz="1100" b="0" strike="noStrike" spc="-7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ПОЛИТИКА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94 906,8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94 687,2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99,77%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ФИЗИЧЕСКАЯ</a:t>
                      </a:r>
                      <a:r>
                        <a:rPr lang="ru-RU" sz="1100" b="0" strike="noStrike" spc="-6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СПОРТ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323,3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323,3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СРЕДСТВА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МАССОВОЙ</a:t>
                      </a:r>
                      <a:r>
                        <a:rPr lang="ru-RU" sz="11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ИНФОРМАЦИИ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8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50,0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8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50,0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ОБСЛУЖИВАНИЕ</a:t>
                      </a: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ГОСУДАРСТВЕННОГО</a:t>
                      </a:r>
                      <a:r>
                        <a:rPr lang="ru-RU" sz="11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ДОЛГА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09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МЕЖБЮДЖЕТНЫЕ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ТРАНСФЕРТЫ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ХАРАКТЕРА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БЮДЖЕТАМ</a:t>
                      </a: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РФ</a:t>
                      </a:r>
                      <a:r>
                        <a:rPr lang="ru-RU" sz="11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100" b="0" strike="noStrike" spc="-3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</a:t>
                      </a:r>
                      <a:r>
                        <a:rPr lang="ru-RU" sz="11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218 363,0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217 050,7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920">
                <a:tc gridSpan="2"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55"/>
                        </a:spcBef>
                      </a:pP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400" b="1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РАСХОДОВ: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1 123 129,5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1 104 137,0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98,31%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2385">
              <a:lnSpc>
                <a:spcPct val="100000"/>
              </a:lnSpc>
              <a:spcBef>
                <a:spcPts val="100"/>
              </a:spcBef>
            </a:pPr>
            <a:r>
              <a:rPr lang="ru-RU" sz="44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Общегосударственные</a:t>
            </a:r>
            <a:r>
              <a:rPr lang="ru-RU" sz="4400" b="1" strike="noStrike" spc="-8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</a:t>
            </a:r>
            <a:endParaRPr lang="ru-RU" sz="4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74" name="Table 3"/>
          <p:cNvGraphicFramePr/>
          <p:nvPr>
            <p:extLst>
              <p:ext uri="{D42A27DB-BD31-4B8C-83A1-F6EECF244321}">
                <p14:modId xmlns:p14="http://schemas.microsoft.com/office/powerpoint/2010/main" val="2760988982"/>
              </p:ext>
            </p:extLst>
          </p:nvPr>
        </p:nvGraphicFramePr>
        <p:xfrm>
          <a:off x="244440" y="1693800"/>
          <a:ext cx="8643240" cy="4132440"/>
        </p:xfrm>
        <a:graphic>
          <a:graphicData uri="http://schemas.openxmlformats.org/drawingml/2006/table">
            <a:tbl>
              <a:tblPr/>
              <a:tblGrid>
                <a:gridCol w="598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  <a:r>
                        <a:rPr lang="ru-RU" sz="1400" b="1" strike="noStrike" spc="-7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(план)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  <a:r>
                        <a:rPr lang="ru-RU" sz="1400" b="1" strike="noStrike" spc="-7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(факт)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 высшего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должностного лица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субъекта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14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4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892,8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4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892,8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</a:t>
                      </a:r>
                      <a:r>
                        <a:rPr lang="ru-RU" sz="14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законодательных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(представительных)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органов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государственной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власти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представительных органов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3 114,2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  <a:r>
                        <a:rPr lang="ru-RU" sz="14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114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,2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Правительства Российской Федерации,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высших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исполнительных органов государственной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власти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 Российской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Федерации,</a:t>
                      </a:r>
                      <a:r>
                        <a:rPr lang="ru-RU" sz="14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местных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17 001,8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16 989,6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Судебная</a:t>
                      </a:r>
                      <a:r>
                        <a:rPr lang="ru-RU" sz="14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система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6,4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деятельности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финансовых,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налоговых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таможенных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органов </a:t>
                      </a:r>
                      <a:r>
                        <a:rPr lang="ru-RU" sz="1400" b="0" strike="noStrike" spc="-3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органов</a:t>
                      </a:r>
                      <a:r>
                        <a:rPr lang="ru-RU" sz="14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финансового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(финансово-бюджетного)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надзора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16 114,3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16 114,3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</a:t>
                      </a:r>
                      <a:r>
                        <a:rPr lang="ru-RU" sz="14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389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389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2 167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2 167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5" name="CustomShape 4"/>
          <p:cNvSpPr/>
          <p:nvPr/>
        </p:nvSpPr>
        <p:spPr>
          <a:xfrm>
            <a:off x="402840" y="933840"/>
            <a:ext cx="8059680" cy="671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64 685,7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руб.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было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общегосударственные</a:t>
            </a:r>
            <a:r>
              <a:rPr lang="ru-RU" sz="18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2021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1270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lang="ru-RU" sz="14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400" b="0" strike="noStrike" spc="-1" dirty="0">
              <a:latin typeface="Arial" panose="020B0604020202020204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979560" y="5905440"/>
            <a:ext cx="718092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2070" indent="-39370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</a:t>
            </a:r>
            <a:r>
              <a:rPr lang="ru-RU" sz="16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работников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местного </a:t>
            </a:r>
            <a:r>
              <a:rPr lang="ru-RU" sz="1600" b="1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самоуправления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расчете</a:t>
            </a:r>
            <a:r>
              <a:rPr lang="ru-RU" sz="16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жителя</a:t>
            </a:r>
            <a:r>
              <a:rPr lang="ru-RU" sz="16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составит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,1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рублей.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78" name="Table 2"/>
          <p:cNvGraphicFramePr/>
          <p:nvPr>
            <p:extLst>
              <p:ext uri="{D42A27DB-BD31-4B8C-83A1-F6EECF244321}">
                <p14:modId xmlns:p14="http://schemas.microsoft.com/office/powerpoint/2010/main" val="321612345"/>
              </p:ext>
            </p:extLst>
          </p:nvPr>
        </p:nvGraphicFramePr>
        <p:xfrm>
          <a:off x="210959" y="1143900"/>
          <a:ext cx="8723161" cy="5280660"/>
        </p:xfrm>
        <a:graphic>
          <a:graphicData uri="http://schemas.openxmlformats.org/drawingml/2006/table">
            <a:tbl>
              <a:tblPr/>
              <a:tblGrid>
                <a:gridCol w="581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показателя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05410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</a:t>
                      </a:r>
                      <a:r>
                        <a:rPr lang="ru-RU" sz="10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ая 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роспись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81280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асс</a:t>
                      </a:r>
                      <a:r>
                        <a:rPr lang="ru-RU" sz="10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вый  расход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2090" indent="-106045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 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40">
                <a:tc>
                  <a:txBody>
                    <a:bodyPr/>
                    <a:lstStyle/>
                    <a:p>
                      <a:pPr marL="131445">
                        <a:lnSpc>
                          <a:spcPts val="1130"/>
                        </a:lnSpc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«Обеспечение</a:t>
                      </a:r>
                      <a:r>
                        <a:rPr lang="ru-RU" sz="1000" b="0" strike="noStrike" spc="7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деятельности</a:t>
                      </a:r>
                      <a:r>
                        <a:rPr lang="ru-RU" sz="1000" b="0" strike="noStrike" spc="69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администрации</a:t>
                      </a:r>
                      <a:r>
                        <a:rPr lang="ru-RU" sz="1000" b="0" strike="noStrike" spc="69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Слободо-Туринского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района, реализация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вопросов органов местного самоуправления в Слободо-Туринском </a:t>
                      </a:r>
                      <a:r>
                        <a:rPr lang="ru-RU" sz="1000" b="0" strike="noStrike" spc="-23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3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1000" b="0" strike="noStrike" spc="2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48 772,7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48 760,4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99,97%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3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«Обеспечение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комплексной</a:t>
                      </a:r>
                      <a:r>
                        <a:rPr lang="ru-RU" sz="10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безопасности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жизнедеятельности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000" b="0" strike="noStrike" spc="-7" dirty="0" err="1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63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14 245,3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14 235,3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99,93%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"Комплексное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развитие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сельских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территорий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района»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2020-2025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5 008,0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5 008,0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«Социальная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поддержка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 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88 873,4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88 973,4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96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"Управление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финансами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района"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4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000" b="0" strike="noStrike" spc="-60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230 442,0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229 129,8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99,43%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Муниципальная программа «Профилактика терроризма, а также минимизация и (или) ликвидация последствий его проявлений в Слободо-Туринском муниципальном районе на 2020-2025 годы»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"Дорожная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транспортное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обслуживание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0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 err="1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Туринском</a:t>
                      </a:r>
                      <a:r>
                        <a:rPr lang="ru-RU" sz="1000" b="0" strike="noStrike" spc="38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12 630,9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12 630,9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"Развитие</a:t>
                      </a:r>
                      <a:r>
                        <a:rPr lang="ru-RU" sz="1000" b="0" strike="noStrike" spc="28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культуры,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физической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культуры,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спорта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молодежной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политики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000" b="0" strike="noStrike" spc="-7" dirty="0" err="1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63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11 181,9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11 181,9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"Повышение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муниципальной</a:t>
                      </a:r>
                      <a:r>
                        <a:rPr lang="ru-RU" sz="10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собственностью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 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территории</a:t>
                      </a:r>
                      <a:r>
                        <a:rPr lang="ru-RU" sz="1000" b="0" strike="noStrike" spc="12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района"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3 608,8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3 608,8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"Развитие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системы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образования</a:t>
                      </a:r>
                      <a:r>
                        <a:rPr lang="ru-RU" sz="10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8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 до</a:t>
                      </a:r>
                      <a:r>
                        <a:rPr lang="ru-RU" sz="1000" b="0" strike="noStrike" spc="-26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0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года»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519 430,6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501 772,9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96,60%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"Содействие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развитию</a:t>
                      </a:r>
                      <a:r>
                        <a:rPr lang="ru-RU" sz="10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малого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среднего</a:t>
                      </a:r>
                      <a:r>
                        <a:rPr lang="ru-RU" sz="10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предпринимательства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 err="1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Туринском</a:t>
                      </a:r>
                      <a:r>
                        <a:rPr lang="ru-RU" sz="1000" b="0" strike="noStrike" spc="38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«Формирование</a:t>
                      </a:r>
                      <a:r>
                        <a:rPr lang="ru-RU" sz="1000" b="0" strike="noStrike" spc="3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законопослушного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поведения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участников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дорожного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движения </a:t>
                      </a:r>
                      <a:r>
                        <a:rPr lang="ru-RU" sz="1000" b="0" strike="noStrike" spc="-7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242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330,0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330,0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 marL="5080">
                        <a:lnSpc>
                          <a:spcPts val="1115"/>
                        </a:lnSpc>
                        <a:spcBef>
                          <a:spcPts val="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0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РАСХОДОВ: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935 348,7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916 356,4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97,97%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79" name="TextShape 3"/>
          <p:cNvSpPr txBox="1"/>
          <p:nvPr/>
        </p:nvSpPr>
        <p:spPr>
          <a:xfrm>
            <a:off x="655560" y="565200"/>
            <a:ext cx="7826760" cy="5787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Выполнение</a:t>
            </a:r>
            <a:r>
              <a:rPr lang="ru-RU" sz="2800" b="0" strike="noStrike" spc="-12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2800" b="0" strike="noStrike" spc="12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r>
              <a:rPr lang="ru-RU" sz="2800" b="0" strike="noStrike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2800" b="0" strike="noStrike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1520" y="260648"/>
            <a:ext cx="8659800" cy="61926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 для граждан»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познакомит Вас с положениями решения об исполнении бюджета </a:t>
            </a:r>
            <a:r>
              <a:rPr lang="ru-RU" sz="20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за 2021 год.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бюджет муниципального района затрагивает интересы каждого жителя </a:t>
            </a:r>
            <a:r>
              <a:rPr lang="ru-RU" sz="20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В доступной и понятной форме для граждан показаны основные показатели исполнения бюджета </a:t>
            </a:r>
            <a:r>
              <a:rPr lang="ru-RU" sz="20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района.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5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TextShape 2"/>
          <p:cNvSpPr txBox="1"/>
          <p:nvPr/>
        </p:nvSpPr>
        <p:spPr>
          <a:xfrm>
            <a:off x="1807920" y="596880"/>
            <a:ext cx="553320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44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оборона</a:t>
            </a:r>
          </a:p>
        </p:txBody>
      </p:sp>
      <p:sp>
        <p:nvSpPr>
          <p:cNvPr id="483" name="CustomShape 4"/>
          <p:cNvSpPr/>
          <p:nvPr/>
        </p:nvSpPr>
        <p:spPr>
          <a:xfrm>
            <a:off x="329760" y="2088000"/>
            <a:ext cx="5171040" cy="12434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indent="309245" algn="just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данному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подразделу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муниципального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сельских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поселений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передаются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для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финансирования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расходов</a:t>
            </a:r>
            <a:r>
              <a:rPr lang="ru-RU" sz="1600" b="0" strike="noStrike" spc="40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осуществление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первичного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воинского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учета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территориях,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где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отсутствуют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военные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комиссариаты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8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640" y="2060640"/>
            <a:ext cx="2864880" cy="1982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91375"/>
              </p:ext>
            </p:extLst>
          </p:nvPr>
        </p:nvGraphicFramePr>
        <p:xfrm>
          <a:off x="329760" y="4348440"/>
          <a:ext cx="8604360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232">
                  <a:extLst>
                    <a:ext uri="{9D8B030D-6E8A-4147-A177-3AD203B41FA5}">
                      <a16:colId xmlns:a16="http://schemas.microsoft.com/office/drawing/2014/main" val="37381311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3341123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26140071"/>
                    </a:ext>
                  </a:extLst>
                </a:gridCol>
                <a:gridCol w="1409792">
                  <a:extLst>
                    <a:ext uri="{9D8B030D-6E8A-4147-A177-3AD203B41FA5}">
                      <a16:colId xmlns:a16="http://schemas.microsoft.com/office/drawing/2014/main" val="3659722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Уточненная роспись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Исполнение росписи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1375,2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1375,2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Осуществление первичного воинского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учета на территориях, где отсутствуют военные комиссариаты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1375,2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1375,2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  <a:endParaRPr lang="ru-RU" sz="14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55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РАСХОДОВ:</a:t>
                      </a:r>
                      <a:endParaRPr lang="ru-RU" sz="14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1375,2</a:t>
                      </a:r>
                      <a:endParaRPr lang="ru-RU" sz="14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1375,2</a:t>
                      </a:r>
                      <a:endParaRPr lang="ru-RU" sz="14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  <a:endParaRPr lang="ru-RU" sz="14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583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9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TextShape 2"/>
          <p:cNvSpPr txBox="1"/>
          <p:nvPr/>
        </p:nvSpPr>
        <p:spPr>
          <a:xfrm>
            <a:off x="689400" y="512640"/>
            <a:ext cx="776268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2885440" indent="-287337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28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безопасность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правоохранительная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деятельность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87" name="Table 3"/>
          <p:cNvGraphicFramePr/>
          <p:nvPr>
            <p:extLst>
              <p:ext uri="{D42A27DB-BD31-4B8C-83A1-F6EECF244321}">
                <p14:modId xmlns:p14="http://schemas.microsoft.com/office/powerpoint/2010/main" val="2021854515"/>
              </p:ext>
            </p:extLst>
          </p:nvPr>
        </p:nvGraphicFramePr>
        <p:xfrm>
          <a:off x="173160" y="1406520"/>
          <a:ext cx="8794440" cy="2796540"/>
        </p:xfrm>
        <a:graphic>
          <a:graphicData uri="http://schemas.openxmlformats.org/drawingml/2006/table">
            <a:tbl>
              <a:tblPr/>
              <a:tblGrid>
                <a:gridCol w="53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Наименование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показателя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41630" indent="-116840" algn="ctr">
                        <a:lnSpc>
                          <a:spcPts val="132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т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чненная 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роспись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Кассовый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%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Исполнения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40">
                <a:tc>
                  <a:txBody>
                    <a:bodyPr/>
                    <a:lstStyle/>
                    <a:p>
                      <a:pPr marL="211455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Защита от чрезвычайных ситуаций и обеспечение радиационной безопасности на территории </a:t>
                      </a:r>
                      <a:r>
                        <a:rPr lang="ru-RU" sz="11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-Туринского муниципального района, гражданская оборона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167,7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167,7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Построение и развитие аппаратно-программного комплекса «Безопасный город» на территории </a:t>
                      </a:r>
                      <a:r>
                        <a:rPr lang="ru-RU" sz="11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-Туринского муниципального района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530,7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530,7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Содержание</a:t>
                      </a:r>
                      <a:r>
                        <a:rPr lang="ru-RU" sz="1100" b="0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</a:t>
                      </a: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обслуживание Муниципального</a:t>
                      </a:r>
                      <a:r>
                        <a:rPr lang="ru-RU" sz="1100" b="0" strike="noStrike" spc="-2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казенного</a:t>
                      </a:r>
                      <a:r>
                        <a:rPr lang="ru-RU" sz="1100" b="0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учреждения</a:t>
                      </a:r>
                      <a:r>
                        <a:rPr lang="ru-RU" sz="1100" b="0" strike="noStrike" spc="-2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"Единой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дежурно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диспетчерской</a:t>
                      </a:r>
                      <a:r>
                        <a:rPr lang="ru-RU" sz="1100" b="0" strike="noStrike" spc="-6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службы"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10 659,8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10 659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,8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56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Формирование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законопослушного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поведения участников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дорожного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движения</a:t>
                      </a:r>
                      <a:r>
                        <a:rPr lang="ru-RU" sz="1100" b="0" strike="noStrike" spc="-15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Слободо-Туринском муниципальном</a:t>
                      </a:r>
                      <a:r>
                        <a:rPr lang="ru-RU" sz="1100" b="0" strike="noStrike" spc="-12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районе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330,1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330,1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правонарушений на территории Слободо-Туринского муниципального района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20,00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10,00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50,00%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3175">
                        <a:lnSpc>
                          <a:spcPts val="1245"/>
                        </a:lnSpc>
                        <a:spcBef>
                          <a:spcPts val="65"/>
                        </a:spcBef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r>
                        <a:rPr lang="ru-RU" sz="1100" b="1" strike="noStrike" spc="-35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1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РАСХОДОВ: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11 708,3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11 698,3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88" name="Table 4"/>
          <p:cNvGraphicFramePr/>
          <p:nvPr>
            <p:extLst>
              <p:ext uri="{D42A27DB-BD31-4B8C-83A1-F6EECF244321}">
                <p14:modId xmlns:p14="http://schemas.microsoft.com/office/powerpoint/2010/main" val="2749820819"/>
              </p:ext>
            </p:extLst>
          </p:nvPr>
        </p:nvGraphicFramePr>
        <p:xfrm>
          <a:off x="173160" y="4575240"/>
          <a:ext cx="8785440" cy="1277620"/>
        </p:xfrm>
        <a:graphic>
          <a:graphicData uri="http://schemas.openxmlformats.org/drawingml/2006/table">
            <a:tbl>
              <a:tblPr/>
              <a:tblGrid>
                <a:gridCol w="54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терроризма, а также минимизация и (или) ликвидация последствий его проявлений в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-Туринском муниципальном районе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0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терроризма и </a:t>
                      </a:r>
                      <a:r>
                        <a:rPr lang="ru-RU" sz="12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экстремизма</a:t>
                      </a:r>
                      <a:r>
                        <a:rPr lang="ru-RU" sz="120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и гармонизации межнациональных отношений на территории Слободо-Туринского муниципального района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55,00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55,00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40">
                <a:tc>
                  <a:txBody>
                    <a:bodyPr/>
                    <a:lstStyle/>
                    <a:p>
                      <a:pPr marL="3175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lang="ru-RU" sz="1200" b="1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r>
                        <a:rPr lang="ru-RU" sz="1200" b="1" strike="noStrike" spc="-6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200" b="1" strike="noStrike" spc="-4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РАСХОДОВ: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155,0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155,0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0" name="Table 2"/>
          <p:cNvGraphicFramePr/>
          <p:nvPr>
            <p:extLst>
              <p:ext uri="{D42A27DB-BD31-4B8C-83A1-F6EECF244321}">
                <p14:modId xmlns:p14="http://schemas.microsoft.com/office/powerpoint/2010/main" val="937830897"/>
              </p:ext>
            </p:extLst>
          </p:nvPr>
        </p:nvGraphicFramePr>
        <p:xfrm>
          <a:off x="244440" y="1766880"/>
          <a:ext cx="8643240" cy="2109240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408940" indent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Сельское 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хозяйство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800" b="1" strike="noStrike" spc="4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ы</a:t>
                      </a:r>
                      <a:r>
                        <a:rPr lang="ru-RU" sz="1800" b="1" strike="noStrike" spc="-26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бо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800" b="1" strike="noStrike" spc="-5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800" b="1" strike="noStrike" spc="18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</a:t>
                      </a:r>
                      <a:r>
                        <a:rPr lang="ru-RU" sz="1800" b="1" strike="noStrike" spc="4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</a:t>
                      </a: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Транспорт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572770" indent="-127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sz="1800" b="1" strike="noStrike" spc="-5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жное  </a:t>
                      </a:r>
                      <a:r>
                        <a:rPr lang="ru-RU" sz="1800" b="1" strike="noStrike" spc="-7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оз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йст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trike="noStrike" spc="-1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</a:t>
                      </a:r>
                      <a:r>
                        <a:rPr lang="ru-RU" sz="1800" b="1" strike="noStrike" spc="-3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r>
                        <a:rPr lang="ru-RU" sz="1800" b="1" strike="noStrike" spc="-3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800" b="1" strike="noStrike" spc="-43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области </a:t>
                      </a:r>
                      <a:r>
                        <a:rPr lang="ru-RU" sz="1800" b="1" strike="noStrike" spc="-7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национальной </a:t>
                      </a:r>
                      <a:r>
                        <a:rPr lang="ru-RU" sz="1800" b="1" strike="noStrike" spc="-1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экономики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520">
                <a:tc>
                  <a:txBody>
                    <a:bodyPr/>
                    <a:lstStyle/>
                    <a:p>
                      <a:pPr marL="736600" indent="-14922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0" strike="noStrike" spc="-10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594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</a:t>
                      </a:r>
                      <a:r>
                        <a:rPr lang="ru-RU" sz="1800" b="0" strike="noStrike" spc="-4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6600" indent="-23495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0" strike="noStrike" spc="-5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5 566,4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</a:t>
                      </a:r>
                      <a:r>
                        <a:rPr lang="ru-RU" sz="1800" b="0" strike="noStrike" spc="-4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7 064,5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2 136,9</a:t>
                      </a:r>
                      <a:r>
                        <a:rPr lang="ru-RU" sz="18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" name="TextShape 3"/>
          <p:cNvSpPr txBox="1"/>
          <p:nvPr/>
        </p:nvSpPr>
        <p:spPr>
          <a:xfrm>
            <a:off x="1512360" y="596880"/>
            <a:ext cx="611856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4400" b="0" strike="noStrike" spc="-8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экономика</a:t>
            </a:r>
            <a:endParaRPr lang="ru-RU" sz="4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9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291200"/>
            <a:ext cx="2520720" cy="1944360"/>
          </a:xfrm>
          <a:prstGeom prst="rect">
            <a:avLst/>
          </a:prstGeom>
          <a:ln w="0">
            <a:noFill/>
          </a:ln>
        </p:spPr>
      </p:pic>
      <p:pic>
        <p:nvPicPr>
          <p:cNvPr id="493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5640" y="4290840"/>
            <a:ext cx="2779200" cy="1944720"/>
          </a:xfrm>
          <a:prstGeom prst="rect">
            <a:avLst/>
          </a:prstGeom>
          <a:ln w="0">
            <a:noFill/>
          </a:ln>
        </p:spPr>
      </p:pic>
      <p:pic>
        <p:nvPicPr>
          <p:cNvPr id="494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0200" y="4290840"/>
            <a:ext cx="2882520" cy="19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95800" cy="1256184"/>
          </a:xfrm>
          <a:prstGeom prst="rect">
            <a:avLst/>
          </a:prstGeom>
          <a:ln w="0">
            <a:noFill/>
          </a:ln>
        </p:spPr>
      </p:pic>
      <p:sp>
        <p:nvSpPr>
          <p:cNvPr id="500" name="TextShape 4"/>
          <p:cNvSpPr txBox="1"/>
          <p:nvPr/>
        </p:nvSpPr>
        <p:spPr>
          <a:xfrm>
            <a:off x="2815560" y="362520"/>
            <a:ext cx="3513240" cy="4154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Дорожно-транспортное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хозяйство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0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920" y="663120"/>
            <a:ext cx="7325640" cy="705240"/>
          </a:xfrm>
          <a:prstGeom prst="rect">
            <a:avLst/>
          </a:prstGeom>
          <a:ln w="0">
            <a:noFill/>
          </a:ln>
        </p:spPr>
      </p:pic>
      <p:sp>
        <p:nvSpPr>
          <p:cNvPr id="512" name="CustomShape 15"/>
          <p:cNvSpPr/>
          <p:nvPr/>
        </p:nvSpPr>
        <p:spPr>
          <a:xfrm>
            <a:off x="6718433" y="2186624"/>
            <a:ext cx="1490760" cy="1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200" b="1" strike="noStrike" spc="-7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1" strike="noStrike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</a:t>
            </a:r>
            <a:r>
              <a:rPr lang="ru-RU" sz="1200" b="1" strike="noStrike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мл</a:t>
            </a:r>
            <a:r>
              <a:rPr lang="ru-RU" sz="1200" b="1" strike="noStrike" spc="-2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рубл</a:t>
            </a:r>
            <a:r>
              <a:rPr lang="ru-RU" sz="1200" b="1" strike="noStrike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514" name="CustomShape 17"/>
          <p:cNvSpPr/>
          <p:nvPr/>
        </p:nvSpPr>
        <p:spPr>
          <a:xfrm>
            <a:off x="1476360" y="6021360"/>
            <a:ext cx="2447640" cy="26748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spAutoFit/>
          </a:bodyPr>
          <a:lstStyle/>
          <a:p>
            <a:pPr marL="101600">
              <a:lnSpc>
                <a:spcPct val="100000"/>
              </a:lnSpc>
              <a:spcBef>
                <a:spcPts val="665"/>
              </a:spcBef>
            </a:pP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(план)</a:t>
            </a:r>
            <a:r>
              <a:rPr lang="ru-RU" sz="1200" b="0" strike="noStrike" spc="-2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7,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15" name="CustomShape 18"/>
          <p:cNvSpPr/>
          <p:nvPr/>
        </p:nvSpPr>
        <p:spPr>
          <a:xfrm>
            <a:off x="5219640" y="6021360"/>
            <a:ext cx="2447640" cy="26748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spAutoFit/>
          </a:bodyPr>
          <a:lstStyle/>
          <a:p>
            <a:pPr marL="101600">
              <a:lnSpc>
                <a:spcPct val="100000"/>
              </a:lnSpc>
              <a:spcBef>
                <a:spcPts val="665"/>
              </a:spcBef>
            </a:pPr>
            <a:r>
              <a:rPr lang="ru-RU" sz="1200" b="0" strike="noStrike" spc="-1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200" b="0" strike="noStrike" spc="-12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(факт)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,1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33434628"/>
              </p:ext>
            </p:extLst>
          </p:nvPr>
        </p:nvGraphicFramePr>
        <p:xfrm>
          <a:off x="228600" y="2564904"/>
          <a:ext cx="869580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1"/>
          <p:cNvGrpSpPr/>
          <p:nvPr/>
        </p:nvGrpSpPr>
        <p:grpSpPr>
          <a:xfrm>
            <a:off x="210960" y="929520"/>
            <a:ext cx="8723160" cy="5759640"/>
            <a:chOff x="210960" y="929520"/>
            <a:chExt cx="8723160" cy="5759640"/>
          </a:xfrm>
        </p:grpSpPr>
        <p:sp>
          <p:nvSpPr>
            <p:cNvPr id="517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1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920" y="2492280"/>
              <a:ext cx="7200720" cy="419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720" y="929520"/>
              <a:ext cx="1973160" cy="837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0" name="TextShape 3"/>
          <p:cNvSpPr txBox="1"/>
          <p:nvPr/>
        </p:nvSpPr>
        <p:spPr>
          <a:xfrm>
            <a:off x="2701440" y="362520"/>
            <a:ext cx="3741840" cy="407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Жилищно-коммунальное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хозяйство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21" name="CustomShape 4"/>
          <p:cNvSpPr/>
          <p:nvPr/>
        </p:nvSpPr>
        <p:spPr>
          <a:xfrm>
            <a:off x="6971040" y="1194480"/>
            <a:ext cx="8413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130,9</a:t>
            </a:r>
            <a:endParaRPr lang="ru-RU" sz="1600" b="0" strike="noStrike" spc="-1" dirty="0">
              <a:latin typeface="Arial" panose="020B0604020202020204"/>
            </a:endParaRPr>
          </a:p>
        </p:txBody>
      </p:sp>
      <p:pic>
        <p:nvPicPr>
          <p:cNvPr id="522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320" y="835200"/>
            <a:ext cx="6275520" cy="1028520"/>
          </a:xfrm>
          <a:prstGeom prst="rect">
            <a:avLst/>
          </a:prstGeom>
          <a:ln w="0">
            <a:noFill/>
          </a:ln>
        </p:spPr>
      </p:pic>
      <p:sp>
        <p:nvSpPr>
          <p:cNvPr id="523" name="CustomShape 5"/>
          <p:cNvSpPr/>
          <p:nvPr/>
        </p:nvSpPr>
        <p:spPr>
          <a:xfrm>
            <a:off x="847800" y="935640"/>
            <a:ext cx="5504400" cy="4238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algn="ctr">
              <a:lnSpc>
                <a:spcPts val="1560"/>
              </a:lnSpc>
              <a:spcBef>
                <a:spcPts val="105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строительство и реконструкцию систем и (или) объектов коммунальной инфраструктуры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</a:t>
            </a:r>
            <a:r>
              <a:rPr lang="ru-RU" sz="1400" b="0" strike="noStrike" spc="-46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-Туринское  сельское поселение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4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3720" y="2002680"/>
            <a:ext cx="1973160" cy="836280"/>
          </a:xfrm>
          <a:prstGeom prst="rect">
            <a:avLst/>
          </a:prstGeom>
          <a:ln w="0">
            <a:noFill/>
          </a:ln>
        </p:spPr>
      </p:pic>
      <p:sp>
        <p:nvSpPr>
          <p:cNvPr id="525" name="CustomShape 6"/>
          <p:cNvSpPr/>
          <p:nvPr/>
        </p:nvSpPr>
        <p:spPr>
          <a:xfrm>
            <a:off x="6971040" y="2266920"/>
            <a:ext cx="55332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18,1</a:t>
            </a:r>
            <a:endParaRPr lang="ru-RU" sz="1600" b="0" strike="noStrike" spc="-1" dirty="0">
              <a:latin typeface="Arial" panose="020B0604020202020204"/>
            </a:endParaRPr>
          </a:p>
        </p:txBody>
      </p:sp>
      <p:pic>
        <p:nvPicPr>
          <p:cNvPr id="526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320" y="1906560"/>
            <a:ext cx="6275520" cy="1028520"/>
          </a:xfrm>
          <a:prstGeom prst="rect">
            <a:avLst/>
          </a:prstGeom>
          <a:ln w="0">
            <a:noFill/>
          </a:ln>
        </p:spPr>
      </p:pic>
      <p:sp>
        <p:nvSpPr>
          <p:cNvPr id="527" name="CustomShape 7"/>
          <p:cNvSpPr/>
          <p:nvPr/>
        </p:nvSpPr>
        <p:spPr>
          <a:xfrm>
            <a:off x="586800" y="1916640"/>
            <a:ext cx="6023160" cy="96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4280" rIns="0" bIns="0">
            <a:spAutoFit/>
          </a:bodyPr>
          <a:lstStyle/>
          <a:p>
            <a:pPr marL="12700" indent="440690">
              <a:lnSpc>
                <a:spcPts val="1440"/>
              </a:lnSpc>
              <a:spcBef>
                <a:spcPts val="350"/>
              </a:spcBef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организацию электро-, тепло-,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газо-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водоснабжение,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водоотведение,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снабжение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топливом,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4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том числе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4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09270" indent="440690">
              <a:lnSpc>
                <a:spcPts val="1330"/>
              </a:lnSpc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своевременных</a:t>
            </a:r>
            <a:r>
              <a:rPr lang="ru-RU" sz="14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расчетов</a:t>
            </a:r>
            <a:r>
              <a:rPr lang="ru-RU" sz="1400" b="0" strike="noStrike" spc="3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4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топливно-энергетические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ресурсы</a:t>
            </a:r>
            <a:r>
              <a:rPr lang="ru-RU" sz="14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45160" indent="-538480">
              <a:lnSpc>
                <a:spcPts val="1450"/>
              </a:lnSpc>
              <a:spcBef>
                <a:spcPts val="125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обязательствам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органов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местного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самоуправления.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(Сладковское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2,8;</a:t>
            </a:r>
            <a:r>
              <a:rPr lang="ru-RU" sz="14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Усть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Ницинское</a:t>
            </a:r>
            <a:r>
              <a:rPr lang="ru-RU" sz="14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3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,3;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-Туринское -10,2; Ницинское-1,8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8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3720" y="3074040"/>
            <a:ext cx="1973160" cy="837720"/>
          </a:xfrm>
          <a:prstGeom prst="rect">
            <a:avLst/>
          </a:prstGeom>
          <a:ln w="0">
            <a:noFill/>
          </a:ln>
        </p:spPr>
      </p:pic>
      <p:sp>
        <p:nvSpPr>
          <p:cNvPr id="529" name="CustomShape 8"/>
          <p:cNvSpPr/>
          <p:nvPr/>
        </p:nvSpPr>
        <p:spPr>
          <a:xfrm>
            <a:off x="6971040" y="3339360"/>
            <a:ext cx="625296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10,1</a:t>
            </a:r>
            <a:endParaRPr lang="ru-RU" sz="1600" b="0" strike="noStrike" spc="-1" dirty="0">
              <a:latin typeface="Arial" panose="020B0604020202020204"/>
            </a:endParaRPr>
          </a:p>
        </p:txBody>
      </p:sp>
      <p:pic>
        <p:nvPicPr>
          <p:cNvPr id="530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5760" y="2970360"/>
            <a:ext cx="6290640" cy="1045080"/>
          </a:xfrm>
          <a:prstGeom prst="rect">
            <a:avLst/>
          </a:prstGeom>
          <a:ln w="0">
            <a:noFill/>
          </a:ln>
        </p:spPr>
      </p:pic>
      <p:sp>
        <p:nvSpPr>
          <p:cNvPr id="531" name="CustomShape 9"/>
          <p:cNvSpPr/>
          <p:nvPr/>
        </p:nvSpPr>
        <p:spPr>
          <a:xfrm>
            <a:off x="574560" y="3265200"/>
            <a:ext cx="6052320" cy="5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4280" rIns="0" bIns="0">
            <a:spAutoFit/>
          </a:bodyPr>
          <a:lstStyle/>
          <a:p>
            <a:pPr marL="1304925" indent="-1292225">
              <a:lnSpc>
                <a:spcPts val="1440"/>
              </a:lnSpc>
              <a:spcBef>
                <a:spcPts val="350"/>
              </a:spcBef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 муниципальных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 по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энергосбережению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5,5; Усть-Ницинское-2,3; Сладковское-1,3;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Ницинское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-1,0)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32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8880" y="4673520"/>
            <a:ext cx="4420800" cy="1974600"/>
          </a:xfrm>
          <a:prstGeom prst="rect">
            <a:avLst/>
          </a:prstGeom>
          <a:ln w="0">
            <a:noFill/>
          </a:ln>
        </p:spPr>
      </p:pic>
      <p:sp>
        <p:nvSpPr>
          <p:cNvPr id="533" name="CustomShape 10"/>
          <p:cNvSpPr/>
          <p:nvPr/>
        </p:nvSpPr>
        <p:spPr>
          <a:xfrm>
            <a:off x="5240880" y="4424580"/>
            <a:ext cx="3456000" cy="345960"/>
          </a:xfrm>
          <a:prstGeom prst="rect">
            <a:avLst/>
          </a:prstGeom>
          <a:solidFill>
            <a:srgbClr val="585858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" rIns="0" bIns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606425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200" b="0" strike="noStrike" spc="-2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78,3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рублей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534" name="CustomShape 11"/>
          <p:cNvSpPr/>
          <p:nvPr/>
        </p:nvSpPr>
        <p:spPr>
          <a:xfrm>
            <a:off x="5240880" y="5556330"/>
            <a:ext cx="3456000" cy="347040"/>
          </a:xfrm>
          <a:prstGeom prst="rect">
            <a:avLst/>
          </a:prstGeom>
          <a:solidFill>
            <a:srgbClr val="585858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606425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178,3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рублей</a:t>
            </a:r>
            <a:endParaRPr lang="ru-RU" sz="12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3966120" y="318240"/>
            <a:ext cx="121176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539640" y="1628640"/>
            <a:ext cx="2303280" cy="1495867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0">
            <a:spAutoFit/>
          </a:bodyPr>
          <a:lstStyle/>
          <a:p>
            <a:pPr marL="584200" indent="-385445">
              <a:lnSpc>
                <a:spcPct val="100000"/>
              </a:lnSpc>
              <a:spcBef>
                <a:spcPts val="14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 детей в возрасте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 до 6 лет 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получивших,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02590" indent="1905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дошкольную 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азо</a:t>
            </a: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вательн</a:t>
            </a:r>
            <a:r>
              <a:rPr lang="ru-RU" sz="16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ю  </a:t>
            </a: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услугу</a:t>
            </a:r>
            <a:r>
              <a:rPr lang="ru-RU" sz="1600" b="0" strike="noStrike" spc="2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67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,4%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3203640" y="1773360"/>
            <a:ext cx="2663640" cy="121536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>
            <a:spAutoFit/>
          </a:bodyPr>
          <a:lstStyle/>
          <a:p>
            <a:pPr marL="314960" indent="1905" algn="ctr">
              <a:lnSpc>
                <a:spcPts val="1920"/>
              </a:lnSpc>
              <a:spcBef>
                <a:spcPts val="35"/>
              </a:spcBef>
              <a:tabLst>
                <a:tab pos="0" algn="l"/>
              </a:tabLst>
            </a:pP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Охват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организованным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горячим</a:t>
            </a:r>
            <a:r>
              <a:rPr lang="ru-RU" sz="16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питанием</a:t>
            </a:r>
            <a:r>
              <a:rPr lang="ru-RU" sz="1600" b="0" strike="noStrike" spc="29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97%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учащихся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6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905" indent="1905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8" name="CustomShape 4"/>
          <p:cNvSpPr/>
          <p:nvPr/>
        </p:nvSpPr>
        <p:spPr>
          <a:xfrm>
            <a:off x="6156360" y="2060640"/>
            <a:ext cx="2519280" cy="53097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160" rIns="0" bIns="0">
            <a:spAutoFit/>
          </a:bodyPr>
          <a:lstStyle/>
          <a:p>
            <a:pPr marL="946150" indent="-81534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</a:t>
            </a:r>
            <a:r>
              <a:rPr lang="ru-RU" sz="16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молодых</a:t>
            </a:r>
            <a:r>
              <a:rPr lang="ru-RU" sz="16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учителей</a:t>
            </a:r>
            <a:r>
              <a:rPr lang="ru-RU" sz="1600" b="0" strike="noStrike" spc="38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22,8%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9" name="CustomShape 5"/>
          <p:cNvSpPr/>
          <p:nvPr/>
        </p:nvSpPr>
        <p:spPr>
          <a:xfrm>
            <a:off x="539640" y="3573360"/>
            <a:ext cx="3960720" cy="79092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480" rIns="0" bIns="0">
            <a:spAutoFit/>
          </a:bodyPr>
          <a:lstStyle/>
          <a:p>
            <a:pPr marL="191135" algn="ctr">
              <a:lnSpc>
                <a:spcPct val="100000"/>
              </a:lnSpc>
              <a:spcBef>
                <a:spcPts val="475"/>
              </a:spcBef>
            </a:pP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Доля общеобразовательных учреждений, </a:t>
            </a:r>
            <a:r>
              <a:rPr lang="ru-RU" sz="1600" b="0" strike="noStrike" spc="-386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соответствующих</a:t>
            </a:r>
            <a:r>
              <a:rPr lang="ru-RU" sz="1600" b="0" strike="noStrike" spc="38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современным </a:t>
            </a:r>
            <a:r>
              <a:rPr lang="ru-RU" sz="16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требованиям</a:t>
            </a:r>
            <a:r>
              <a:rPr lang="ru-RU" sz="1600" b="0" strike="noStrike" spc="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обучения</a:t>
            </a:r>
            <a:r>
              <a:rPr lang="ru-RU" sz="1600" b="0" strike="noStrike" spc="24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 </a:t>
            </a:r>
            <a:r>
              <a:rPr lang="ru-RU" sz="16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87%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540" name="CustomShape 6"/>
          <p:cNvSpPr/>
          <p:nvPr/>
        </p:nvSpPr>
        <p:spPr>
          <a:xfrm>
            <a:off x="618480" y="5185800"/>
            <a:ext cx="6732000" cy="12434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Всего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-Туринскому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воспитанников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ДДУ 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670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школах</a:t>
            </a:r>
            <a:r>
              <a:rPr lang="ru-RU" sz="16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1 974,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них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164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дошкольники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выпускников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47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(11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.),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161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(9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них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закончивших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школу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отличием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3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), 4 человека (11кл)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41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6720" y="3287880"/>
            <a:ext cx="3065040" cy="2298240"/>
          </a:xfrm>
          <a:prstGeom prst="rect">
            <a:avLst/>
          </a:prstGeom>
          <a:ln w="0">
            <a:noFill/>
          </a:ln>
        </p:spPr>
      </p:pic>
      <p:sp>
        <p:nvSpPr>
          <p:cNvPr id="542" name="CustomShape 7"/>
          <p:cNvSpPr/>
          <p:nvPr/>
        </p:nvSpPr>
        <p:spPr>
          <a:xfrm>
            <a:off x="3505320" y="685800"/>
            <a:ext cx="213336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Достигнуто в 2021 году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471" y="2478087"/>
            <a:ext cx="2738628" cy="618744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2843022" y="476250"/>
            <a:ext cx="345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sz="1800" b="1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sz="1800" b="1" spc="-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1800" b="1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880488" y="2539428"/>
            <a:ext cx="2138045" cy="37446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0"/>
              </a:spcBef>
              <a:buChar char="•"/>
              <a:tabLst>
                <a:tab pos="127000" algn="l"/>
              </a:tabLst>
            </a:pPr>
            <a:r>
              <a:rPr lang="ru-RU" sz="1300" spc="-5" dirty="0" smtClean="0">
                <a:latin typeface="Times New Roman" panose="02020603050405020304"/>
                <a:cs typeface="Times New Roman" panose="02020603050405020304"/>
              </a:rPr>
              <a:t>10</a:t>
            </a:r>
            <a:r>
              <a:rPr sz="1300" spc="-5" dirty="0" smtClean="0">
                <a:latin typeface="Times New Roman" panose="02020603050405020304"/>
                <a:cs typeface="Times New Roman" panose="02020603050405020304"/>
              </a:rPr>
              <a:t>3,</a:t>
            </a:r>
            <a:r>
              <a:rPr lang="ru-RU" sz="1300" spc="-5" dirty="0" smtClean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1300" spc="-1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руб.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дошкольное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381000" y="2438400"/>
            <a:ext cx="4093210" cy="1270000"/>
            <a:chOff x="387604" y="2918396"/>
            <a:chExt cx="4093210" cy="1270000"/>
          </a:xfrm>
        </p:grpSpPr>
        <p:sp>
          <p:nvSpPr>
            <p:cNvPr id="8" name="object 6"/>
            <p:cNvSpPr/>
            <p:nvPr/>
          </p:nvSpPr>
          <p:spPr>
            <a:xfrm>
              <a:off x="395541" y="2926333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6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6"/>
                  </a:lnTo>
                  <a:lnTo>
                    <a:pt x="1352867" y="609726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6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395541" y="2926333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6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6"/>
                  </a:lnTo>
                  <a:lnTo>
                    <a:pt x="101625" y="609726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6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3617202"/>
              <a:ext cx="2662555" cy="571148"/>
            </a:xfrm>
            <a:prstGeom prst="rect">
              <a:avLst/>
            </a:prstGeom>
          </p:spPr>
        </p:pic>
      </p:grpSp>
      <p:sp>
        <p:nvSpPr>
          <p:cNvPr id="11" name="object 9"/>
          <p:cNvSpPr txBox="1"/>
          <p:nvPr/>
        </p:nvSpPr>
        <p:spPr>
          <a:xfrm>
            <a:off x="1880488" y="3179889"/>
            <a:ext cx="1804670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5" dirty="0" smtClean="0">
                <a:latin typeface="Times New Roman" panose="02020603050405020304"/>
                <a:cs typeface="Times New Roman" panose="02020603050405020304"/>
              </a:rPr>
              <a:t>29</a:t>
            </a:r>
            <a:r>
              <a:rPr lang="ru-RU" sz="1300" spc="-5" dirty="0" smtClean="0">
                <a:latin typeface="Times New Roman" panose="02020603050405020304"/>
                <a:cs typeface="Times New Roman" panose="02020603050405020304"/>
              </a:rPr>
              <a:t>1,0</a:t>
            </a:r>
            <a:r>
              <a:rPr sz="1300" spc="-1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млн. 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3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общее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0"/>
          <p:cNvGrpSpPr/>
          <p:nvPr/>
        </p:nvGrpSpPr>
        <p:grpSpPr>
          <a:xfrm>
            <a:off x="381000" y="3078607"/>
            <a:ext cx="4093210" cy="1270000"/>
            <a:chOff x="387604" y="3558603"/>
            <a:chExt cx="4093210" cy="1270000"/>
          </a:xfrm>
        </p:grpSpPr>
        <p:sp>
          <p:nvSpPr>
            <p:cNvPr id="13" name="object 11"/>
            <p:cNvSpPr/>
            <p:nvPr/>
          </p:nvSpPr>
          <p:spPr>
            <a:xfrm>
              <a:off x="395541" y="3566540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13"/>
                  </a:lnTo>
                  <a:lnTo>
                    <a:pt x="7985" y="62150"/>
                  </a:lnTo>
                  <a:lnTo>
                    <a:pt x="0" y="101727"/>
                  </a:lnTo>
                  <a:lnTo>
                    <a:pt x="0" y="508127"/>
                  </a:lnTo>
                  <a:lnTo>
                    <a:pt x="7985" y="547703"/>
                  </a:lnTo>
                  <a:lnTo>
                    <a:pt x="29762" y="580040"/>
                  </a:lnTo>
                  <a:lnTo>
                    <a:pt x="62064" y="601853"/>
                  </a:lnTo>
                  <a:lnTo>
                    <a:pt x="101625" y="609854"/>
                  </a:lnTo>
                  <a:lnTo>
                    <a:pt x="1352867" y="609854"/>
                  </a:lnTo>
                  <a:lnTo>
                    <a:pt x="1392424" y="601852"/>
                  </a:lnTo>
                  <a:lnTo>
                    <a:pt x="1424717" y="580040"/>
                  </a:lnTo>
                  <a:lnTo>
                    <a:pt x="1446486" y="547703"/>
                  </a:lnTo>
                  <a:lnTo>
                    <a:pt x="1454467" y="508127"/>
                  </a:lnTo>
                  <a:lnTo>
                    <a:pt x="1454467" y="101727"/>
                  </a:lnTo>
                  <a:lnTo>
                    <a:pt x="1446486" y="62150"/>
                  </a:lnTo>
                  <a:lnTo>
                    <a:pt x="1424717" y="29813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395541" y="3566540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727"/>
                  </a:moveTo>
                  <a:lnTo>
                    <a:pt x="7985" y="62150"/>
                  </a:lnTo>
                  <a:lnTo>
                    <a:pt x="29762" y="29813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13"/>
                  </a:lnTo>
                  <a:lnTo>
                    <a:pt x="1446486" y="62150"/>
                  </a:lnTo>
                  <a:lnTo>
                    <a:pt x="1454467" y="101727"/>
                  </a:lnTo>
                  <a:lnTo>
                    <a:pt x="1454467" y="508127"/>
                  </a:lnTo>
                  <a:lnTo>
                    <a:pt x="1446486" y="547703"/>
                  </a:lnTo>
                  <a:lnTo>
                    <a:pt x="1424717" y="580040"/>
                  </a:lnTo>
                  <a:lnTo>
                    <a:pt x="1392424" y="601852"/>
                  </a:lnTo>
                  <a:lnTo>
                    <a:pt x="1352867" y="609854"/>
                  </a:lnTo>
                  <a:lnTo>
                    <a:pt x="101625" y="609854"/>
                  </a:lnTo>
                  <a:lnTo>
                    <a:pt x="62064" y="601853"/>
                  </a:lnTo>
                  <a:lnTo>
                    <a:pt x="29762" y="580040"/>
                  </a:lnTo>
                  <a:lnTo>
                    <a:pt x="7985" y="547703"/>
                  </a:lnTo>
                  <a:lnTo>
                    <a:pt x="0" y="508127"/>
                  </a:lnTo>
                  <a:lnTo>
                    <a:pt x="0" y="10172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4257282"/>
              <a:ext cx="2662555" cy="571148"/>
            </a:xfrm>
            <a:prstGeom prst="rect">
              <a:avLst/>
            </a:prstGeom>
          </p:spPr>
        </p:pic>
      </p:grpSp>
      <p:sp>
        <p:nvSpPr>
          <p:cNvPr id="16" name="object 14"/>
          <p:cNvSpPr txBox="1"/>
          <p:nvPr/>
        </p:nvSpPr>
        <p:spPr>
          <a:xfrm>
            <a:off x="1880488" y="3820224"/>
            <a:ext cx="2383790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5" dirty="0" smtClean="0">
                <a:latin typeface="Times New Roman" panose="02020603050405020304"/>
                <a:cs typeface="Times New Roman" panose="02020603050405020304"/>
              </a:rPr>
              <a:t>32,</a:t>
            </a:r>
            <a:r>
              <a:rPr lang="ru-RU" sz="1300" spc="-5" dirty="0" smtClean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1300" spc="-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млн.руб.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дополнительное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7" name="object 15"/>
          <p:cNvGrpSpPr/>
          <p:nvPr/>
        </p:nvGrpSpPr>
        <p:grpSpPr>
          <a:xfrm>
            <a:off x="381000" y="3718941"/>
            <a:ext cx="4093210" cy="1270000"/>
            <a:chOff x="387604" y="4198937"/>
            <a:chExt cx="4093210" cy="1270000"/>
          </a:xfrm>
        </p:grpSpPr>
        <p:sp>
          <p:nvSpPr>
            <p:cNvPr id="18" name="object 16"/>
            <p:cNvSpPr/>
            <p:nvPr/>
          </p:nvSpPr>
          <p:spPr>
            <a:xfrm>
              <a:off x="395541" y="4206875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6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6"/>
                  </a:lnTo>
                  <a:lnTo>
                    <a:pt x="1352867" y="609726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6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395541" y="4206875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6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6"/>
                  </a:lnTo>
                  <a:lnTo>
                    <a:pt x="101625" y="609726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6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4897362"/>
              <a:ext cx="2662555" cy="571148"/>
            </a:xfrm>
            <a:prstGeom prst="rect">
              <a:avLst/>
            </a:prstGeom>
          </p:spPr>
        </p:pic>
      </p:grpSp>
      <p:sp>
        <p:nvSpPr>
          <p:cNvPr id="21" name="object 19"/>
          <p:cNvSpPr txBox="1"/>
          <p:nvPr/>
        </p:nvSpPr>
        <p:spPr>
          <a:xfrm>
            <a:off x="1880488" y="4460557"/>
            <a:ext cx="207962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5" dirty="0" smtClean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300" spc="-5" dirty="0" smtClean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300" spc="-5" dirty="0" smtClean="0">
                <a:latin typeface="Times New Roman" panose="02020603050405020304"/>
                <a:cs typeface="Times New Roman" panose="02020603050405020304"/>
              </a:rPr>
              <a:t>9</a:t>
            </a:r>
            <a:r>
              <a:rPr sz="1300" spc="-2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оздоровление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детей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object 20"/>
          <p:cNvGrpSpPr/>
          <p:nvPr/>
        </p:nvGrpSpPr>
        <p:grpSpPr>
          <a:xfrm>
            <a:off x="381000" y="4359148"/>
            <a:ext cx="4093210" cy="1270000"/>
            <a:chOff x="387604" y="4839144"/>
            <a:chExt cx="4093210" cy="1270000"/>
          </a:xfrm>
        </p:grpSpPr>
        <p:sp>
          <p:nvSpPr>
            <p:cNvPr id="23" name="object 21"/>
            <p:cNvSpPr/>
            <p:nvPr/>
          </p:nvSpPr>
          <p:spPr>
            <a:xfrm>
              <a:off x="395541" y="4847082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7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7"/>
                  </a:lnTo>
                  <a:lnTo>
                    <a:pt x="1352867" y="609727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7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395541" y="4847082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7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7"/>
                  </a:lnTo>
                  <a:lnTo>
                    <a:pt x="101625" y="609727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7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5537442"/>
              <a:ext cx="2662555" cy="571148"/>
            </a:xfrm>
            <a:prstGeom prst="rect">
              <a:avLst/>
            </a:prstGeom>
          </p:spPr>
        </p:pic>
      </p:grpSp>
      <p:sp>
        <p:nvSpPr>
          <p:cNvPr id="26" name="object 24"/>
          <p:cNvSpPr txBox="1"/>
          <p:nvPr/>
        </p:nvSpPr>
        <p:spPr>
          <a:xfrm>
            <a:off x="1880488" y="5100993"/>
            <a:ext cx="235775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5" dirty="0" smtClean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1300" spc="-5" dirty="0" smtClean="0">
                <a:latin typeface="Times New Roman" panose="02020603050405020304"/>
                <a:cs typeface="Times New Roman" panose="02020603050405020304"/>
              </a:rPr>
              <a:t>7,0</a:t>
            </a:r>
            <a:r>
              <a:rPr sz="13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млн.руб.</a:t>
            </a:r>
            <a:r>
              <a:rPr sz="13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другие</a:t>
            </a:r>
            <a:r>
              <a:rPr sz="13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вопросы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(ИМЦ,</a:t>
            </a:r>
            <a:r>
              <a:rPr sz="13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ЦБОУ,</a:t>
            </a:r>
            <a:r>
              <a:rPr sz="13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аппарат)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7" name="object 25"/>
          <p:cNvGrpSpPr/>
          <p:nvPr/>
        </p:nvGrpSpPr>
        <p:grpSpPr>
          <a:xfrm>
            <a:off x="381000" y="4999355"/>
            <a:ext cx="1470660" cy="626110"/>
            <a:chOff x="387604" y="5479351"/>
            <a:chExt cx="1470660" cy="626110"/>
          </a:xfrm>
        </p:grpSpPr>
        <p:sp>
          <p:nvSpPr>
            <p:cNvPr id="28" name="object 26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05"/>
                  </a:lnTo>
                  <a:lnTo>
                    <a:pt x="7985" y="62123"/>
                  </a:lnTo>
                  <a:lnTo>
                    <a:pt x="0" y="101663"/>
                  </a:lnTo>
                  <a:lnTo>
                    <a:pt x="0" y="508165"/>
                  </a:lnTo>
                  <a:lnTo>
                    <a:pt x="7985" y="547725"/>
                  </a:lnTo>
                  <a:lnTo>
                    <a:pt x="29762" y="580028"/>
                  </a:lnTo>
                  <a:lnTo>
                    <a:pt x="62064" y="601805"/>
                  </a:lnTo>
                  <a:lnTo>
                    <a:pt x="101625" y="609790"/>
                  </a:lnTo>
                  <a:lnTo>
                    <a:pt x="1352867" y="609790"/>
                  </a:lnTo>
                  <a:lnTo>
                    <a:pt x="1392424" y="601805"/>
                  </a:lnTo>
                  <a:lnTo>
                    <a:pt x="1424717" y="580028"/>
                  </a:lnTo>
                  <a:lnTo>
                    <a:pt x="1446486" y="547725"/>
                  </a:lnTo>
                  <a:lnTo>
                    <a:pt x="1454467" y="508165"/>
                  </a:lnTo>
                  <a:lnTo>
                    <a:pt x="1454467" y="101663"/>
                  </a:lnTo>
                  <a:lnTo>
                    <a:pt x="1446486" y="62123"/>
                  </a:lnTo>
                  <a:lnTo>
                    <a:pt x="1424717" y="29805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63"/>
                  </a:moveTo>
                  <a:lnTo>
                    <a:pt x="7985" y="62123"/>
                  </a:lnTo>
                  <a:lnTo>
                    <a:pt x="29762" y="29805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05"/>
                  </a:lnTo>
                  <a:lnTo>
                    <a:pt x="1446486" y="62123"/>
                  </a:lnTo>
                  <a:lnTo>
                    <a:pt x="1454467" y="101663"/>
                  </a:lnTo>
                  <a:lnTo>
                    <a:pt x="1454467" y="508165"/>
                  </a:lnTo>
                  <a:lnTo>
                    <a:pt x="1446486" y="547725"/>
                  </a:lnTo>
                  <a:lnTo>
                    <a:pt x="1424717" y="580028"/>
                  </a:lnTo>
                  <a:lnTo>
                    <a:pt x="1392424" y="601805"/>
                  </a:lnTo>
                  <a:lnTo>
                    <a:pt x="1352867" y="609790"/>
                  </a:lnTo>
                  <a:lnTo>
                    <a:pt x="101625" y="609790"/>
                  </a:lnTo>
                  <a:lnTo>
                    <a:pt x="62064" y="601805"/>
                  </a:lnTo>
                  <a:lnTo>
                    <a:pt x="29762" y="580028"/>
                  </a:lnTo>
                  <a:lnTo>
                    <a:pt x="7985" y="547725"/>
                  </a:lnTo>
                  <a:lnTo>
                    <a:pt x="0" y="508165"/>
                  </a:lnTo>
                  <a:lnTo>
                    <a:pt x="0" y="10166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8"/>
          <p:cNvSpPr txBox="1"/>
          <p:nvPr/>
        </p:nvSpPr>
        <p:spPr>
          <a:xfrm>
            <a:off x="576884" y="2302421"/>
            <a:ext cx="1078230" cy="32277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,8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7,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0"/>
              </a:spcBef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395287" y="1484312"/>
            <a:ext cx="4040504" cy="315471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  <a:tabLst>
                <a:tab pos="363855" algn="l"/>
              </a:tabLst>
            </a:pPr>
            <a:r>
              <a:rPr sz="180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	</a:t>
            </a:r>
            <a:r>
              <a:rPr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sz="1800" spc="-2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(план)</a:t>
            </a:r>
            <a:r>
              <a:rPr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70</a:t>
            </a:r>
            <a:r>
              <a:rPr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</a:t>
            </a:r>
            <a:r>
              <a:rPr sz="1800" spc="-2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sz="18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4716526" y="1484312"/>
            <a:ext cx="4041775" cy="315471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  <a:tabLst>
                <a:tab pos="364490" algn="l"/>
              </a:tabLst>
            </a:pPr>
            <a:r>
              <a:rPr sz="180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	</a:t>
            </a:r>
            <a:r>
              <a:rPr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sz="1800" spc="-2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(факт)</a:t>
            </a:r>
            <a:r>
              <a:rPr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55</a:t>
            </a:r>
            <a:r>
              <a:rPr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sz="1800" spc="-2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sz="18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3" name="object 31"/>
          <p:cNvSpPr txBox="1"/>
          <p:nvPr/>
        </p:nvSpPr>
        <p:spPr>
          <a:xfrm>
            <a:off x="4796154" y="2734436"/>
            <a:ext cx="2980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285115" algn="l"/>
                <a:tab pos="285750" algn="l"/>
              </a:tabLst>
            </a:pPr>
            <a:r>
              <a:rPr sz="1800" spc="-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Основные</a:t>
            </a:r>
            <a:r>
              <a:rPr sz="1800" spc="-4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статьи</a:t>
            </a:r>
            <a:r>
              <a:rPr sz="1800" spc="-4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расходов: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4" name="object 32"/>
          <p:cNvGrpSpPr/>
          <p:nvPr/>
        </p:nvGrpSpPr>
        <p:grpSpPr>
          <a:xfrm>
            <a:off x="6159817" y="3407854"/>
            <a:ext cx="2597150" cy="1061720"/>
            <a:chOff x="6159817" y="3407854"/>
            <a:chExt cx="2597150" cy="1061720"/>
          </a:xfrm>
        </p:grpSpPr>
        <p:sp>
          <p:nvSpPr>
            <p:cNvPr id="35" name="object 33"/>
            <p:cNvSpPr/>
            <p:nvPr/>
          </p:nvSpPr>
          <p:spPr>
            <a:xfrm>
              <a:off x="6167754" y="3415791"/>
              <a:ext cx="2581275" cy="1045844"/>
            </a:xfrm>
            <a:custGeom>
              <a:avLst/>
              <a:gdLst/>
              <a:ahLst/>
              <a:cxnLst/>
              <a:rect l="l" t="t" r="r" b="b"/>
              <a:pathLst>
                <a:path w="2581275" h="1045845">
                  <a:moveTo>
                    <a:pt x="2406396" y="0"/>
                  </a:moveTo>
                  <a:lnTo>
                    <a:pt x="0" y="0"/>
                  </a:lnTo>
                  <a:lnTo>
                    <a:pt x="0" y="1045845"/>
                  </a:lnTo>
                  <a:lnTo>
                    <a:pt x="2406396" y="1045845"/>
                  </a:lnTo>
                  <a:lnTo>
                    <a:pt x="2452738" y="1039613"/>
                  </a:lnTo>
                  <a:lnTo>
                    <a:pt x="2494388" y="1022030"/>
                  </a:lnTo>
                  <a:lnTo>
                    <a:pt x="2529681" y="994759"/>
                  </a:lnTo>
                  <a:lnTo>
                    <a:pt x="2556952" y="959466"/>
                  </a:lnTo>
                  <a:lnTo>
                    <a:pt x="2574535" y="917816"/>
                  </a:lnTo>
                  <a:lnTo>
                    <a:pt x="2580767" y="871474"/>
                  </a:lnTo>
                  <a:lnTo>
                    <a:pt x="2580767" y="174244"/>
                  </a:lnTo>
                  <a:lnTo>
                    <a:pt x="2574535" y="127911"/>
                  </a:lnTo>
                  <a:lnTo>
                    <a:pt x="2556952" y="86284"/>
                  </a:lnTo>
                  <a:lnTo>
                    <a:pt x="2529681" y="51022"/>
                  </a:lnTo>
                  <a:lnTo>
                    <a:pt x="2494388" y="23781"/>
                  </a:lnTo>
                  <a:lnTo>
                    <a:pt x="2452738" y="622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6167754" y="3415791"/>
              <a:ext cx="2581275" cy="1045844"/>
            </a:xfrm>
            <a:custGeom>
              <a:avLst/>
              <a:gdLst/>
              <a:ahLst/>
              <a:cxnLst/>
              <a:rect l="l" t="t" r="r" b="b"/>
              <a:pathLst>
                <a:path w="2581275" h="1045845">
                  <a:moveTo>
                    <a:pt x="2580767" y="174244"/>
                  </a:moveTo>
                  <a:lnTo>
                    <a:pt x="2580767" y="871474"/>
                  </a:lnTo>
                  <a:lnTo>
                    <a:pt x="2574535" y="917816"/>
                  </a:lnTo>
                  <a:lnTo>
                    <a:pt x="2556952" y="959466"/>
                  </a:lnTo>
                  <a:lnTo>
                    <a:pt x="2529681" y="994759"/>
                  </a:lnTo>
                  <a:lnTo>
                    <a:pt x="2494388" y="1022030"/>
                  </a:lnTo>
                  <a:lnTo>
                    <a:pt x="2452738" y="1039613"/>
                  </a:lnTo>
                  <a:lnTo>
                    <a:pt x="2406396" y="1045845"/>
                  </a:lnTo>
                  <a:lnTo>
                    <a:pt x="0" y="1045845"/>
                  </a:lnTo>
                  <a:lnTo>
                    <a:pt x="0" y="0"/>
                  </a:lnTo>
                  <a:lnTo>
                    <a:pt x="2406396" y="0"/>
                  </a:lnTo>
                  <a:lnTo>
                    <a:pt x="2452738" y="6221"/>
                  </a:lnTo>
                  <a:lnTo>
                    <a:pt x="2494388" y="23781"/>
                  </a:lnTo>
                  <a:lnTo>
                    <a:pt x="2529681" y="51022"/>
                  </a:lnTo>
                  <a:lnTo>
                    <a:pt x="2556952" y="86284"/>
                  </a:lnTo>
                  <a:lnTo>
                    <a:pt x="2574535" y="127911"/>
                  </a:lnTo>
                  <a:lnTo>
                    <a:pt x="2580767" y="174244"/>
                  </a:lnTo>
                  <a:close/>
                </a:path>
              </a:pathLst>
            </a:custGeom>
            <a:ln w="1587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5"/>
          <p:cNvSpPr txBox="1"/>
          <p:nvPr/>
        </p:nvSpPr>
        <p:spPr>
          <a:xfrm>
            <a:off x="6224778" y="3530854"/>
            <a:ext cx="1837689" cy="78354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10"/>
              </a:spcBef>
              <a:buChar char="•"/>
              <a:tabLst>
                <a:tab pos="185420" algn="l"/>
              </a:tabLst>
            </a:pPr>
            <a:r>
              <a:rPr sz="1800" dirty="0" smtClean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1800" dirty="0" smtClean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1800" dirty="0" smtClean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800" dirty="0" smtClean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1800" spc="-4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800" spc="-4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зарплата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</a:t>
            </a:r>
          </a:p>
          <a:p>
            <a:pPr marL="184785">
              <a:lnSpc>
                <a:spcPts val="185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начислениями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8" name="object 36"/>
          <p:cNvGrpSpPr/>
          <p:nvPr/>
        </p:nvGrpSpPr>
        <p:grpSpPr>
          <a:xfrm>
            <a:off x="4708080" y="3277044"/>
            <a:ext cx="1468120" cy="1323340"/>
            <a:chOff x="4708080" y="3277044"/>
            <a:chExt cx="1468120" cy="1323340"/>
          </a:xfrm>
        </p:grpSpPr>
        <p:sp>
          <p:nvSpPr>
            <p:cNvPr id="39" name="object 37"/>
            <p:cNvSpPr/>
            <p:nvPr/>
          </p:nvSpPr>
          <p:spPr>
            <a:xfrm>
              <a:off x="4716017" y="3284982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1233805" y="0"/>
                  </a:moveTo>
                  <a:lnTo>
                    <a:pt x="217932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405"/>
                  </a:lnTo>
                  <a:lnTo>
                    <a:pt x="5753" y="1139386"/>
                  </a:lnTo>
                  <a:lnTo>
                    <a:pt x="22144" y="1185262"/>
                  </a:lnTo>
                  <a:lnTo>
                    <a:pt x="47866" y="1225726"/>
                  </a:lnTo>
                  <a:lnTo>
                    <a:pt x="81611" y="1259471"/>
                  </a:lnTo>
                  <a:lnTo>
                    <a:pt x="122075" y="1285193"/>
                  </a:lnTo>
                  <a:lnTo>
                    <a:pt x="167951" y="1301584"/>
                  </a:lnTo>
                  <a:lnTo>
                    <a:pt x="217932" y="1307337"/>
                  </a:lnTo>
                  <a:lnTo>
                    <a:pt x="1233805" y="1307337"/>
                  </a:lnTo>
                  <a:lnTo>
                    <a:pt x="1283745" y="1301584"/>
                  </a:lnTo>
                  <a:lnTo>
                    <a:pt x="1329605" y="1285193"/>
                  </a:lnTo>
                  <a:lnTo>
                    <a:pt x="1370071" y="1259471"/>
                  </a:lnTo>
                  <a:lnTo>
                    <a:pt x="1403830" y="1225726"/>
                  </a:lnTo>
                  <a:lnTo>
                    <a:pt x="1429570" y="1185262"/>
                  </a:lnTo>
                  <a:lnTo>
                    <a:pt x="1445976" y="1139386"/>
                  </a:lnTo>
                  <a:lnTo>
                    <a:pt x="1451737" y="1089405"/>
                  </a:lnTo>
                  <a:lnTo>
                    <a:pt x="1451737" y="217931"/>
                  </a:lnTo>
                  <a:lnTo>
                    <a:pt x="1445976" y="167951"/>
                  </a:lnTo>
                  <a:lnTo>
                    <a:pt x="1429570" y="122075"/>
                  </a:lnTo>
                  <a:lnTo>
                    <a:pt x="1403830" y="81611"/>
                  </a:lnTo>
                  <a:lnTo>
                    <a:pt x="1370071" y="47866"/>
                  </a:lnTo>
                  <a:lnTo>
                    <a:pt x="1329605" y="22144"/>
                  </a:lnTo>
                  <a:lnTo>
                    <a:pt x="1283745" y="5753"/>
                  </a:lnTo>
                  <a:lnTo>
                    <a:pt x="1233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4716017" y="3284982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2" y="0"/>
                  </a:lnTo>
                  <a:lnTo>
                    <a:pt x="1233805" y="0"/>
                  </a:lnTo>
                  <a:lnTo>
                    <a:pt x="1283745" y="5753"/>
                  </a:lnTo>
                  <a:lnTo>
                    <a:pt x="1329605" y="22144"/>
                  </a:lnTo>
                  <a:lnTo>
                    <a:pt x="1370071" y="47866"/>
                  </a:lnTo>
                  <a:lnTo>
                    <a:pt x="1403830" y="81611"/>
                  </a:lnTo>
                  <a:lnTo>
                    <a:pt x="1429570" y="122075"/>
                  </a:lnTo>
                  <a:lnTo>
                    <a:pt x="1445976" y="167951"/>
                  </a:lnTo>
                  <a:lnTo>
                    <a:pt x="1451737" y="217931"/>
                  </a:lnTo>
                  <a:lnTo>
                    <a:pt x="1451737" y="1089405"/>
                  </a:lnTo>
                  <a:lnTo>
                    <a:pt x="1445976" y="1139386"/>
                  </a:lnTo>
                  <a:lnTo>
                    <a:pt x="1429570" y="1185262"/>
                  </a:lnTo>
                  <a:lnTo>
                    <a:pt x="1403830" y="1225726"/>
                  </a:lnTo>
                  <a:lnTo>
                    <a:pt x="1370071" y="1259471"/>
                  </a:lnTo>
                  <a:lnTo>
                    <a:pt x="1329605" y="1285193"/>
                  </a:lnTo>
                  <a:lnTo>
                    <a:pt x="1283745" y="1301584"/>
                  </a:lnTo>
                  <a:lnTo>
                    <a:pt x="1233805" y="1307337"/>
                  </a:lnTo>
                  <a:lnTo>
                    <a:pt x="217932" y="1307337"/>
                  </a:lnTo>
                  <a:lnTo>
                    <a:pt x="167951" y="1301584"/>
                  </a:lnTo>
                  <a:lnTo>
                    <a:pt x="122075" y="1285193"/>
                  </a:lnTo>
                  <a:lnTo>
                    <a:pt x="81611" y="1259471"/>
                  </a:lnTo>
                  <a:lnTo>
                    <a:pt x="47866" y="1225726"/>
                  </a:lnTo>
                  <a:lnTo>
                    <a:pt x="22144" y="1185262"/>
                  </a:lnTo>
                  <a:lnTo>
                    <a:pt x="5753" y="1139386"/>
                  </a:lnTo>
                  <a:lnTo>
                    <a:pt x="0" y="1089405"/>
                  </a:lnTo>
                  <a:lnTo>
                    <a:pt x="0" y="2179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9"/>
          <p:cNvSpPr txBox="1"/>
          <p:nvPr/>
        </p:nvSpPr>
        <p:spPr>
          <a:xfrm>
            <a:off x="4903723" y="3641852"/>
            <a:ext cx="107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48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2" name="object 40"/>
          <p:cNvGrpSpPr/>
          <p:nvPr/>
        </p:nvGrpSpPr>
        <p:grpSpPr>
          <a:xfrm>
            <a:off x="6159817" y="4780470"/>
            <a:ext cx="2597150" cy="1062355"/>
            <a:chOff x="6159817" y="4780470"/>
            <a:chExt cx="2597150" cy="1062355"/>
          </a:xfrm>
        </p:grpSpPr>
        <p:sp>
          <p:nvSpPr>
            <p:cNvPr id="43" name="object 41"/>
            <p:cNvSpPr/>
            <p:nvPr/>
          </p:nvSpPr>
          <p:spPr>
            <a:xfrm>
              <a:off x="6167754" y="4788408"/>
              <a:ext cx="2581275" cy="1046480"/>
            </a:xfrm>
            <a:custGeom>
              <a:avLst/>
              <a:gdLst/>
              <a:ahLst/>
              <a:cxnLst/>
              <a:rect l="l" t="t" r="r" b="b"/>
              <a:pathLst>
                <a:path w="2581275" h="1046479">
                  <a:moveTo>
                    <a:pt x="2406396" y="0"/>
                  </a:moveTo>
                  <a:lnTo>
                    <a:pt x="0" y="0"/>
                  </a:lnTo>
                  <a:lnTo>
                    <a:pt x="0" y="1045883"/>
                  </a:lnTo>
                  <a:lnTo>
                    <a:pt x="2406396" y="1045883"/>
                  </a:lnTo>
                  <a:lnTo>
                    <a:pt x="2452738" y="1039656"/>
                  </a:lnTo>
                  <a:lnTo>
                    <a:pt x="2494388" y="1022084"/>
                  </a:lnTo>
                  <a:lnTo>
                    <a:pt x="2529681" y="994827"/>
                  </a:lnTo>
                  <a:lnTo>
                    <a:pt x="2556952" y="959547"/>
                  </a:lnTo>
                  <a:lnTo>
                    <a:pt x="2574535" y="917905"/>
                  </a:lnTo>
                  <a:lnTo>
                    <a:pt x="2580767" y="871562"/>
                  </a:lnTo>
                  <a:lnTo>
                    <a:pt x="2580767" y="174371"/>
                  </a:lnTo>
                  <a:lnTo>
                    <a:pt x="2574535" y="128028"/>
                  </a:lnTo>
                  <a:lnTo>
                    <a:pt x="2556952" y="86378"/>
                  </a:lnTo>
                  <a:lnTo>
                    <a:pt x="2529681" y="51085"/>
                  </a:lnTo>
                  <a:lnTo>
                    <a:pt x="2494388" y="23814"/>
                  </a:lnTo>
                  <a:lnTo>
                    <a:pt x="2452738" y="623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6167754" y="4788408"/>
              <a:ext cx="2581275" cy="1046480"/>
            </a:xfrm>
            <a:custGeom>
              <a:avLst/>
              <a:gdLst/>
              <a:ahLst/>
              <a:cxnLst/>
              <a:rect l="l" t="t" r="r" b="b"/>
              <a:pathLst>
                <a:path w="2581275" h="1046479">
                  <a:moveTo>
                    <a:pt x="2580767" y="174371"/>
                  </a:moveTo>
                  <a:lnTo>
                    <a:pt x="2580767" y="871562"/>
                  </a:lnTo>
                  <a:lnTo>
                    <a:pt x="2574535" y="917905"/>
                  </a:lnTo>
                  <a:lnTo>
                    <a:pt x="2556952" y="959547"/>
                  </a:lnTo>
                  <a:lnTo>
                    <a:pt x="2529681" y="994827"/>
                  </a:lnTo>
                  <a:lnTo>
                    <a:pt x="2494388" y="1022084"/>
                  </a:lnTo>
                  <a:lnTo>
                    <a:pt x="2452738" y="1039656"/>
                  </a:lnTo>
                  <a:lnTo>
                    <a:pt x="2406396" y="1045883"/>
                  </a:lnTo>
                  <a:lnTo>
                    <a:pt x="0" y="1045883"/>
                  </a:lnTo>
                  <a:lnTo>
                    <a:pt x="0" y="0"/>
                  </a:lnTo>
                  <a:lnTo>
                    <a:pt x="2406396" y="0"/>
                  </a:lnTo>
                  <a:lnTo>
                    <a:pt x="2452738" y="6231"/>
                  </a:lnTo>
                  <a:lnTo>
                    <a:pt x="2494388" y="23814"/>
                  </a:lnTo>
                  <a:lnTo>
                    <a:pt x="2529681" y="51085"/>
                  </a:lnTo>
                  <a:lnTo>
                    <a:pt x="2556952" y="86378"/>
                  </a:lnTo>
                  <a:lnTo>
                    <a:pt x="2574535" y="128028"/>
                  </a:lnTo>
                  <a:lnTo>
                    <a:pt x="2580767" y="174371"/>
                  </a:lnTo>
                  <a:close/>
                </a:path>
              </a:pathLst>
            </a:custGeom>
            <a:ln w="1587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3"/>
          <p:cNvSpPr txBox="1"/>
          <p:nvPr/>
        </p:nvSpPr>
        <p:spPr>
          <a:xfrm>
            <a:off x="6224778" y="4903723"/>
            <a:ext cx="239776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1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lang="ru-RU" sz="1800" spc="-35" dirty="0" smtClean="0">
                <a:latin typeface="Times New Roman" panose="02020603050405020304"/>
                <a:cs typeface="Times New Roman" panose="02020603050405020304"/>
              </a:rPr>
              <a:t>158,8</a:t>
            </a:r>
            <a:r>
              <a:rPr sz="1800" spc="-3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</a:t>
            </a:r>
          </a:p>
          <a:p>
            <a:pPr marL="184785">
              <a:lnSpc>
                <a:spcPts val="186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субсидии</a:t>
            </a:r>
            <a:r>
              <a:rPr sz="1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автономным</a:t>
            </a:r>
          </a:p>
          <a:p>
            <a:pPr marL="184785">
              <a:lnSpc>
                <a:spcPts val="201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учреждениям</a:t>
            </a:r>
          </a:p>
        </p:txBody>
      </p:sp>
      <p:grpSp>
        <p:nvGrpSpPr>
          <p:cNvPr id="46" name="object 44"/>
          <p:cNvGrpSpPr/>
          <p:nvPr/>
        </p:nvGrpSpPr>
        <p:grpSpPr>
          <a:xfrm>
            <a:off x="4708080" y="4649787"/>
            <a:ext cx="1468120" cy="1323340"/>
            <a:chOff x="4708080" y="4649787"/>
            <a:chExt cx="1468120" cy="1323340"/>
          </a:xfrm>
        </p:grpSpPr>
        <p:sp>
          <p:nvSpPr>
            <p:cNvPr id="47" name="object 45"/>
            <p:cNvSpPr/>
            <p:nvPr/>
          </p:nvSpPr>
          <p:spPr>
            <a:xfrm>
              <a:off x="4716017" y="4657725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1233805" y="0"/>
                  </a:moveTo>
                  <a:lnTo>
                    <a:pt x="217932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406"/>
                  </a:lnTo>
                  <a:lnTo>
                    <a:pt x="5753" y="1139364"/>
                  </a:lnTo>
                  <a:lnTo>
                    <a:pt x="22144" y="1185227"/>
                  </a:lnTo>
                  <a:lnTo>
                    <a:pt x="47866" y="1225684"/>
                  </a:lnTo>
                  <a:lnTo>
                    <a:pt x="81611" y="1259428"/>
                  </a:lnTo>
                  <a:lnTo>
                    <a:pt x="122075" y="1285151"/>
                  </a:lnTo>
                  <a:lnTo>
                    <a:pt x="167951" y="1301544"/>
                  </a:lnTo>
                  <a:lnTo>
                    <a:pt x="217932" y="1307299"/>
                  </a:lnTo>
                  <a:lnTo>
                    <a:pt x="1233805" y="1307299"/>
                  </a:lnTo>
                  <a:lnTo>
                    <a:pt x="1283745" y="1301544"/>
                  </a:lnTo>
                  <a:lnTo>
                    <a:pt x="1329605" y="1285151"/>
                  </a:lnTo>
                  <a:lnTo>
                    <a:pt x="1370071" y="1259428"/>
                  </a:lnTo>
                  <a:lnTo>
                    <a:pt x="1403830" y="1225684"/>
                  </a:lnTo>
                  <a:lnTo>
                    <a:pt x="1429570" y="1185227"/>
                  </a:lnTo>
                  <a:lnTo>
                    <a:pt x="1445976" y="1139364"/>
                  </a:lnTo>
                  <a:lnTo>
                    <a:pt x="1451737" y="1089406"/>
                  </a:lnTo>
                  <a:lnTo>
                    <a:pt x="1451737" y="217931"/>
                  </a:lnTo>
                  <a:lnTo>
                    <a:pt x="1445976" y="167951"/>
                  </a:lnTo>
                  <a:lnTo>
                    <a:pt x="1429570" y="122075"/>
                  </a:lnTo>
                  <a:lnTo>
                    <a:pt x="1403830" y="81611"/>
                  </a:lnTo>
                  <a:lnTo>
                    <a:pt x="1370071" y="47866"/>
                  </a:lnTo>
                  <a:lnTo>
                    <a:pt x="1329605" y="22144"/>
                  </a:lnTo>
                  <a:lnTo>
                    <a:pt x="1283745" y="5753"/>
                  </a:lnTo>
                  <a:lnTo>
                    <a:pt x="1233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4716017" y="4657725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2" y="0"/>
                  </a:lnTo>
                  <a:lnTo>
                    <a:pt x="1233805" y="0"/>
                  </a:lnTo>
                  <a:lnTo>
                    <a:pt x="1283745" y="5753"/>
                  </a:lnTo>
                  <a:lnTo>
                    <a:pt x="1329605" y="22144"/>
                  </a:lnTo>
                  <a:lnTo>
                    <a:pt x="1370071" y="47866"/>
                  </a:lnTo>
                  <a:lnTo>
                    <a:pt x="1403830" y="81611"/>
                  </a:lnTo>
                  <a:lnTo>
                    <a:pt x="1429570" y="122075"/>
                  </a:lnTo>
                  <a:lnTo>
                    <a:pt x="1445976" y="167951"/>
                  </a:lnTo>
                  <a:lnTo>
                    <a:pt x="1451737" y="217931"/>
                  </a:lnTo>
                  <a:lnTo>
                    <a:pt x="1451737" y="1089406"/>
                  </a:lnTo>
                  <a:lnTo>
                    <a:pt x="1445976" y="1139364"/>
                  </a:lnTo>
                  <a:lnTo>
                    <a:pt x="1429570" y="1185227"/>
                  </a:lnTo>
                  <a:lnTo>
                    <a:pt x="1403830" y="1225684"/>
                  </a:lnTo>
                  <a:lnTo>
                    <a:pt x="1370071" y="1259428"/>
                  </a:lnTo>
                  <a:lnTo>
                    <a:pt x="1329605" y="1285151"/>
                  </a:lnTo>
                  <a:lnTo>
                    <a:pt x="1283745" y="1301544"/>
                  </a:lnTo>
                  <a:lnTo>
                    <a:pt x="1233805" y="1307299"/>
                  </a:lnTo>
                  <a:lnTo>
                    <a:pt x="217932" y="1307299"/>
                  </a:lnTo>
                  <a:lnTo>
                    <a:pt x="167951" y="1301544"/>
                  </a:lnTo>
                  <a:lnTo>
                    <a:pt x="122075" y="1285151"/>
                  </a:lnTo>
                  <a:lnTo>
                    <a:pt x="81611" y="1259428"/>
                  </a:lnTo>
                  <a:lnTo>
                    <a:pt x="47866" y="1225684"/>
                  </a:lnTo>
                  <a:lnTo>
                    <a:pt x="22144" y="1185227"/>
                  </a:lnTo>
                  <a:lnTo>
                    <a:pt x="5753" y="1139364"/>
                  </a:lnTo>
                  <a:lnTo>
                    <a:pt x="0" y="1089406"/>
                  </a:lnTo>
                  <a:lnTo>
                    <a:pt x="0" y="2179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7"/>
          <p:cNvSpPr txBox="1"/>
          <p:nvPr/>
        </p:nvSpPr>
        <p:spPr>
          <a:xfrm>
            <a:off x="4903723" y="5014976"/>
            <a:ext cx="107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spc="5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r>
              <a:rPr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0" name="object 25"/>
          <p:cNvGrpSpPr/>
          <p:nvPr/>
        </p:nvGrpSpPr>
        <p:grpSpPr>
          <a:xfrm>
            <a:off x="381000" y="5715000"/>
            <a:ext cx="1470660" cy="626110"/>
            <a:chOff x="387604" y="5479351"/>
            <a:chExt cx="1470660" cy="626110"/>
          </a:xfrm>
        </p:grpSpPr>
        <p:sp>
          <p:nvSpPr>
            <p:cNvPr id="51" name="object 26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05"/>
                  </a:lnTo>
                  <a:lnTo>
                    <a:pt x="7985" y="62123"/>
                  </a:lnTo>
                  <a:lnTo>
                    <a:pt x="0" y="101663"/>
                  </a:lnTo>
                  <a:lnTo>
                    <a:pt x="0" y="508165"/>
                  </a:lnTo>
                  <a:lnTo>
                    <a:pt x="7985" y="547725"/>
                  </a:lnTo>
                  <a:lnTo>
                    <a:pt x="29762" y="580028"/>
                  </a:lnTo>
                  <a:lnTo>
                    <a:pt x="62064" y="601805"/>
                  </a:lnTo>
                  <a:lnTo>
                    <a:pt x="101625" y="609790"/>
                  </a:lnTo>
                  <a:lnTo>
                    <a:pt x="1352867" y="609790"/>
                  </a:lnTo>
                  <a:lnTo>
                    <a:pt x="1392424" y="601805"/>
                  </a:lnTo>
                  <a:lnTo>
                    <a:pt x="1424717" y="580028"/>
                  </a:lnTo>
                  <a:lnTo>
                    <a:pt x="1446486" y="547725"/>
                  </a:lnTo>
                  <a:lnTo>
                    <a:pt x="1454467" y="508165"/>
                  </a:lnTo>
                  <a:lnTo>
                    <a:pt x="1454467" y="101663"/>
                  </a:lnTo>
                  <a:lnTo>
                    <a:pt x="1446486" y="62123"/>
                  </a:lnTo>
                  <a:lnTo>
                    <a:pt x="1424717" y="29805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27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63"/>
                  </a:moveTo>
                  <a:lnTo>
                    <a:pt x="7985" y="62123"/>
                  </a:lnTo>
                  <a:lnTo>
                    <a:pt x="29762" y="29805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05"/>
                  </a:lnTo>
                  <a:lnTo>
                    <a:pt x="1446486" y="62123"/>
                  </a:lnTo>
                  <a:lnTo>
                    <a:pt x="1454467" y="101663"/>
                  </a:lnTo>
                  <a:lnTo>
                    <a:pt x="1454467" y="508165"/>
                  </a:lnTo>
                  <a:lnTo>
                    <a:pt x="1446486" y="547725"/>
                  </a:lnTo>
                  <a:lnTo>
                    <a:pt x="1424717" y="580028"/>
                  </a:lnTo>
                  <a:lnTo>
                    <a:pt x="1392424" y="601805"/>
                  </a:lnTo>
                  <a:lnTo>
                    <a:pt x="1352867" y="609790"/>
                  </a:lnTo>
                  <a:lnTo>
                    <a:pt x="101625" y="609790"/>
                  </a:lnTo>
                  <a:lnTo>
                    <a:pt x="62064" y="601805"/>
                  </a:lnTo>
                  <a:lnTo>
                    <a:pt x="29762" y="580028"/>
                  </a:lnTo>
                  <a:lnTo>
                    <a:pt x="7985" y="547725"/>
                  </a:lnTo>
                  <a:lnTo>
                    <a:pt x="0" y="508165"/>
                  </a:lnTo>
                  <a:lnTo>
                    <a:pt x="0" y="10166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33400" y="57150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0,2%</a:t>
            </a:r>
            <a:endParaRPr lang="ru-RU" sz="32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5715000"/>
            <a:ext cx="2738628" cy="618744"/>
          </a:xfrm>
          <a:prstGeom prst="rect">
            <a:avLst/>
          </a:prstGeom>
        </p:spPr>
      </p:pic>
      <p:sp>
        <p:nvSpPr>
          <p:cNvPr id="55" name="object 24"/>
          <p:cNvSpPr txBox="1"/>
          <p:nvPr/>
        </p:nvSpPr>
        <p:spPr>
          <a:xfrm>
            <a:off x="1981200" y="5791200"/>
            <a:ext cx="235775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5" dirty="0" smtClean="0">
                <a:latin typeface="Times New Roman" panose="02020603050405020304"/>
                <a:cs typeface="Times New Roman" panose="02020603050405020304"/>
              </a:rPr>
              <a:t>1,1 млн. руб. – охрана семьи и детства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roup 1"/>
          <p:cNvGrpSpPr/>
          <p:nvPr/>
        </p:nvGrpSpPr>
        <p:grpSpPr>
          <a:xfrm>
            <a:off x="210960" y="1679400"/>
            <a:ext cx="8753760" cy="1682640"/>
            <a:chOff x="210960" y="1679400"/>
            <a:chExt cx="8753760" cy="1682640"/>
          </a:xfrm>
        </p:grpSpPr>
        <p:sp>
          <p:nvSpPr>
            <p:cNvPr id="590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3"/>
            <p:cNvSpPr/>
            <p:nvPr/>
          </p:nvSpPr>
          <p:spPr>
            <a:xfrm>
              <a:off x="3342240" y="252684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5"/>
                  </a:lnTo>
                  <a:lnTo>
                    <a:pt x="5483097" y="835405"/>
                  </a:lnTo>
                  <a:lnTo>
                    <a:pt x="5527140" y="828305"/>
                  </a:lnTo>
                  <a:lnTo>
                    <a:pt x="5565385" y="808530"/>
                  </a:lnTo>
                  <a:lnTo>
                    <a:pt x="5595541" y="778374"/>
                  </a:lnTo>
                  <a:lnTo>
                    <a:pt x="5615316" y="740129"/>
                  </a:lnTo>
                  <a:lnTo>
                    <a:pt x="5622417" y="696086"/>
                  </a:lnTo>
                  <a:lnTo>
                    <a:pt x="5622417" y="139191"/>
                  </a:lnTo>
                  <a:lnTo>
                    <a:pt x="5615316" y="95211"/>
                  </a:lnTo>
                  <a:lnTo>
                    <a:pt x="5595541" y="57003"/>
                  </a:lnTo>
                  <a:lnTo>
                    <a:pt x="5565385" y="26867"/>
                  </a:lnTo>
                  <a:lnTo>
                    <a:pt x="5527140" y="7099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4"/>
            <p:cNvSpPr/>
            <p:nvPr/>
          </p:nvSpPr>
          <p:spPr>
            <a:xfrm>
              <a:off x="3342240" y="252684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191"/>
                  </a:moveTo>
                  <a:lnTo>
                    <a:pt x="5622417" y="696086"/>
                  </a:lnTo>
                  <a:lnTo>
                    <a:pt x="5615316" y="740129"/>
                  </a:lnTo>
                  <a:lnTo>
                    <a:pt x="5595541" y="778374"/>
                  </a:lnTo>
                  <a:lnTo>
                    <a:pt x="5565385" y="808530"/>
                  </a:lnTo>
                  <a:lnTo>
                    <a:pt x="5527140" y="828305"/>
                  </a:lnTo>
                  <a:lnTo>
                    <a:pt x="5483097" y="835405"/>
                  </a:lnTo>
                  <a:lnTo>
                    <a:pt x="0" y="835405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099"/>
                  </a:lnTo>
                  <a:lnTo>
                    <a:pt x="5565385" y="26867"/>
                  </a:lnTo>
                  <a:lnTo>
                    <a:pt x="5595541" y="57003"/>
                  </a:lnTo>
                  <a:lnTo>
                    <a:pt x="5615316" y="95211"/>
                  </a:lnTo>
                  <a:lnTo>
                    <a:pt x="5622417" y="139191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3" name="CustomShape 5"/>
          <p:cNvSpPr/>
          <p:nvPr/>
        </p:nvSpPr>
        <p:spPr>
          <a:xfrm>
            <a:off x="1210320" y="398160"/>
            <a:ext cx="6721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Среднемесячная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зарплата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Указам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Президента</a:t>
            </a:r>
            <a:r>
              <a:rPr lang="ru-RU" sz="1800" b="1" strike="noStrike" spc="4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94" name="CustomShape 6"/>
          <p:cNvSpPr/>
          <p:nvPr/>
        </p:nvSpPr>
        <p:spPr>
          <a:xfrm>
            <a:off x="3409920" y="2607480"/>
            <a:ext cx="538128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27965" indent="-227330">
              <a:lnSpc>
                <a:spcPts val="2345"/>
              </a:lnSpc>
              <a:spcBef>
                <a:spcPts val="10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27330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</a:t>
            </a:r>
            <a:endParaRPr lang="ru-RU" sz="2100" b="0" strike="noStrike" spc="-1">
              <a:latin typeface="Arial" panose="020B0604020202020204"/>
            </a:endParaRPr>
          </a:p>
          <a:p>
            <a:pPr marL="15240" algn="ctr">
              <a:lnSpc>
                <a:spcPts val="2345"/>
              </a:lnSpc>
              <a:tabLst>
                <a:tab pos="227330" algn="l"/>
                <a:tab pos="240665" algn="l"/>
              </a:tabLst>
            </a:pP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дошкольных</a:t>
            </a:r>
            <a:r>
              <a:rPr lang="ru-RU" sz="2100" b="0" strike="noStrike" spc="-4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образовательных</a:t>
            </a:r>
            <a:r>
              <a:rPr lang="ru-RU" sz="2100" b="0" strike="noStrike" spc="-3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595" name="Group 7"/>
          <p:cNvGrpSpPr/>
          <p:nvPr/>
        </p:nvGrpSpPr>
        <p:grpSpPr>
          <a:xfrm>
            <a:off x="179640" y="2422440"/>
            <a:ext cx="3162600" cy="1044360"/>
            <a:chOff x="179640" y="2422440"/>
            <a:chExt cx="3162600" cy="1044360"/>
          </a:xfrm>
        </p:grpSpPr>
        <p:sp>
          <p:nvSpPr>
            <p:cNvPr id="596" name="CustomShape 8"/>
            <p:cNvSpPr/>
            <p:nvPr/>
          </p:nvSpPr>
          <p:spPr>
            <a:xfrm>
              <a:off x="179640" y="242244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11"/>
                  </a:lnTo>
                  <a:lnTo>
                    <a:pt x="86196" y="23744"/>
                  </a:lnTo>
                  <a:lnTo>
                    <a:pt x="50973" y="50942"/>
                  </a:lnTo>
                  <a:lnTo>
                    <a:pt x="23760" y="86153"/>
                  </a:lnTo>
                  <a:lnTo>
                    <a:pt x="6216" y="127720"/>
                  </a:lnTo>
                  <a:lnTo>
                    <a:pt x="0" y="173989"/>
                  </a:lnTo>
                  <a:lnTo>
                    <a:pt x="0" y="870203"/>
                  </a:lnTo>
                  <a:lnTo>
                    <a:pt x="6216" y="916429"/>
                  </a:lnTo>
                  <a:lnTo>
                    <a:pt x="23760" y="957984"/>
                  </a:lnTo>
                  <a:lnTo>
                    <a:pt x="50973" y="993203"/>
                  </a:lnTo>
                  <a:lnTo>
                    <a:pt x="86196" y="1020421"/>
                  </a:lnTo>
                  <a:lnTo>
                    <a:pt x="127771" y="1037973"/>
                  </a:lnTo>
                  <a:lnTo>
                    <a:pt x="174040" y="1044194"/>
                  </a:lnTo>
                  <a:lnTo>
                    <a:pt x="2988500" y="1044194"/>
                  </a:lnTo>
                  <a:lnTo>
                    <a:pt x="3034779" y="1037973"/>
                  </a:lnTo>
                  <a:lnTo>
                    <a:pt x="3076370" y="1020421"/>
                  </a:lnTo>
                  <a:lnTo>
                    <a:pt x="3111611" y="993203"/>
                  </a:lnTo>
                  <a:lnTo>
                    <a:pt x="3138840" y="957984"/>
                  </a:lnTo>
                  <a:lnTo>
                    <a:pt x="3156396" y="916429"/>
                  </a:lnTo>
                  <a:lnTo>
                    <a:pt x="3162617" y="870203"/>
                  </a:lnTo>
                  <a:lnTo>
                    <a:pt x="3162617" y="173989"/>
                  </a:lnTo>
                  <a:lnTo>
                    <a:pt x="3156396" y="127720"/>
                  </a:lnTo>
                  <a:lnTo>
                    <a:pt x="3138840" y="86153"/>
                  </a:lnTo>
                  <a:lnTo>
                    <a:pt x="3111611" y="50942"/>
                  </a:lnTo>
                  <a:lnTo>
                    <a:pt x="3076370" y="23744"/>
                  </a:lnTo>
                  <a:lnTo>
                    <a:pt x="3034779" y="621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" name="CustomShape 9"/>
            <p:cNvSpPr/>
            <p:nvPr/>
          </p:nvSpPr>
          <p:spPr>
            <a:xfrm>
              <a:off x="179640" y="242244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3989"/>
                  </a:moveTo>
                  <a:lnTo>
                    <a:pt x="6216" y="127720"/>
                  </a:lnTo>
                  <a:lnTo>
                    <a:pt x="23760" y="86153"/>
                  </a:lnTo>
                  <a:lnTo>
                    <a:pt x="50973" y="50942"/>
                  </a:lnTo>
                  <a:lnTo>
                    <a:pt x="86196" y="23744"/>
                  </a:lnTo>
                  <a:lnTo>
                    <a:pt x="127771" y="621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11"/>
                  </a:lnTo>
                  <a:lnTo>
                    <a:pt x="3076370" y="23744"/>
                  </a:lnTo>
                  <a:lnTo>
                    <a:pt x="3111611" y="50942"/>
                  </a:lnTo>
                  <a:lnTo>
                    <a:pt x="3138840" y="86153"/>
                  </a:lnTo>
                  <a:lnTo>
                    <a:pt x="3156396" y="127720"/>
                  </a:lnTo>
                  <a:lnTo>
                    <a:pt x="3162617" y="173989"/>
                  </a:lnTo>
                  <a:lnTo>
                    <a:pt x="3162617" y="870203"/>
                  </a:lnTo>
                  <a:lnTo>
                    <a:pt x="3156396" y="916429"/>
                  </a:lnTo>
                  <a:lnTo>
                    <a:pt x="3138840" y="957984"/>
                  </a:lnTo>
                  <a:lnTo>
                    <a:pt x="3111611" y="993203"/>
                  </a:lnTo>
                  <a:lnTo>
                    <a:pt x="3076370" y="1020421"/>
                  </a:lnTo>
                  <a:lnTo>
                    <a:pt x="3034779" y="1037973"/>
                  </a:lnTo>
                  <a:lnTo>
                    <a:pt x="2988500" y="1044194"/>
                  </a:lnTo>
                  <a:lnTo>
                    <a:pt x="174040" y="1044194"/>
                  </a:lnTo>
                  <a:lnTo>
                    <a:pt x="127771" y="1037973"/>
                  </a:lnTo>
                  <a:lnTo>
                    <a:pt x="86196" y="1020421"/>
                  </a:lnTo>
                  <a:lnTo>
                    <a:pt x="50973" y="993203"/>
                  </a:lnTo>
                  <a:lnTo>
                    <a:pt x="23760" y="957984"/>
                  </a:lnTo>
                  <a:lnTo>
                    <a:pt x="6216" y="916429"/>
                  </a:lnTo>
                  <a:lnTo>
                    <a:pt x="0" y="870203"/>
                  </a:lnTo>
                  <a:lnTo>
                    <a:pt x="0" y="173989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8" name="TextShape 10"/>
          <p:cNvSpPr txBox="1"/>
          <p:nvPr/>
        </p:nvSpPr>
        <p:spPr>
          <a:xfrm>
            <a:off x="425160" y="2471760"/>
            <a:ext cx="266724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52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37 747,02</a:t>
            </a:r>
            <a:endParaRPr lang="ru-RU" sz="5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599" name="Group 11"/>
          <p:cNvGrpSpPr/>
          <p:nvPr/>
        </p:nvGrpSpPr>
        <p:grpSpPr>
          <a:xfrm>
            <a:off x="3342240" y="3623400"/>
            <a:ext cx="5622480" cy="835200"/>
            <a:chOff x="3342240" y="3623400"/>
            <a:chExt cx="5622480" cy="835200"/>
          </a:xfrm>
        </p:grpSpPr>
        <p:sp>
          <p:nvSpPr>
            <p:cNvPr id="600" name="CustomShape 12"/>
            <p:cNvSpPr/>
            <p:nvPr/>
          </p:nvSpPr>
          <p:spPr>
            <a:xfrm>
              <a:off x="3342240" y="362340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6"/>
                  </a:lnTo>
                  <a:lnTo>
                    <a:pt x="5483097" y="835406"/>
                  </a:lnTo>
                  <a:lnTo>
                    <a:pt x="5527140" y="828318"/>
                  </a:lnTo>
                  <a:lnTo>
                    <a:pt x="5565385" y="808575"/>
                  </a:lnTo>
                  <a:lnTo>
                    <a:pt x="5595541" y="778457"/>
                  </a:lnTo>
                  <a:lnTo>
                    <a:pt x="5615316" y="740243"/>
                  </a:lnTo>
                  <a:lnTo>
                    <a:pt x="5622417" y="696213"/>
                  </a:lnTo>
                  <a:lnTo>
                    <a:pt x="5622417" y="139319"/>
                  </a:lnTo>
                  <a:lnTo>
                    <a:pt x="5615316" y="95276"/>
                  </a:lnTo>
                  <a:lnTo>
                    <a:pt x="5595541" y="57031"/>
                  </a:lnTo>
                  <a:lnTo>
                    <a:pt x="5565385" y="26875"/>
                  </a:lnTo>
                  <a:lnTo>
                    <a:pt x="5527140" y="7100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13"/>
            <p:cNvSpPr/>
            <p:nvPr/>
          </p:nvSpPr>
          <p:spPr>
            <a:xfrm>
              <a:off x="3342240" y="362340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319"/>
                  </a:moveTo>
                  <a:lnTo>
                    <a:pt x="5622417" y="696213"/>
                  </a:lnTo>
                  <a:lnTo>
                    <a:pt x="5615316" y="740243"/>
                  </a:lnTo>
                  <a:lnTo>
                    <a:pt x="5595541" y="778457"/>
                  </a:lnTo>
                  <a:lnTo>
                    <a:pt x="5565385" y="808575"/>
                  </a:lnTo>
                  <a:lnTo>
                    <a:pt x="5527140" y="828318"/>
                  </a:lnTo>
                  <a:lnTo>
                    <a:pt x="5483097" y="835406"/>
                  </a:lnTo>
                  <a:lnTo>
                    <a:pt x="0" y="835406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100"/>
                  </a:lnTo>
                  <a:lnTo>
                    <a:pt x="5565385" y="26875"/>
                  </a:lnTo>
                  <a:lnTo>
                    <a:pt x="5595541" y="57031"/>
                  </a:lnTo>
                  <a:lnTo>
                    <a:pt x="5615316" y="95276"/>
                  </a:lnTo>
                  <a:lnTo>
                    <a:pt x="5622417" y="139319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2" name="CustomShape 14"/>
          <p:cNvSpPr/>
          <p:nvPr/>
        </p:nvSpPr>
        <p:spPr>
          <a:xfrm>
            <a:off x="3409920" y="3704760"/>
            <a:ext cx="424764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1300" indent="-227965">
              <a:lnSpc>
                <a:spcPts val="2345"/>
              </a:lnSpc>
              <a:spcBef>
                <a:spcPts val="10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40665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4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endParaRPr lang="ru-RU" sz="2100" b="0" strike="noStrike" spc="-1">
              <a:latin typeface="Arial" panose="020B0604020202020204"/>
            </a:endParaRPr>
          </a:p>
          <a:p>
            <a:pPr marL="241300">
              <a:lnSpc>
                <a:spcPts val="2345"/>
              </a:lnSpc>
              <a:tabLst>
                <a:tab pos="240665" algn="l"/>
                <a:tab pos="240665" algn="l"/>
              </a:tabLst>
            </a:pP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общеобразовательных</a:t>
            </a:r>
            <a:r>
              <a:rPr lang="ru-RU" sz="2100" b="0" strike="noStrike" spc="-8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603" name="Group 15"/>
          <p:cNvGrpSpPr/>
          <p:nvPr/>
        </p:nvGrpSpPr>
        <p:grpSpPr>
          <a:xfrm>
            <a:off x="179640" y="3519000"/>
            <a:ext cx="8785080" cy="2036160"/>
            <a:chOff x="179640" y="3519000"/>
            <a:chExt cx="8785080" cy="2036160"/>
          </a:xfrm>
        </p:grpSpPr>
        <p:sp>
          <p:nvSpPr>
            <p:cNvPr id="604" name="CustomShape 16"/>
            <p:cNvSpPr/>
            <p:nvPr/>
          </p:nvSpPr>
          <p:spPr>
            <a:xfrm>
              <a:off x="179640" y="351900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21"/>
                  </a:lnTo>
                  <a:lnTo>
                    <a:pt x="86196" y="23777"/>
                  </a:lnTo>
                  <a:lnTo>
                    <a:pt x="50973" y="51006"/>
                  </a:lnTo>
                  <a:lnTo>
                    <a:pt x="23760" y="86247"/>
                  </a:lnTo>
                  <a:lnTo>
                    <a:pt x="6216" y="127837"/>
                  </a:lnTo>
                  <a:lnTo>
                    <a:pt x="0" y="174117"/>
                  </a:lnTo>
                  <a:lnTo>
                    <a:pt x="0" y="870204"/>
                  </a:lnTo>
                  <a:lnTo>
                    <a:pt x="6216" y="916483"/>
                  </a:lnTo>
                  <a:lnTo>
                    <a:pt x="23760" y="958073"/>
                  </a:lnTo>
                  <a:lnTo>
                    <a:pt x="50973" y="993314"/>
                  </a:lnTo>
                  <a:lnTo>
                    <a:pt x="86196" y="1020543"/>
                  </a:lnTo>
                  <a:lnTo>
                    <a:pt x="127771" y="1038099"/>
                  </a:lnTo>
                  <a:lnTo>
                    <a:pt x="174040" y="1044321"/>
                  </a:lnTo>
                  <a:lnTo>
                    <a:pt x="2988500" y="1044321"/>
                  </a:lnTo>
                  <a:lnTo>
                    <a:pt x="3034779" y="1038099"/>
                  </a:lnTo>
                  <a:lnTo>
                    <a:pt x="3076370" y="1020543"/>
                  </a:lnTo>
                  <a:lnTo>
                    <a:pt x="3111611" y="993314"/>
                  </a:lnTo>
                  <a:lnTo>
                    <a:pt x="3138840" y="958073"/>
                  </a:lnTo>
                  <a:lnTo>
                    <a:pt x="3156396" y="916483"/>
                  </a:lnTo>
                  <a:lnTo>
                    <a:pt x="3162617" y="870204"/>
                  </a:lnTo>
                  <a:lnTo>
                    <a:pt x="3162617" y="174117"/>
                  </a:lnTo>
                  <a:lnTo>
                    <a:pt x="3156396" y="127837"/>
                  </a:lnTo>
                  <a:lnTo>
                    <a:pt x="3138840" y="86247"/>
                  </a:lnTo>
                  <a:lnTo>
                    <a:pt x="3111611" y="51006"/>
                  </a:lnTo>
                  <a:lnTo>
                    <a:pt x="3076370" y="23777"/>
                  </a:lnTo>
                  <a:lnTo>
                    <a:pt x="3034779" y="622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17"/>
            <p:cNvSpPr/>
            <p:nvPr/>
          </p:nvSpPr>
          <p:spPr>
            <a:xfrm>
              <a:off x="179640" y="351900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4117"/>
                  </a:moveTo>
                  <a:lnTo>
                    <a:pt x="6216" y="127837"/>
                  </a:lnTo>
                  <a:lnTo>
                    <a:pt x="23760" y="86247"/>
                  </a:lnTo>
                  <a:lnTo>
                    <a:pt x="50973" y="51006"/>
                  </a:lnTo>
                  <a:lnTo>
                    <a:pt x="86196" y="23777"/>
                  </a:lnTo>
                  <a:lnTo>
                    <a:pt x="127771" y="622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21"/>
                  </a:lnTo>
                  <a:lnTo>
                    <a:pt x="3076370" y="23777"/>
                  </a:lnTo>
                  <a:lnTo>
                    <a:pt x="3111611" y="51006"/>
                  </a:lnTo>
                  <a:lnTo>
                    <a:pt x="3138840" y="86247"/>
                  </a:lnTo>
                  <a:lnTo>
                    <a:pt x="3156396" y="127837"/>
                  </a:lnTo>
                  <a:lnTo>
                    <a:pt x="3162617" y="174117"/>
                  </a:lnTo>
                  <a:lnTo>
                    <a:pt x="3162617" y="870204"/>
                  </a:lnTo>
                  <a:lnTo>
                    <a:pt x="3156396" y="916483"/>
                  </a:lnTo>
                  <a:lnTo>
                    <a:pt x="3138840" y="958073"/>
                  </a:lnTo>
                  <a:lnTo>
                    <a:pt x="3111611" y="993314"/>
                  </a:lnTo>
                  <a:lnTo>
                    <a:pt x="3076370" y="1020543"/>
                  </a:lnTo>
                  <a:lnTo>
                    <a:pt x="3034779" y="1038099"/>
                  </a:lnTo>
                  <a:lnTo>
                    <a:pt x="2988500" y="1044321"/>
                  </a:lnTo>
                  <a:lnTo>
                    <a:pt x="174040" y="1044321"/>
                  </a:lnTo>
                  <a:lnTo>
                    <a:pt x="127771" y="1038099"/>
                  </a:lnTo>
                  <a:lnTo>
                    <a:pt x="86196" y="1020543"/>
                  </a:lnTo>
                  <a:lnTo>
                    <a:pt x="50973" y="993314"/>
                  </a:lnTo>
                  <a:lnTo>
                    <a:pt x="23760" y="958073"/>
                  </a:lnTo>
                  <a:lnTo>
                    <a:pt x="6216" y="916483"/>
                  </a:lnTo>
                  <a:lnTo>
                    <a:pt x="0" y="870204"/>
                  </a:lnTo>
                  <a:lnTo>
                    <a:pt x="0" y="174117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18"/>
            <p:cNvSpPr/>
            <p:nvPr/>
          </p:nvSpPr>
          <p:spPr>
            <a:xfrm>
              <a:off x="3342240" y="471996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6"/>
                  </a:lnTo>
                  <a:lnTo>
                    <a:pt x="5483097" y="835406"/>
                  </a:lnTo>
                  <a:lnTo>
                    <a:pt x="5527140" y="828306"/>
                  </a:lnTo>
                  <a:lnTo>
                    <a:pt x="5565385" y="808538"/>
                  </a:lnTo>
                  <a:lnTo>
                    <a:pt x="5595541" y="778402"/>
                  </a:lnTo>
                  <a:lnTo>
                    <a:pt x="5615316" y="740194"/>
                  </a:lnTo>
                  <a:lnTo>
                    <a:pt x="5622417" y="696214"/>
                  </a:lnTo>
                  <a:lnTo>
                    <a:pt x="5622417" y="139192"/>
                  </a:lnTo>
                  <a:lnTo>
                    <a:pt x="5615316" y="95211"/>
                  </a:lnTo>
                  <a:lnTo>
                    <a:pt x="5595541" y="57003"/>
                  </a:lnTo>
                  <a:lnTo>
                    <a:pt x="5565385" y="26867"/>
                  </a:lnTo>
                  <a:lnTo>
                    <a:pt x="5527140" y="7099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19"/>
            <p:cNvSpPr/>
            <p:nvPr/>
          </p:nvSpPr>
          <p:spPr>
            <a:xfrm>
              <a:off x="3342240" y="471996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192"/>
                  </a:moveTo>
                  <a:lnTo>
                    <a:pt x="5622417" y="696214"/>
                  </a:lnTo>
                  <a:lnTo>
                    <a:pt x="5615316" y="740194"/>
                  </a:lnTo>
                  <a:lnTo>
                    <a:pt x="5595541" y="778402"/>
                  </a:lnTo>
                  <a:lnTo>
                    <a:pt x="5565385" y="808538"/>
                  </a:lnTo>
                  <a:lnTo>
                    <a:pt x="5527140" y="828306"/>
                  </a:lnTo>
                  <a:lnTo>
                    <a:pt x="5483097" y="835406"/>
                  </a:lnTo>
                  <a:lnTo>
                    <a:pt x="0" y="835406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099"/>
                  </a:lnTo>
                  <a:lnTo>
                    <a:pt x="5565385" y="26867"/>
                  </a:lnTo>
                  <a:lnTo>
                    <a:pt x="5595541" y="57003"/>
                  </a:lnTo>
                  <a:lnTo>
                    <a:pt x="5615316" y="95211"/>
                  </a:lnTo>
                  <a:lnTo>
                    <a:pt x="5622417" y="139192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8" name="CustomShape 20"/>
          <p:cNvSpPr/>
          <p:nvPr/>
        </p:nvSpPr>
        <p:spPr>
          <a:xfrm>
            <a:off x="3409920" y="4801320"/>
            <a:ext cx="5380560" cy="61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8320" rIns="0" bIns="0">
            <a:spAutoFit/>
          </a:bodyPr>
          <a:lstStyle/>
          <a:p>
            <a:pPr marL="241300" indent="-227965">
              <a:lnSpc>
                <a:spcPts val="2170"/>
              </a:lnSpc>
              <a:spcBef>
                <a:spcPts val="46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40665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4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r>
              <a:rPr lang="ru-RU" sz="2100" b="0" strike="noStrike" spc="-4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 </a:t>
            </a:r>
            <a:r>
              <a:rPr lang="ru-RU" sz="2100" b="0" strike="noStrike" spc="-51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дополнительного</a:t>
            </a:r>
            <a:r>
              <a:rPr lang="ru-RU" sz="2100" b="0" strike="noStrike" spc="-3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образования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609" name="Group 21"/>
          <p:cNvGrpSpPr/>
          <p:nvPr/>
        </p:nvGrpSpPr>
        <p:grpSpPr>
          <a:xfrm>
            <a:off x="179640" y="4615560"/>
            <a:ext cx="3162600" cy="1044360"/>
            <a:chOff x="179640" y="4615560"/>
            <a:chExt cx="3162600" cy="1044360"/>
          </a:xfrm>
        </p:grpSpPr>
        <p:sp>
          <p:nvSpPr>
            <p:cNvPr id="610" name="CustomShape 22"/>
            <p:cNvSpPr/>
            <p:nvPr/>
          </p:nvSpPr>
          <p:spPr>
            <a:xfrm>
              <a:off x="179640" y="461556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11"/>
                  </a:lnTo>
                  <a:lnTo>
                    <a:pt x="86196" y="23744"/>
                  </a:lnTo>
                  <a:lnTo>
                    <a:pt x="50973" y="50942"/>
                  </a:lnTo>
                  <a:lnTo>
                    <a:pt x="23760" y="86153"/>
                  </a:lnTo>
                  <a:lnTo>
                    <a:pt x="6216" y="127720"/>
                  </a:lnTo>
                  <a:lnTo>
                    <a:pt x="0" y="173990"/>
                  </a:lnTo>
                  <a:lnTo>
                    <a:pt x="0" y="870204"/>
                  </a:lnTo>
                  <a:lnTo>
                    <a:pt x="6216" y="916476"/>
                  </a:lnTo>
                  <a:lnTo>
                    <a:pt x="23760" y="958050"/>
                  </a:lnTo>
                  <a:lnTo>
                    <a:pt x="50973" y="993270"/>
                  </a:lnTo>
                  <a:lnTo>
                    <a:pt x="86196" y="1020477"/>
                  </a:lnTo>
                  <a:lnTo>
                    <a:pt x="127771" y="1038017"/>
                  </a:lnTo>
                  <a:lnTo>
                    <a:pt x="174040" y="1044232"/>
                  </a:lnTo>
                  <a:lnTo>
                    <a:pt x="2988500" y="1044232"/>
                  </a:lnTo>
                  <a:lnTo>
                    <a:pt x="3034779" y="1038017"/>
                  </a:lnTo>
                  <a:lnTo>
                    <a:pt x="3076370" y="1020477"/>
                  </a:lnTo>
                  <a:lnTo>
                    <a:pt x="3111611" y="993270"/>
                  </a:lnTo>
                  <a:lnTo>
                    <a:pt x="3138840" y="958050"/>
                  </a:lnTo>
                  <a:lnTo>
                    <a:pt x="3156396" y="916476"/>
                  </a:lnTo>
                  <a:lnTo>
                    <a:pt x="3162617" y="870204"/>
                  </a:lnTo>
                  <a:lnTo>
                    <a:pt x="3162617" y="173990"/>
                  </a:lnTo>
                  <a:lnTo>
                    <a:pt x="3156396" y="127720"/>
                  </a:lnTo>
                  <a:lnTo>
                    <a:pt x="3138840" y="86153"/>
                  </a:lnTo>
                  <a:lnTo>
                    <a:pt x="3111611" y="50942"/>
                  </a:lnTo>
                  <a:lnTo>
                    <a:pt x="3076370" y="23744"/>
                  </a:lnTo>
                  <a:lnTo>
                    <a:pt x="3034779" y="621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" name="CustomShape 23"/>
            <p:cNvSpPr/>
            <p:nvPr/>
          </p:nvSpPr>
          <p:spPr>
            <a:xfrm>
              <a:off x="179640" y="461556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3990"/>
                  </a:moveTo>
                  <a:lnTo>
                    <a:pt x="6216" y="127720"/>
                  </a:lnTo>
                  <a:lnTo>
                    <a:pt x="23760" y="86153"/>
                  </a:lnTo>
                  <a:lnTo>
                    <a:pt x="50973" y="50942"/>
                  </a:lnTo>
                  <a:lnTo>
                    <a:pt x="86196" y="23744"/>
                  </a:lnTo>
                  <a:lnTo>
                    <a:pt x="127771" y="621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11"/>
                  </a:lnTo>
                  <a:lnTo>
                    <a:pt x="3076370" y="23744"/>
                  </a:lnTo>
                  <a:lnTo>
                    <a:pt x="3111611" y="50942"/>
                  </a:lnTo>
                  <a:lnTo>
                    <a:pt x="3138840" y="86153"/>
                  </a:lnTo>
                  <a:lnTo>
                    <a:pt x="3156396" y="127720"/>
                  </a:lnTo>
                  <a:lnTo>
                    <a:pt x="3162617" y="173990"/>
                  </a:lnTo>
                  <a:lnTo>
                    <a:pt x="3162617" y="870204"/>
                  </a:lnTo>
                  <a:lnTo>
                    <a:pt x="3156396" y="916476"/>
                  </a:lnTo>
                  <a:lnTo>
                    <a:pt x="3138840" y="958050"/>
                  </a:lnTo>
                  <a:lnTo>
                    <a:pt x="3111611" y="993270"/>
                  </a:lnTo>
                  <a:lnTo>
                    <a:pt x="3076370" y="1020477"/>
                  </a:lnTo>
                  <a:lnTo>
                    <a:pt x="3034779" y="1038017"/>
                  </a:lnTo>
                  <a:lnTo>
                    <a:pt x="2988500" y="1044232"/>
                  </a:lnTo>
                  <a:lnTo>
                    <a:pt x="174040" y="1044232"/>
                  </a:lnTo>
                  <a:lnTo>
                    <a:pt x="127771" y="1038017"/>
                  </a:lnTo>
                  <a:lnTo>
                    <a:pt x="86196" y="1020477"/>
                  </a:lnTo>
                  <a:lnTo>
                    <a:pt x="50973" y="993270"/>
                  </a:lnTo>
                  <a:lnTo>
                    <a:pt x="23760" y="958050"/>
                  </a:lnTo>
                  <a:lnTo>
                    <a:pt x="6216" y="916476"/>
                  </a:lnTo>
                  <a:lnTo>
                    <a:pt x="0" y="870204"/>
                  </a:lnTo>
                  <a:lnTo>
                    <a:pt x="0" y="173990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2" name="CustomShape 24"/>
          <p:cNvSpPr/>
          <p:nvPr/>
        </p:nvSpPr>
        <p:spPr>
          <a:xfrm>
            <a:off x="425160" y="3263760"/>
            <a:ext cx="2666520" cy="220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lang="ru-RU" sz="52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39 030,63</a:t>
            </a:r>
            <a:endParaRPr lang="ru-RU" sz="5200" b="0" strike="noStrike" spc="-1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lang="ru-RU" sz="52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44 184,16</a:t>
            </a:r>
            <a:endParaRPr lang="ru-RU" sz="5200" b="0" strike="noStrike" spc="-1">
              <a:latin typeface="Arial" panose="020B0604020202020204"/>
            </a:endParaRPr>
          </a:p>
        </p:txBody>
      </p:sp>
      <p:sp>
        <p:nvSpPr>
          <p:cNvPr id="613" name="CustomShape 25"/>
          <p:cNvSpPr/>
          <p:nvPr/>
        </p:nvSpPr>
        <p:spPr>
          <a:xfrm>
            <a:off x="755640" y="5805360"/>
            <a:ext cx="3456000" cy="353880"/>
          </a:xfrm>
          <a:prstGeom prst="rect">
            <a:avLst/>
          </a:prstGeom>
          <a:solidFill>
            <a:srgbClr val="938953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0" rIns="0" bIns="0">
            <a:spAutoFit/>
          </a:bodyPr>
          <a:lstStyle/>
          <a:p>
            <a:pPr marL="370840">
              <a:lnSpc>
                <a:spcPct val="100000"/>
              </a:lnSpc>
              <a:spcBef>
                <a:spcPts val="1105"/>
              </a:spcBef>
            </a:pP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400" b="0" strike="noStrike" spc="-4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400" b="0" strike="noStrike" spc="-15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4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400" b="0" strike="noStrike" spc="-15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520,2</a:t>
            </a:r>
            <a:r>
              <a:rPr lang="ru-RU" sz="1400" b="0" strike="noStrike" spc="-3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 рублей</a:t>
            </a:r>
            <a:endParaRPr lang="ru-RU" sz="1400" b="0" strike="noStrike" spc="-1">
              <a:latin typeface="Arial" panose="020B0604020202020204"/>
            </a:endParaRPr>
          </a:p>
        </p:txBody>
      </p:sp>
      <p:sp>
        <p:nvSpPr>
          <p:cNvPr id="614" name="CustomShape 26"/>
          <p:cNvSpPr/>
          <p:nvPr/>
        </p:nvSpPr>
        <p:spPr>
          <a:xfrm>
            <a:off x="4716360" y="5805360"/>
            <a:ext cx="3456000" cy="353880"/>
          </a:xfrm>
          <a:prstGeom prst="rect">
            <a:avLst/>
          </a:prstGeom>
          <a:solidFill>
            <a:srgbClr val="938953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0" rIns="0" bIns="0">
            <a:spAutoFit/>
          </a:bodyPr>
          <a:lstStyle/>
          <a:p>
            <a:pPr marL="371475">
              <a:lnSpc>
                <a:spcPct val="100000"/>
              </a:lnSpc>
              <a:spcBef>
                <a:spcPts val="1105"/>
              </a:spcBef>
            </a:pP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400" b="0" strike="noStrike" spc="-4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400" b="0" strike="noStrike" spc="-15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4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400" b="0" strike="noStrike" spc="-15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502,5</a:t>
            </a:r>
            <a:r>
              <a:rPr lang="ru-RU" sz="1400" b="0" strike="noStrike" spc="-3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 рублей</a:t>
            </a:r>
            <a:endParaRPr lang="ru-RU" sz="1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4073040" y="398160"/>
            <a:ext cx="998640" cy="3632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16" name="Group 2"/>
          <p:cNvGrpSpPr/>
          <p:nvPr/>
        </p:nvGrpSpPr>
        <p:grpSpPr>
          <a:xfrm>
            <a:off x="826920" y="1125720"/>
            <a:ext cx="2918160" cy="1008000"/>
            <a:chOff x="826920" y="1125720"/>
            <a:chExt cx="2918160" cy="1008000"/>
          </a:xfrm>
        </p:grpSpPr>
        <p:pic>
          <p:nvPicPr>
            <p:cNvPr id="61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920" y="1125720"/>
              <a:ext cx="2917440" cy="100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8" name="CustomShape 3"/>
            <p:cNvSpPr/>
            <p:nvPr/>
          </p:nvSpPr>
          <p:spPr>
            <a:xfrm>
              <a:off x="826920" y="1125720"/>
              <a:ext cx="2918160" cy="1008000"/>
            </a:xfrm>
            <a:custGeom>
              <a:avLst/>
              <a:gdLst/>
              <a:ahLst/>
              <a:cxnLst/>
              <a:rect l="l" t="t" r="r" b="b"/>
              <a:pathLst>
                <a:path w="2953385" h="1008380">
                  <a:moveTo>
                    <a:pt x="0" y="167894"/>
                  </a:moveTo>
                  <a:lnTo>
                    <a:pt x="6001" y="123266"/>
                  </a:lnTo>
                  <a:lnTo>
                    <a:pt x="22938" y="83161"/>
                  </a:lnTo>
                  <a:lnTo>
                    <a:pt x="49209" y="49180"/>
                  </a:lnTo>
                  <a:lnTo>
                    <a:pt x="83212" y="22925"/>
                  </a:lnTo>
                  <a:lnTo>
                    <a:pt x="123345" y="5998"/>
                  </a:lnTo>
                  <a:lnTo>
                    <a:pt x="168008" y="0"/>
                  </a:lnTo>
                  <a:lnTo>
                    <a:pt x="2784792" y="0"/>
                  </a:lnTo>
                  <a:lnTo>
                    <a:pt x="2829429" y="5998"/>
                  </a:lnTo>
                  <a:lnTo>
                    <a:pt x="2869557" y="22925"/>
                  </a:lnTo>
                  <a:lnTo>
                    <a:pt x="2903569" y="49180"/>
                  </a:lnTo>
                  <a:lnTo>
                    <a:pt x="2929854" y="83161"/>
                  </a:lnTo>
                  <a:lnTo>
                    <a:pt x="2946805" y="123266"/>
                  </a:lnTo>
                  <a:lnTo>
                    <a:pt x="2952813" y="167894"/>
                  </a:lnTo>
                  <a:lnTo>
                    <a:pt x="2952813" y="839977"/>
                  </a:lnTo>
                  <a:lnTo>
                    <a:pt x="2946805" y="884659"/>
                  </a:lnTo>
                  <a:lnTo>
                    <a:pt x="2929854" y="924799"/>
                  </a:lnTo>
                  <a:lnTo>
                    <a:pt x="2903569" y="958802"/>
                  </a:lnTo>
                  <a:lnTo>
                    <a:pt x="2869557" y="985068"/>
                  </a:lnTo>
                  <a:lnTo>
                    <a:pt x="2829429" y="1002000"/>
                  </a:lnTo>
                  <a:lnTo>
                    <a:pt x="2784792" y="1007999"/>
                  </a:lnTo>
                  <a:lnTo>
                    <a:pt x="168008" y="1007999"/>
                  </a:lnTo>
                  <a:lnTo>
                    <a:pt x="123345" y="1002000"/>
                  </a:lnTo>
                  <a:lnTo>
                    <a:pt x="83212" y="985068"/>
                  </a:lnTo>
                  <a:lnTo>
                    <a:pt x="49209" y="958802"/>
                  </a:lnTo>
                  <a:lnTo>
                    <a:pt x="22938" y="924799"/>
                  </a:lnTo>
                  <a:lnTo>
                    <a:pt x="6001" y="884659"/>
                  </a:lnTo>
                  <a:lnTo>
                    <a:pt x="0" y="839977"/>
                  </a:lnTo>
                  <a:lnTo>
                    <a:pt x="0" y="167894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9" name="CustomShape 4"/>
          <p:cNvSpPr/>
          <p:nvPr/>
        </p:nvSpPr>
        <p:spPr>
          <a:xfrm>
            <a:off x="980280" y="1335240"/>
            <a:ext cx="264564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Организовано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проведено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65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музейных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выставок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0" name="Group 5"/>
          <p:cNvGrpSpPr/>
          <p:nvPr/>
        </p:nvGrpSpPr>
        <p:grpSpPr>
          <a:xfrm>
            <a:off x="5292720" y="1773360"/>
            <a:ext cx="3166920" cy="1224000"/>
            <a:chOff x="5292720" y="1773360"/>
            <a:chExt cx="3166920" cy="1224000"/>
          </a:xfrm>
        </p:grpSpPr>
        <p:pic>
          <p:nvPicPr>
            <p:cNvPr id="621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2720" y="1773360"/>
              <a:ext cx="3166920" cy="1223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2" name="CustomShape 6"/>
            <p:cNvSpPr/>
            <p:nvPr/>
          </p:nvSpPr>
          <p:spPr>
            <a:xfrm>
              <a:off x="5292720" y="1773360"/>
              <a:ext cx="3166920" cy="1224000"/>
            </a:xfrm>
            <a:custGeom>
              <a:avLst/>
              <a:gdLst/>
              <a:ahLst/>
              <a:cxnLst/>
              <a:rect l="l" t="t" r="r" b="b"/>
              <a:pathLst>
                <a:path w="3167379" h="1224280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2963036" y="0"/>
                  </a:lnTo>
                  <a:lnTo>
                    <a:pt x="3009811" y="5386"/>
                  </a:lnTo>
                  <a:lnTo>
                    <a:pt x="3052761" y="20730"/>
                  </a:lnTo>
                  <a:lnTo>
                    <a:pt x="3090656" y="44806"/>
                  </a:lnTo>
                  <a:lnTo>
                    <a:pt x="3122269" y="76392"/>
                  </a:lnTo>
                  <a:lnTo>
                    <a:pt x="3146370" y="114262"/>
                  </a:lnTo>
                  <a:lnTo>
                    <a:pt x="3161732" y="157194"/>
                  </a:lnTo>
                  <a:lnTo>
                    <a:pt x="3167126" y="203962"/>
                  </a:lnTo>
                  <a:lnTo>
                    <a:pt x="3167126" y="1019937"/>
                  </a:lnTo>
                  <a:lnTo>
                    <a:pt x="3161732" y="1066704"/>
                  </a:lnTo>
                  <a:lnTo>
                    <a:pt x="3146370" y="1109636"/>
                  </a:lnTo>
                  <a:lnTo>
                    <a:pt x="3122269" y="1147506"/>
                  </a:lnTo>
                  <a:lnTo>
                    <a:pt x="3090656" y="1179092"/>
                  </a:lnTo>
                  <a:lnTo>
                    <a:pt x="3052761" y="1203168"/>
                  </a:lnTo>
                  <a:lnTo>
                    <a:pt x="3009811" y="1218512"/>
                  </a:lnTo>
                  <a:lnTo>
                    <a:pt x="2963036" y="1223899"/>
                  </a:lnTo>
                  <a:lnTo>
                    <a:pt x="203962" y="1223899"/>
                  </a:lnTo>
                  <a:lnTo>
                    <a:pt x="157194" y="1218512"/>
                  </a:lnTo>
                  <a:lnTo>
                    <a:pt x="114262" y="1203168"/>
                  </a:lnTo>
                  <a:lnTo>
                    <a:pt x="76392" y="1179092"/>
                  </a:lnTo>
                  <a:lnTo>
                    <a:pt x="44806" y="1147506"/>
                  </a:lnTo>
                  <a:lnTo>
                    <a:pt x="20730" y="1109636"/>
                  </a:lnTo>
                  <a:lnTo>
                    <a:pt x="5386" y="1066704"/>
                  </a:lnTo>
                  <a:lnTo>
                    <a:pt x="0" y="1019937"/>
                  </a:lnTo>
                  <a:lnTo>
                    <a:pt x="0" y="203962"/>
                  </a:lnTo>
                  <a:close/>
                </a:path>
              </a:pathLst>
            </a:custGeom>
            <a:noFill/>
            <a:ln w="9524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3" name="CustomShape 7"/>
          <p:cNvSpPr/>
          <p:nvPr/>
        </p:nvSpPr>
        <p:spPr>
          <a:xfrm>
            <a:off x="5434200" y="1816560"/>
            <a:ext cx="2883240" cy="11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065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</a:t>
            </a:r>
            <a:r>
              <a:rPr lang="ru-RU" sz="18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посещений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9 407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человек. Проведено 514 экскурсий и массовых мероприятий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4" name="Group 8"/>
          <p:cNvGrpSpPr/>
          <p:nvPr/>
        </p:nvGrpSpPr>
        <p:grpSpPr>
          <a:xfrm>
            <a:off x="611280" y="2636640"/>
            <a:ext cx="3600720" cy="1800000"/>
            <a:chOff x="611280" y="2636640"/>
            <a:chExt cx="3600720" cy="1800000"/>
          </a:xfrm>
        </p:grpSpPr>
        <p:pic>
          <p:nvPicPr>
            <p:cNvPr id="625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280" y="2636640"/>
              <a:ext cx="3600000" cy="180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6" name="CustomShape 9"/>
            <p:cNvSpPr/>
            <p:nvPr/>
          </p:nvSpPr>
          <p:spPr>
            <a:xfrm>
              <a:off x="611280" y="2636640"/>
              <a:ext cx="3600720" cy="1800000"/>
            </a:xfrm>
            <a:custGeom>
              <a:avLst/>
              <a:gdLst/>
              <a:ahLst/>
              <a:cxnLst/>
              <a:rect l="l" t="t" r="r" b="b"/>
              <a:pathLst>
                <a:path w="3601085" h="1800225">
                  <a:moveTo>
                    <a:pt x="0" y="300100"/>
                  </a:moveTo>
                  <a:lnTo>
                    <a:pt x="3927" y="251424"/>
                  </a:lnTo>
                  <a:lnTo>
                    <a:pt x="15297" y="205248"/>
                  </a:lnTo>
                  <a:lnTo>
                    <a:pt x="33491" y="162190"/>
                  </a:lnTo>
                  <a:lnTo>
                    <a:pt x="57893" y="122867"/>
                  </a:lnTo>
                  <a:lnTo>
                    <a:pt x="87884" y="87899"/>
                  </a:lnTo>
                  <a:lnTo>
                    <a:pt x="122845" y="57903"/>
                  </a:lnTo>
                  <a:lnTo>
                    <a:pt x="162161" y="33497"/>
                  </a:lnTo>
                  <a:lnTo>
                    <a:pt x="205212" y="15299"/>
                  </a:lnTo>
                  <a:lnTo>
                    <a:pt x="251381" y="3927"/>
                  </a:lnTo>
                  <a:lnTo>
                    <a:pt x="300050" y="0"/>
                  </a:lnTo>
                  <a:lnTo>
                    <a:pt x="3300412" y="0"/>
                  </a:lnTo>
                  <a:lnTo>
                    <a:pt x="3349088" y="3927"/>
                  </a:lnTo>
                  <a:lnTo>
                    <a:pt x="3395265" y="15299"/>
                  </a:lnTo>
                  <a:lnTo>
                    <a:pt x="3438323" y="33497"/>
                  </a:lnTo>
                  <a:lnTo>
                    <a:pt x="3477645" y="57903"/>
                  </a:lnTo>
                  <a:lnTo>
                    <a:pt x="3512613" y="87899"/>
                  </a:lnTo>
                  <a:lnTo>
                    <a:pt x="3542609" y="122867"/>
                  </a:lnTo>
                  <a:lnTo>
                    <a:pt x="3567015" y="162190"/>
                  </a:lnTo>
                  <a:lnTo>
                    <a:pt x="3585213" y="205248"/>
                  </a:lnTo>
                  <a:lnTo>
                    <a:pt x="3596585" y="251424"/>
                  </a:lnTo>
                  <a:lnTo>
                    <a:pt x="3600513" y="300100"/>
                  </a:lnTo>
                  <a:lnTo>
                    <a:pt x="3600513" y="1500251"/>
                  </a:lnTo>
                  <a:lnTo>
                    <a:pt x="3596585" y="1548923"/>
                  </a:lnTo>
                  <a:lnTo>
                    <a:pt x="3585213" y="1595090"/>
                  </a:lnTo>
                  <a:lnTo>
                    <a:pt x="3567015" y="1638134"/>
                  </a:lnTo>
                  <a:lnTo>
                    <a:pt x="3542609" y="1677439"/>
                  </a:lnTo>
                  <a:lnTo>
                    <a:pt x="3512613" y="1712388"/>
                  </a:lnTo>
                  <a:lnTo>
                    <a:pt x="3477645" y="1742365"/>
                  </a:lnTo>
                  <a:lnTo>
                    <a:pt x="3438323" y="1766754"/>
                  </a:lnTo>
                  <a:lnTo>
                    <a:pt x="3395265" y="1784938"/>
                  </a:lnTo>
                  <a:lnTo>
                    <a:pt x="3349088" y="1796300"/>
                  </a:lnTo>
                  <a:lnTo>
                    <a:pt x="3300412" y="1800225"/>
                  </a:lnTo>
                  <a:lnTo>
                    <a:pt x="300050" y="1800225"/>
                  </a:lnTo>
                  <a:lnTo>
                    <a:pt x="251381" y="1796300"/>
                  </a:lnTo>
                  <a:lnTo>
                    <a:pt x="205212" y="1784938"/>
                  </a:lnTo>
                  <a:lnTo>
                    <a:pt x="162161" y="1766754"/>
                  </a:lnTo>
                  <a:lnTo>
                    <a:pt x="122845" y="1742365"/>
                  </a:lnTo>
                  <a:lnTo>
                    <a:pt x="87883" y="1712388"/>
                  </a:lnTo>
                  <a:lnTo>
                    <a:pt x="57893" y="1677439"/>
                  </a:lnTo>
                  <a:lnTo>
                    <a:pt x="33491" y="1638134"/>
                  </a:lnTo>
                  <a:lnTo>
                    <a:pt x="15297" y="1595090"/>
                  </a:lnTo>
                  <a:lnTo>
                    <a:pt x="3927" y="1548923"/>
                  </a:lnTo>
                  <a:lnTo>
                    <a:pt x="0" y="1500251"/>
                  </a:lnTo>
                  <a:lnTo>
                    <a:pt x="0" y="300100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7" name="CustomShape 10"/>
          <p:cNvSpPr/>
          <p:nvPr/>
        </p:nvSpPr>
        <p:spPr>
          <a:xfrm>
            <a:off x="790200" y="2694240"/>
            <a:ext cx="3243240" cy="165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73990" indent="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составляют     15 575 в основные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поступило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639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предметов, 7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предметов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отреставрировано.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1270"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составляют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5 755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экспонатов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8" name="Group 11"/>
          <p:cNvGrpSpPr/>
          <p:nvPr/>
        </p:nvGrpSpPr>
        <p:grpSpPr>
          <a:xfrm>
            <a:off x="5003640" y="3500280"/>
            <a:ext cx="3529080" cy="1584904"/>
            <a:chOff x="5003640" y="3500280"/>
            <a:chExt cx="3529080" cy="2089440"/>
          </a:xfrm>
        </p:grpSpPr>
        <p:pic>
          <p:nvPicPr>
            <p:cNvPr id="629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3640" y="3500280"/>
              <a:ext cx="3528720" cy="208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0" name="CustomShape 12"/>
            <p:cNvSpPr/>
            <p:nvPr/>
          </p:nvSpPr>
          <p:spPr>
            <a:xfrm>
              <a:off x="5003640" y="3500280"/>
              <a:ext cx="3529080" cy="2089440"/>
            </a:xfrm>
            <a:custGeom>
              <a:avLst/>
              <a:gdLst/>
              <a:ahLst/>
              <a:cxnLst/>
              <a:rect l="l" t="t" r="r" b="b"/>
              <a:pathLst>
                <a:path w="3529329" h="2089785">
                  <a:moveTo>
                    <a:pt x="0" y="348233"/>
                  </a:moveTo>
                  <a:lnTo>
                    <a:pt x="3179" y="300990"/>
                  </a:lnTo>
                  <a:lnTo>
                    <a:pt x="12442" y="255675"/>
                  </a:lnTo>
                  <a:lnTo>
                    <a:pt x="27372" y="212705"/>
                  </a:lnTo>
                  <a:lnTo>
                    <a:pt x="47554" y="172494"/>
                  </a:lnTo>
                  <a:lnTo>
                    <a:pt x="72573" y="135458"/>
                  </a:lnTo>
                  <a:lnTo>
                    <a:pt x="102012" y="102012"/>
                  </a:lnTo>
                  <a:lnTo>
                    <a:pt x="135458" y="72573"/>
                  </a:lnTo>
                  <a:lnTo>
                    <a:pt x="172494" y="47554"/>
                  </a:lnTo>
                  <a:lnTo>
                    <a:pt x="212705" y="27372"/>
                  </a:lnTo>
                  <a:lnTo>
                    <a:pt x="255675" y="12442"/>
                  </a:lnTo>
                  <a:lnTo>
                    <a:pt x="300990" y="3179"/>
                  </a:lnTo>
                  <a:lnTo>
                    <a:pt x="348234" y="0"/>
                  </a:lnTo>
                  <a:lnTo>
                    <a:pt x="3180842" y="0"/>
                  </a:lnTo>
                  <a:lnTo>
                    <a:pt x="3228085" y="3179"/>
                  </a:lnTo>
                  <a:lnTo>
                    <a:pt x="3273400" y="12442"/>
                  </a:lnTo>
                  <a:lnTo>
                    <a:pt x="3316370" y="27372"/>
                  </a:lnTo>
                  <a:lnTo>
                    <a:pt x="3356581" y="47554"/>
                  </a:lnTo>
                  <a:lnTo>
                    <a:pt x="3393617" y="72573"/>
                  </a:lnTo>
                  <a:lnTo>
                    <a:pt x="3427063" y="102012"/>
                  </a:lnTo>
                  <a:lnTo>
                    <a:pt x="3456502" y="135458"/>
                  </a:lnTo>
                  <a:lnTo>
                    <a:pt x="3481521" y="172494"/>
                  </a:lnTo>
                  <a:lnTo>
                    <a:pt x="3501703" y="212705"/>
                  </a:lnTo>
                  <a:lnTo>
                    <a:pt x="3516633" y="255675"/>
                  </a:lnTo>
                  <a:lnTo>
                    <a:pt x="3525896" y="300990"/>
                  </a:lnTo>
                  <a:lnTo>
                    <a:pt x="3529076" y="348233"/>
                  </a:lnTo>
                  <a:lnTo>
                    <a:pt x="3529076" y="1741042"/>
                  </a:lnTo>
                  <a:lnTo>
                    <a:pt x="3525896" y="1788285"/>
                  </a:lnTo>
                  <a:lnTo>
                    <a:pt x="3516633" y="1833596"/>
                  </a:lnTo>
                  <a:lnTo>
                    <a:pt x="3501703" y="1876561"/>
                  </a:lnTo>
                  <a:lnTo>
                    <a:pt x="3481521" y="1916766"/>
                  </a:lnTo>
                  <a:lnTo>
                    <a:pt x="3456502" y="1953794"/>
                  </a:lnTo>
                  <a:lnTo>
                    <a:pt x="3427063" y="1987232"/>
                  </a:lnTo>
                  <a:lnTo>
                    <a:pt x="3393617" y="2016664"/>
                  </a:lnTo>
                  <a:lnTo>
                    <a:pt x="3356581" y="2041675"/>
                  </a:lnTo>
                  <a:lnTo>
                    <a:pt x="3316370" y="2061850"/>
                  </a:lnTo>
                  <a:lnTo>
                    <a:pt x="3273400" y="2076775"/>
                  </a:lnTo>
                  <a:lnTo>
                    <a:pt x="3228085" y="2086034"/>
                  </a:lnTo>
                  <a:lnTo>
                    <a:pt x="3180842" y="2089213"/>
                  </a:lnTo>
                  <a:lnTo>
                    <a:pt x="348234" y="2089213"/>
                  </a:lnTo>
                  <a:lnTo>
                    <a:pt x="300990" y="2086034"/>
                  </a:lnTo>
                  <a:lnTo>
                    <a:pt x="255675" y="2076775"/>
                  </a:lnTo>
                  <a:lnTo>
                    <a:pt x="212705" y="2061850"/>
                  </a:lnTo>
                  <a:lnTo>
                    <a:pt x="172494" y="2041675"/>
                  </a:lnTo>
                  <a:lnTo>
                    <a:pt x="135458" y="2016664"/>
                  </a:lnTo>
                  <a:lnTo>
                    <a:pt x="102012" y="1987232"/>
                  </a:lnTo>
                  <a:lnTo>
                    <a:pt x="72573" y="1953794"/>
                  </a:lnTo>
                  <a:lnTo>
                    <a:pt x="47554" y="1916766"/>
                  </a:lnTo>
                  <a:lnTo>
                    <a:pt x="27372" y="1876561"/>
                  </a:lnTo>
                  <a:lnTo>
                    <a:pt x="12442" y="1833596"/>
                  </a:lnTo>
                  <a:lnTo>
                    <a:pt x="3179" y="1788285"/>
                  </a:lnTo>
                  <a:lnTo>
                    <a:pt x="0" y="1741042"/>
                  </a:lnTo>
                  <a:lnTo>
                    <a:pt x="0" y="34823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1" name="CustomShape 13"/>
          <p:cNvSpPr/>
          <p:nvPr/>
        </p:nvSpPr>
        <p:spPr>
          <a:xfrm>
            <a:off x="5231520" y="3702600"/>
            <a:ext cx="3074400" cy="11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Издана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книга: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«Туринская Слобода. История. Архитектура»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(тираж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500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экземпляров).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32" name="CustomShape 14"/>
          <p:cNvSpPr/>
          <p:nvPr/>
        </p:nvSpPr>
        <p:spPr>
          <a:xfrm>
            <a:off x="3505320" y="762120"/>
            <a:ext cx="23619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Достигнуто в 2021 году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roup 1"/>
          <p:cNvGrpSpPr/>
          <p:nvPr/>
        </p:nvGrpSpPr>
        <p:grpSpPr>
          <a:xfrm>
            <a:off x="210960" y="1207800"/>
            <a:ext cx="8723160" cy="1801440"/>
            <a:chOff x="210960" y="1207800"/>
            <a:chExt cx="8723160" cy="1801440"/>
          </a:xfrm>
        </p:grpSpPr>
        <p:sp>
          <p:nvSpPr>
            <p:cNvPr id="634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640" y="120780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6" name="CustomShape 3"/>
            <p:cNvSpPr/>
            <p:nvPr/>
          </p:nvSpPr>
          <p:spPr>
            <a:xfrm>
              <a:off x="251640" y="120780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69">
                  <a:moveTo>
                    <a:pt x="0" y="101853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3"/>
                  </a:lnTo>
                  <a:lnTo>
                    <a:pt x="8641016" y="509015"/>
                  </a:lnTo>
                  <a:lnTo>
                    <a:pt x="8633013" y="548645"/>
                  </a:lnTo>
                  <a:lnTo>
                    <a:pt x="8611187" y="580977"/>
                  </a:lnTo>
                  <a:lnTo>
                    <a:pt x="8578812" y="602759"/>
                  </a:lnTo>
                  <a:lnTo>
                    <a:pt x="8539162" y="610742"/>
                  </a:lnTo>
                  <a:lnTo>
                    <a:pt x="101790" y="610742"/>
                  </a:lnTo>
                  <a:lnTo>
                    <a:pt x="62166" y="602759"/>
                  </a:lnTo>
                  <a:lnTo>
                    <a:pt x="29811" y="580977"/>
                  </a:lnTo>
                  <a:lnTo>
                    <a:pt x="7998" y="548645"/>
                  </a:lnTo>
                  <a:lnTo>
                    <a:pt x="0" y="509015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640" y="190224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8" name="CustomShape 4"/>
            <p:cNvSpPr/>
            <p:nvPr/>
          </p:nvSpPr>
          <p:spPr>
            <a:xfrm>
              <a:off x="251640" y="190224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69">
                  <a:moveTo>
                    <a:pt x="0" y="101854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4"/>
                  </a:lnTo>
                  <a:lnTo>
                    <a:pt x="8641016" y="509016"/>
                  </a:lnTo>
                  <a:lnTo>
                    <a:pt x="8633013" y="548592"/>
                  </a:lnTo>
                  <a:lnTo>
                    <a:pt x="8611187" y="580929"/>
                  </a:lnTo>
                  <a:lnTo>
                    <a:pt x="8578812" y="602742"/>
                  </a:lnTo>
                  <a:lnTo>
                    <a:pt x="8539162" y="610743"/>
                  </a:lnTo>
                  <a:lnTo>
                    <a:pt x="101790" y="610743"/>
                  </a:lnTo>
                  <a:lnTo>
                    <a:pt x="62166" y="602742"/>
                  </a:lnTo>
                  <a:lnTo>
                    <a:pt x="29811" y="580929"/>
                  </a:lnTo>
                  <a:lnTo>
                    <a:pt x="7998" y="548592"/>
                  </a:lnTo>
                  <a:lnTo>
                    <a:pt x="0" y="509016"/>
                  </a:lnTo>
                  <a:lnTo>
                    <a:pt x="0" y="101854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9" name="TextShape 5"/>
          <p:cNvSpPr txBox="1"/>
          <p:nvPr/>
        </p:nvSpPr>
        <p:spPr>
          <a:xfrm>
            <a:off x="3481560" y="362520"/>
            <a:ext cx="2181600" cy="394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18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культуру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40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5960" y="861120"/>
            <a:ext cx="862200" cy="220680"/>
          </a:xfrm>
          <a:prstGeom prst="rect">
            <a:avLst/>
          </a:prstGeom>
          <a:ln w="0">
            <a:noFill/>
          </a:ln>
        </p:spPr>
      </p:pic>
      <p:sp>
        <p:nvSpPr>
          <p:cNvPr id="641" name="CustomShape 6"/>
          <p:cNvSpPr/>
          <p:nvPr/>
        </p:nvSpPr>
        <p:spPr>
          <a:xfrm>
            <a:off x="329760" y="1253880"/>
            <a:ext cx="8287560" cy="9753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440" rIns="0" bIns="0">
            <a:spAutoFit/>
          </a:bodyPr>
          <a:lstStyle/>
          <a:p>
            <a:pPr marL="12700">
              <a:lnSpc>
                <a:spcPts val="1660"/>
              </a:lnSpc>
              <a:spcBef>
                <a:spcPts val="36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5 636,5 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бюджетному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учреждению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МБУК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СлободоТуринский</a:t>
            </a:r>
            <a:r>
              <a:rPr lang="ru-RU" sz="16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районный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историко-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краеведческий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музей»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3 623,8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обеспечение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</a:t>
            </a:r>
            <a:r>
              <a:rPr lang="ru-RU" sz="16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МБУК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«Центр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культурного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развития»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42" name="Group 7"/>
          <p:cNvGrpSpPr/>
          <p:nvPr/>
        </p:nvGrpSpPr>
        <p:grpSpPr>
          <a:xfrm>
            <a:off x="240840" y="2642760"/>
            <a:ext cx="8640720" cy="610560"/>
            <a:chOff x="240840" y="2642760"/>
            <a:chExt cx="8640720" cy="610560"/>
          </a:xfrm>
        </p:grpSpPr>
        <p:pic>
          <p:nvPicPr>
            <p:cNvPr id="643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840" y="264276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4" name="CustomShape 8"/>
            <p:cNvSpPr/>
            <p:nvPr/>
          </p:nvSpPr>
          <p:spPr>
            <a:xfrm>
              <a:off x="240840" y="264276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70">
                  <a:moveTo>
                    <a:pt x="0" y="101853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3"/>
                  </a:lnTo>
                  <a:lnTo>
                    <a:pt x="8641016" y="509015"/>
                  </a:lnTo>
                  <a:lnTo>
                    <a:pt x="8633013" y="548592"/>
                  </a:lnTo>
                  <a:lnTo>
                    <a:pt x="8611187" y="580929"/>
                  </a:lnTo>
                  <a:lnTo>
                    <a:pt x="8578812" y="602741"/>
                  </a:lnTo>
                  <a:lnTo>
                    <a:pt x="8539162" y="610742"/>
                  </a:lnTo>
                  <a:lnTo>
                    <a:pt x="101790" y="610742"/>
                  </a:lnTo>
                  <a:lnTo>
                    <a:pt x="62166" y="602741"/>
                  </a:lnTo>
                  <a:lnTo>
                    <a:pt x="29811" y="580929"/>
                  </a:lnTo>
                  <a:lnTo>
                    <a:pt x="7998" y="548592"/>
                  </a:lnTo>
                  <a:lnTo>
                    <a:pt x="0" y="509015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45" name="Group 9"/>
          <p:cNvGrpSpPr/>
          <p:nvPr/>
        </p:nvGrpSpPr>
        <p:grpSpPr>
          <a:xfrm>
            <a:off x="251640" y="3341520"/>
            <a:ext cx="8640720" cy="610560"/>
            <a:chOff x="251640" y="3341520"/>
            <a:chExt cx="8640720" cy="610560"/>
          </a:xfrm>
        </p:grpSpPr>
        <p:pic>
          <p:nvPicPr>
            <p:cNvPr id="646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640" y="334152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7" name="CustomShape 10"/>
            <p:cNvSpPr/>
            <p:nvPr/>
          </p:nvSpPr>
          <p:spPr>
            <a:xfrm>
              <a:off x="251640" y="334152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70">
                  <a:moveTo>
                    <a:pt x="0" y="101727"/>
                  </a:moveTo>
                  <a:lnTo>
                    <a:pt x="7998" y="62150"/>
                  </a:lnTo>
                  <a:lnTo>
                    <a:pt x="29811" y="29813"/>
                  </a:lnTo>
                  <a:lnTo>
                    <a:pt x="62166" y="8001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1"/>
                  </a:lnTo>
                  <a:lnTo>
                    <a:pt x="8611187" y="29813"/>
                  </a:lnTo>
                  <a:lnTo>
                    <a:pt x="8633013" y="62150"/>
                  </a:lnTo>
                  <a:lnTo>
                    <a:pt x="8641016" y="101727"/>
                  </a:lnTo>
                  <a:lnTo>
                    <a:pt x="8641016" y="508889"/>
                  </a:lnTo>
                  <a:lnTo>
                    <a:pt x="8633013" y="548538"/>
                  </a:lnTo>
                  <a:lnTo>
                    <a:pt x="8611187" y="580913"/>
                  </a:lnTo>
                  <a:lnTo>
                    <a:pt x="8578812" y="602740"/>
                  </a:lnTo>
                  <a:lnTo>
                    <a:pt x="8539162" y="610743"/>
                  </a:lnTo>
                  <a:lnTo>
                    <a:pt x="101790" y="610743"/>
                  </a:lnTo>
                  <a:lnTo>
                    <a:pt x="62166" y="602740"/>
                  </a:lnTo>
                  <a:lnTo>
                    <a:pt x="29811" y="580913"/>
                  </a:lnTo>
                  <a:lnTo>
                    <a:pt x="7998" y="548538"/>
                  </a:lnTo>
                  <a:lnTo>
                    <a:pt x="0" y="508889"/>
                  </a:lnTo>
                  <a:lnTo>
                    <a:pt x="0" y="101727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1" name="CustomShape 13"/>
          <p:cNvSpPr/>
          <p:nvPr/>
        </p:nvSpPr>
        <p:spPr>
          <a:xfrm>
            <a:off x="329760" y="2691000"/>
            <a:ext cx="8025480" cy="99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0,2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информатизация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библиотек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1600" b="0" strike="noStrike" spc="-1" dirty="0">
              <a:latin typeface="Arial" panose="020B0604020202020204"/>
            </a:endParaRPr>
          </a:p>
          <a:p>
            <a:pPr marL="12700">
              <a:lnSpc>
                <a:spcPts val="1790"/>
              </a:lnSpc>
            </a:pP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0,2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проведение культурно-массовых мероприятий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52" name="Group 14"/>
          <p:cNvGrpSpPr/>
          <p:nvPr/>
        </p:nvGrpSpPr>
        <p:grpSpPr>
          <a:xfrm>
            <a:off x="395280" y="5445000"/>
            <a:ext cx="2664000" cy="360360"/>
            <a:chOff x="395280" y="5445000"/>
            <a:chExt cx="2664000" cy="360360"/>
          </a:xfrm>
        </p:grpSpPr>
        <p:sp>
          <p:nvSpPr>
            <p:cNvPr id="653" name="CustomShape 15"/>
            <p:cNvSpPr/>
            <p:nvPr/>
          </p:nvSpPr>
          <p:spPr>
            <a:xfrm>
              <a:off x="395280" y="544500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603817" y="0"/>
                  </a:moveTo>
                  <a:lnTo>
                    <a:pt x="60058" y="0"/>
                  </a:lnTo>
                  <a:lnTo>
                    <a:pt x="36679" y="4724"/>
                  </a:lnTo>
                  <a:lnTo>
                    <a:pt x="17589" y="17605"/>
                  </a:lnTo>
                  <a:lnTo>
                    <a:pt x="4719" y="36701"/>
                  </a:lnTo>
                  <a:lnTo>
                    <a:pt x="0" y="60071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603817" y="360362"/>
                  </a:lnTo>
                  <a:lnTo>
                    <a:pt x="2627187" y="355643"/>
                  </a:lnTo>
                  <a:lnTo>
                    <a:pt x="2646283" y="342772"/>
                  </a:lnTo>
                  <a:lnTo>
                    <a:pt x="2659163" y="323682"/>
                  </a:lnTo>
                  <a:lnTo>
                    <a:pt x="2663888" y="300304"/>
                  </a:lnTo>
                  <a:lnTo>
                    <a:pt x="2663888" y="60071"/>
                  </a:lnTo>
                  <a:lnTo>
                    <a:pt x="2659163" y="36701"/>
                  </a:lnTo>
                  <a:lnTo>
                    <a:pt x="2646283" y="17605"/>
                  </a:lnTo>
                  <a:lnTo>
                    <a:pt x="2627187" y="4724"/>
                  </a:lnTo>
                  <a:lnTo>
                    <a:pt x="2603817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" name="CustomShape 16"/>
            <p:cNvSpPr/>
            <p:nvPr/>
          </p:nvSpPr>
          <p:spPr>
            <a:xfrm>
              <a:off x="395280" y="544500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0" y="60071"/>
                  </a:moveTo>
                  <a:lnTo>
                    <a:pt x="4719" y="36701"/>
                  </a:lnTo>
                  <a:lnTo>
                    <a:pt x="17589" y="17605"/>
                  </a:lnTo>
                  <a:lnTo>
                    <a:pt x="36679" y="4724"/>
                  </a:lnTo>
                  <a:lnTo>
                    <a:pt x="60058" y="0"/>
                  </a:lnTo>
                  <a:lnTo>
                    <a:pt x="2603817" y="0"/>
                  </a:lnTo>
                  <a:lnTo>
                    <a:pt x="2627187" y="4724"/>
                  </a:lnTo>
                  <a:lnTo>
                    <a:pt x="2646283" y="17605"/>
                  </a:lnTo>
                  <a:lnTo>
                    <a:pt x="2659163" y="36701"/>
                  </a:lnTo>
                  <a:lnTo>
                    <a:pt x="2663888" y="60071"/>
                  </a:lnTo>
                  <a:lnTo>
                    <a:pt x="2663888" y="300304"/>
                  </a:lnTo>
                  <a:lnTo>
                    <a:pt x="2659163" y="323682"/>
                  </a:lnTo>
                  <a:lnTo>
                    <a:pt x="2646283" y="342772"/>
                  </a:lnTo>
                  <a:lnTo>
                    <a:pt x="2627187" y="355643"/>
                  </a:lnTo>
                  <a:lnTo>
                    <a:pt x="2603817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7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5" name="CustomShape 17"/>
          <p:cNvSpPr/>
          <p:nvPr/>
        </p:nvSpPr>
        <p:spPr>
          <a:xfrm>
            <a:off x="411840" y="5486040"/>
            <a:ext cx="7954920" cy="74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44780">
              <a:lnSpc>
                <a:spcPct val="100000"/>
              </a:lnSpc>
              <a:spcBef>
                <a:spcPts val="95"/>
              </a:spcBef>
              <a:tabLst>
                <a:tab pos="3458845" algn="l"/>
                <a:tab pos="5048885" algn="l"/>
                <a:tab pos="6348095" algn="l"/>
                <a:tab pos="746125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6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п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ан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ru-RU" sz="1600" b="0" strike="noStrike" spc="3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13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,1 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</a:t>
            </a:r>
            <a:r>
              <a:rPr lang="ru-RU" sz="1600" b="0" strike="noStrike" spc="-15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н.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р</a:t>
            </a:r>
            <a:r>
              <a:rPr lang="ru-RU" sz="1600" b="0" strike="noStrike" spc="-15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у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б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еднем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ся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ч</a:t>
            </a:r>
            <a:r>
              <a:rPr lang="ru-RU" sz="2400" b="0" strike="noStrike" spc="-15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я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-15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но</a:t>
            </a:r>
            <a:r>
              <a:rPr lang="ru-RU" sz="2400" b="0" strike="noStrike" spc="4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ru-RU" sz="2400" b="0" strike="noStrike" spc="-15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ль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ая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12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араб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тн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я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п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2400" b="0" strike="noStrike" spc="-15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endParaRPr lang="ru-RU" sz="2400" b="0" strike="noStrike" spc="-1" dirty="0">
              <a:latin typeface="Arial" panose="020B0604020202020204"/>
            </a:endParaRPr>
          </a:p>
        </p:txBody>
      </p:sp>
      <p:grpSp>
        <p:nvGrpSpPr>
          <p:cNvPr id="656" name="Group 18"/>
          <p:cNvGrpSpPr/>
          <p:nvPr/>
        </p:nvGrpSpPr>
        <p:grpSpPr>
          <a:xfrm>
            <a:off x="395280" y="6021360"/>
            <a:ext cx="2664000" cy="360360"/>
            <a:chOff x="395280" y="6021360"/>
            <a:chExt cx="2664000" cy="360360"/>
          </a:xfrm>
        </p:grpSpPr>
        <p:sp>
          <p:nvSpPr>
            <p:cNvPr id="657" name="CustomShape 19"/>
            <p:cNvSpPr/>
            <p:nvPr/>
          </p:nvSpPr>
          <p:spPr>
            <a:xfrm>
              <a:off x="395280" y="602136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603817" y="0"/>
                  </a:moveTo>
                  <a:lnTo>
                    <a:pt x="60058" y="0"/>
                  </a:lnTo>
                  <a:lnTo>
                    <a:pt x="36679" y="4719"/>
                  </a:lnTo>
                  <a:lnTo>
                    <a:pt x="17589" y="17589"/>
                  </a:lnTo>
                  <a:lnTo>
                    <a:pt x="4719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603817" y="360362"/>
                  </a:lnTo>
                  <a:lnTo>
                    <a:pt x="2627187" y="355643"/>
                  </a:lnTo>
                  <a:lnTo>
                    <a:pt x="2646283" y="342772"/>
                  </a:lnTo>
                  <a:lnTo>
                    <a:pt x="2659163" y="323682"/>
                  </a:lnTo>
                  <a:lnTo>
                    <a:pt x="2663888" y="300304"/>
                  </a:lnTo>
                  <a:lnTo>
                    <a:pt x="2663888" y="60058"/>
                  </a:lnTo>
                  <a:lnTo>
                    <a:pt x="2659163" y="36679"/>
                  </a:lnTo>
                  <a:lnTo>
                    <a:pt x="2646283" y="17589"/>
                  </a:lnTo>
                  <a:lnTo>
                    <a:pt x="2627187" y="4719"/>
                  </a:lnTo>
                  <a:lnTo>
                    <a:pt x="2603817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20"/>
            <p:cNvSpPr/>
            <p:nvPr/>
          </p:nvSpPr>
          <p:spPr>
            <a:xfrm>
              <a:off x="395280" y="602136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0" y="60058"/>
                  </a:moveTo>
                  <a:lnTo>
                    <a:pt x="4719" y="36679"/>
                  </a:lnTo>
                  <a:lnTo>
                    <a:pt x="17589" y="17589"/>
                  </a:lnTo>
                  <a:lnTo>
                    <a:pt x="36679" y="4719"/>
                  </a:lnTo>
                  <a:lnTo>
                    <a:pt x="60058" y="0"/>
                  </a:lnTo>
                  <a:lnTo>
                    <a:pt x="2603817" y="0"/>
                  </a:lnTo>
                  <a:lnTo>
                    <a:pt x="2627187" y="4719"/>
                  </a:lnTo>
                  <a:lnTo>
                    <a:pt x="2646283" y="17589"/>
                  </a:lnTo>
                  <a:lnTo>
                    <a:pt x="2659163" y="36679"/>
                  </a:lnTo>
                  <a:lnTo>
                    <a:pt x="2663888" y="60058"/>
                  </a:lnTo>
                  <a:lnTo>
                    <a:pt x="2663888" y="300304"/>
                  </a:lnTo>
                  <a:lnTo>
                    <a:pt x="2659163" y="323682"/>
                  </a:lnTo>
                  <a:lnTo>
                    <a:pt x="2646283" y="342772"/>
                  </a:lnTo>
                  <a:lnTo>
                    <a:pt x="2627187" y="355643"/>
                  </a:lnTo>
                  <a:lnTo>
                    <a:pt x="2603817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9" name="CustomShape 21"/>
          <p:cNvSpPr/>
          <p:nvPr/>
        </p:nvSpPr>
        <p:spPr>
          <a:xfrm>
            <a:off x="411840" y="6062400"/>
            <a:ext cx="263052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4478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600" b="0" strike="noStrike" spc="-2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9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13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,1</a:t>
            </a:r>
            <a:r>
              <a:rPr lang="ru-RU" sz="16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млн.руб.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660" name="CustomShape 22"/>
          <p:cNvSpPr/>
          <p:nvPr/>
        </p:nvSpPr>
        <p:spPr>
          <a:xfrm>
            <a:off x="8505360" y="5473440"/>
            <a:ext cx="23472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1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661" name="CustomShape 23"/>
          <p:cNvSpPr/>
          <p:nvPr/>
        </p:nvSpPr>
        <p:spPr>
          <a:xfrm>
            <a:off x="3859200" y="5717160"/>
            <a:ext cx="488016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Указам</a:t>
            </a:r>
            <a:r>
              <a:rPr lang="ru-RU" sz="1600" b="0" strike="noStrike" spc="42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Президента</a:t>
            </a:r>
            <a:r>
              <a:rPr lang="ru-RU" sz="1600" b="0" strike="noStrike" spc="4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РФ</a:t>
            </a:r>
            <a:r>
              <a:rPr lang="ru-RU" sz="1600" b="0" strike="noStrike" spc="4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</a:t>
            </a:r>
            <a:r>
              <a:rPr lang="ru-RU" sz="1600" b="0" strike="noStrike" spc="4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600" b="0" strike="noStrike" spc="4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4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для</a:t>
            </a:r>
            <a:r>
              <a:rPr lang="ru-RU" sz="1600" b="0" strike="noStrike" spc="42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662" name="CustomShape 24"/>
          <p:cNvSpPr/>
          <p:nvPr/>
        </p:nvSpPr>
        <p:spPr>
          <a:xfrm>
            <a:off x="3859200" y="5961240"/>
            <a:ext cx="4880880" cy="49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243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	учреждений</a:t>
            </a:r>
            <a:r>
              <a:rPr lang="ru-RU" sz="1600" b="0" strike="noStrike" spc="14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культуры</a:t>
            </a:r>
            <a:r>
              <a:rPr lang="ru-RU" sz="1600" b="0" strike="noStrike" spc="15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ru-RU" sz="1600" b="0" strike="noStrike" spc="15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искусства </a:t>
            </a:r>
            <a:r>
              <a:rPr lang="ru-RU" sz="1600" b="0" strike="noStrike" spc="-38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составляет</a:t>
            </a:r>
            <a:r>
              <a:rPr lang="ru-RU" sz="1600" b="0" strike="noStrike" spc="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41 400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,0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рублей.</a:t>
            </a:r>
            <a:endParaRPr lang="ru-RU" sz="1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pic>
          <p:nvPicPr>
            <p:cNvPr id="27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800" cy="142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2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5"/>
            <p:cNvSpPr/>
            <p:nvPr/>
          </p:nvSpPr>
          <p:spPr>
            <a:xfrm>
              <a:off x="210960" y="71424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7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1" name="CustomShape 10"/>
          <p:cNvSpPr/>
          <p:nvPr/>
        </p:nvSpPr>
        <p:spPr>
          <a:xfrm>
            <a:off x="611560" y="730080"/>
            <a:ext cx="8179288" cy="5301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r>
              <a:rPr lang="ru-RU" sz="1800" b="1" strike="noStrike" spc="-3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БЮДЖЕТНОМ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ПРОЦЕССЕ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800" b="1" strike="noStrike" spc="-435" dirty="0" smtClean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1800" b="1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налогоплательщик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Помогает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формировать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доходную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часть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получатель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социальных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гарантий</a:t>
            </a:r>
          </a:p>
          <a:p>
            <a:pPr marL="3810" algn="ctr">
              <a:lnSpc>
                <a:spcPct val="100000"/>
              </a:lnSpc>
            </a:pPr>
            <a:endParaRPr lang="ru-RU" b="1" spc="-7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</a:p>
          <a:p>
            <a:pPr marL="3810" algn="ctr">
              <a:lnSpc>
                <a:spcPct val="100000"/>
              </a:lnSpc>
            </a:pPr>
            <a:endParaRPr lang="ru-RU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</a:t>
            </a:r>
            <a:r>
              <a:rPr lang="ru-RU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</a:t>
            </a:r>
            <a:r>
              <a:rPr lang="ru-RU" sz="18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ффективно, приносят конкретные результаты как для общества в целом, так и для каждой семьи, для каждого человека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roup 1"/>
          <p:cNvGrpSpPr/>
          <p:nvPr/>
        </p:nvGrpSpPr>
        <p:grpSpPr>
          <a:xfrm>
            <a:off x="539640" y="1556640"/>
            <a:ext cx="3764520" cy="2258280"/>
            <a:chOff x="539640" y="1556640"/>
            <a:chExt cx="3764520" cy="2258280"/>
          </a:xfrm>
        </p:grpSpPr>
        <p:sp>
          <p:nvSpPr>
            <p:cNvPr id="664" name="CustomShape 2"/>
            <p:cNvSpPr/>
            <p:nvPr/>
          </p:nvSpPr>
          <p:spPr>
            <a:xfrm>
              <a:off x="53964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3764407" y="0"/>
                  </a:moveTo>
                  <a:lnTo>
                    <a:pt x="0" y="0"/>
                  </a:lnTo>
                  <a:lnTo>
                    <a:pt x="0" y="2258694"/>
                  </a:lnTo>
                  <a:lnTo>
                    <a:pt x="3764407" y="2258694"/>
                  </a:lnTo>
                  <a:lnTo>
                    <a:pt x="3764407" y="0"/>
                  </a:lnTo>
                  <a:close/>
                </a:path>
              </a:pathLst>
            </a:custGeom>
            <a:solidFill>
              <a:srgbClr val="F7954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CustomShape 3"/>
            <p:cNvSpPr/>
            <p:nvPr/>
          </p:nvSpPr>
          <p:spPr>
            <a:xfrm>
              <a:off x="53964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0" y="2258694"/>
                  </a:moveTo>
                  <a:lnTo>
                    <a:pt x="3764407" y="2258694"/>
                  </a:lnTo>
                  <a:lnTo>
                    <a:pt x="3764407" y="0"/>
                  </a:lnTo>
                  <a:lnTo>
                    <a:pt x="0" y="0"/>
                  </a:lnTo>
                  <a:lnTo>
                    <a:pt x="0" y="2258694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6" name="CustomShape 4"/>
          <p:cNvSpPr/>
          <p:nvPr/>
        </p:nvSpPr>
        <p:spPr>
          <a:xfrm>
            <a:off x="3018240" y="362520"/>
            <a:ext cx="31068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Физическая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67" name="CustomShape 5"/>
          <p:cNvSpPr/>
          <p:nvPr/>
        </p:nvSpPr>
        <p:spPr>
          <a:xfrm>
            <a:off x="539640" y="1556640"/>
            <a:ext cx="3764520" cy="167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81915" algn="ctr">
              <a:lnSpc>
                <a:spcPts val="208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</a:t>
            </a:r>
            <a:r>
              <a:rPr lang="ru-RU" sz="2000" b="0" strike="noStrike" spc="-9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спортивно-массовых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85"/>
              </a:lnSpc>
            </a:pP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оздоровительных</a:t>
            </a:r>
            <a:r>
              <a:rPr lang="ru-RU" sz="2000" b="0" strike="noStrike" spc="-5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224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районного</a:t>
            </a:r>
            <a:r>
              <a:rPr lang="ru-RU" sz="2000" b="0" strike="noStrike" spc="-4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значения</a:t>
            </a:r>
            <a:r>
              <a:rPr lang="ru-RU" sz="20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</a:t>
            </a:r>
            <a:r>
              <a:rPr lang="ru-RU" sz="20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14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68" name="Group 6"/>
          <p:cNvGrpSpPr/>
          <p:nvPr/>
        </p:nvGrpSpPr>
        <p:grpSpPr>
          <a:xfrm>
            <a:off x="4572000" y="1556640"/>
            <a:ext cx="3764520" cy="2258280"/>
            <a:chOff x="4572000" y="1556640"/>
            <a:chExt cx="3764520" cy="2258280"/>
          </a:xfrm>
        </p:grpSpPr>
        <p:sp>
          <p:nvSpPr>
            <p:cNvPr id="669" name="CustomShape 7"/>
            <p:cNvSpPr/>
            <p:nvPr/>
          </p:nvSpPr>
          <p:spPr>
            <a:xfrm>
              <a:off x="457200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3764407" y="0"/>
                  </a:moveTo>
                  <a:lnTo>
                    <a:pt x="0" y="0"/>
                  </a:lnTo>
                  <a:lnTo>
                    <a:pt x="0" y="2258694"/>
                  </a:lnTo>
                  <a:lnTo>
                    <a:pt x="3764407" y="2258694"/>
                  </a:lnTo>
                  <a:lnTo>
                    <a:pt x="3764407" y="0"/>
                  </a:lnTo>
                  <a:close/>
                </a:path>
              </a:pathLst>
            </a:custGeom>
            <a:solidFill>
              <a:srgbClr val="F7954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" name="CustomShape 8"/>
            <p:cNvSpPr/>
            <p:nvPr/>
          </p:nvSpPr>
          <p:spPr>
            <a:xfrm>
              <a:off x="457200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0" y="2258694"/>
                  </a:moveTo>
                  <a:lnTo>
                    <a:pt x="3764407" y="2258694"/>
                  </a:lnTo>
                  <a:lnTo>
                    <a:pt x="3764407" y="0"/>
                  </a:lnTo>
                  <a:lnTo>
                    <a:pt x="0" y="0"/>
                  </a:lnTo>
                  <a:lnTo>
                    <a:pt x="0" y="2258694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1" name="CustomShape 9"/>
          <p:cNvSpPr/>
          <p:nvPr/>
        </p:nvSpPr>
        <p:spPr>
          <a:xfrm>
            <a:off x="4572000" y="1556640"/>
            <a:ext cx="3764520" cy="166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ts val="2240"/>
              </a:lnSpc>
              <a:spcBef>
                <a:spcPts val="1860"/>
              </a:spcBef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26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5125" indent="-635" algn="ctr">
              <a:lnSpc>
                <a:spcPct val="86000"/>
              </a:lnSpc>
              <a:spcBef>
                <a:spcPts val="165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соревнованиях окружного, </a:t>
            </a:r>
            <a:r>
              <a:rPr lang="ru-RU" sz="2000" b="0" strike="noStrike" spc="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областного,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всероссийского </a:t>
            </a:r>
            <a:r>
              <a:rPr lang="ru-RU" sz="2000" b="0" strike="noStrike" spc="-49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масштаба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72" name="CustomShape 10"/>
          <p:cNvSpPr/>
          <p:nvPr/>
        </p:nvSpPr>
        <p:spPr>
          <a:xfrm>
            <a:off x="4860000" y="4077000"/>
            <a:ext cx="3764520" cy="1932480"/>
          </a:xfrm>
          <a:prstGeom prst="rect">
            <a:avLst/>
          </a:prstGeom>
          <a:solidFill>
            <a:srgbClr val="F7954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" rIns="0" bIns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200025" algn="ctr">
              <a:lnSpc>
                <a:spcPts val="208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жителей,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систематически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занимающихся</a:t>
            </a:r>
            <a:r>
              <a:rPr lang="ru-RU" sz="2000" b="0" strike="noStrike" spc="-4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физической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1885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культурой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спортом,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-2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2070"/>
              </a:lnSpc>
            </a:pP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численности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22910" algn="ctr">
              <a:lnSpc>
                <a:spcPts val="2080"/>
              </a:lnSpc>
              <a:spcBef>
                <a:spcPts val="165"/>
              </a:spcBef>
            </a:pPr>
            <a:r>
              <a:rPr lang="ru-RU" sz="2000" b="0" strike="noStrike" spc="-1" dirty="0" err="1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2000" b="0" strike="noStrike" spc="-7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49,8%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73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920" y="4076640"/>
            <a:ext cx="3384360" cy="223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roup 1"/>
          <p:cNvGrpSpPr/>
          <p:nvPr/>
        </p:nvGrpSpPr>
        <p:grpSpPr>
          <a:xfrm>
            <a:off x="210960" y="1125720"/>
            <a:ext cx="8723160" cy="1883520"/>
            <a:chOff x="210960" y="1125720"/>
            <a:chExt cx="8723160" cy="1883520"/>
          </a:xfrm>
        </p:grpSpPr>
        <p:sp>
          <p:nvSpPr>
            <p:cNvPr id="675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7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0" y="112572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7" name="CustomShape 3"/>
            <p:cNvSpPr/>
            <p:nvPr/>
          </p:nvSpPr>
          <p:spPr>
            <a:xfrm>
              <a:off x="395640" y="112572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80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8" name="TextShape 4"/>
          <p:cNvSpPr txBox="1"/>
          <p:nvPr/>
        </p:nvSpPr>
        <p:spPr>
          <a:xfrm>
            <a:off x="1931400" y="325800"/>
            <a:ext cx="5280480" cy="394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бюджета</a:t>
            </a: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физическую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культуру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79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8440" y="798480"/>
            <a:ext cx="1045080" cy="196200"/>
          </a:xfrm>
          <a:prstGeom prst="rect">
            <a:avLst/>
          </a:prstGeom>
          <a:ln w="0">
            <a:noFill/>
          </a:ln>
        </p:spPr>
      </p:pic>
      <p:sp>
        <p:nvSpPr>
          <p:cNvPr id="680" name="CustomShape 5"/>
          <p:cNvSpPr/>
          <p:nvPr/>
        </p:nvSpPr>
        <p:spPr>
          <a:xfrm>
            <a:off x="556200" y="140724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0,7</a:t>
            </a:r>
            <a:endParaRPr lang="ru-RU" sz="1800" b="0" strike="noStrike" spc="-1">
              <a:latin typeface="Arial" panose="020B0604020202020204"/>
            </a:endParaRPr>
          </a:p>
        </p:txBody>
      </p:sp>
      <p:grpSp>
        <p:nvGrpSpPr>
          <p:cNvPr id="681" name="Group 6"/>
          <p:cNvGrpSpPr/>
          <p:nvPr/>
        </p:nvGrpSpPr>
        <p:grpSpPr>
          <a:xfrm>
            <a:off x="1029960" y="1125720"/>
            <a:ext cx="7594920" cy="588960"/>
            <a:chOff x="1029960" y="1125720"/>
            <a:chExt cx="7594920" cy="588960"/>
          </a:xfrm>
        </p:grpSpPr>
        <p:sp>
          <p:nvSpPr>
            <p:cNvPr id="682" name="CustomShape 7"/>
            <p:cNvSpPr/>
            <p:nvPr/>
          </p:nvSpPr>
          <p:spPr>
            <a:xfrm>
              <a:off x="1029960" y="11257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46"/>
                  </a:lnTo>
                  <a:lnTo>
                    <a:pt x="7566193" y="560466"/>
                  </a:lnTo>
                  <a:lnTo>
                    <a:pt x="7587229" y="529218"/>
                  </a:lnTo>
                  <a:lnTo>
                    <a:pt x="7594942" y="490982"/>
                  </a:lnTo>
                  <a:lnTo>
                    <a:pt x="7594942" y="98171"/>
                  </a:lnTo>
                  <a:lnTo>
                    <a:pt x="7587229" y="59953"/>
                  </a:lnTo>
                  <a:lnTo>
                    <a:pt x="7566193" y="28749"/>
                  </a:lnTo>
                  <a:lnTo>
                    <a:pt x="7534988" y="7713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8"/>
            <p:cNvSpPr/>
            <p:nvPr/>
          </p:nvSpPr>
          <p:spPr>
            <a:xfrm>
              <a:off x="1029960" y="11257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171"/>
                  </a:moveTo>
                  <a:lnTo>
                    <a:pt x="7594942" y="490982"/>
                  </a:lnTo>
                  <a:lnTo>
                    <a:pt x="7587229" y="529218"/>
                  </a:lnTo>
                  <a:lnTo>
                    <a:pt x="7566193" y="560466"/>
                  </a:lnTo>
                  <a:lnTo>
                    <a:pt x="7534988" y="58154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3"/>
                  </a:lnTo>
                  <a:lnTo>
                    <a:pt x="7566193" y="28749"/>
                  </a:lnTo>
                  <a:lnTo>
                    <a:pt x="7587229" y="59953"/>
                  </a:lnTo>
                  <a:lnTo>
                    <a:pt x="7594942" y="98171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4" name="CustomShape 9"/>
          <p:cNvSpPr/>
          <p:nvPr/>
        </p:nvSpPr>
        <p:spPr>
          <a:xfrm>
            <a:off x="1110240" y="1293480"/>
            <a:ext cx="388512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проведение спортивных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85" name="Group 10"/>
          <p:cNvGrpSpPr/>
          <p:nvPr/>
        </p:nvGrpSpPr>
        <p:grpSpPr>
          <a:xfrm>
            <a:off x="395640" y="1878840"/>
            <a:ext cx="634680" cy="906480"/>
            <a:chOff x="395640" y="1878840"/>
            <a:chExt cx="634680" cy="906480"/>
          </a:xfrm>
        </p:grpSpPr>
        <p:pic>
          <p:nvPicPr>
            <p:cNvPr id="686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640" y="18788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7" name="CustomShape 11"/>
            <p:cNvSpPr/>
            <p:nvPr/>
          </p:nvSpPr>
          <p:spPr>
            <a:xfrm>
              <a:off x="395640" y="18788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80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652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373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8" name="CustomShape 12"/>
          <p:cNvSpPr/>
          <p:nvPr/>
        </p:nvSpPr>
        <p:spPr>
          <a:xfrm>
            <a:off x="556200" y="216036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0,1</a:t>
            </a:r>
            <a:endParaRPr lang="ru-RU" sz="1800" b="0" strike="noStrike" spc="-1">
              <a:latin typeface="Arial" panose="020B0604020202020204"/>
            </a:endParaRPr>
          </a:p>
        </p:txBody>
      </p:sp>
      <p:grpSp>
        <p:nvGrpSpPr>
          <p:cNvPr id="689" name="Group 13"/>
          <p:cNvGrpSpPr/>
          <p:nvPr/>
        </p:nvGrpSpPr>
        <p:grpSpPr>
          <a:xfrm>
            <a:off x="1029960" y="1878840"/>
            <a:ext cx="7594920" cy="588960"/>
            <a:chOff x="1029960" y="1878840"/>
            <a:chExt cx="7594920" cy="588960"/>
          </a:xfrm>
        </p:grpSpPr>
        <p:sp>
          <p:nvSpPr>
            <p:cNvPr id="690" name="CustomShape 14"/>
            <p:cNvSpPr/>
            <p:nvPr/>
          </p:nvSpPr>
          <p:spPr>
            <a:xfrm>
              <a:off x="1029960" y="187884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66"/>
                  </a:lnTo>
                  <a:lnTo>
                    <a:pt x="7566193" y="560530"/>
                  </a:lnTo>
                  <a:lnTo>
                    <a:pt x="7587229" y="529326"/>
                  </a:lnTo>
                  <a:lnTo>
                    <a:pt x="7594942" y="491109"/>
                  </a:lnTo>
                  <a:lnTo>
                    <a:pt x="7594942" y="98298"/>
                  </a:lnTo>
                  <a:lnTo>
                    <a:pt x="7587229" y="60007"/>
                  </a:lnTo>
                  <a:lnTo>
                    <a:pt x="7566193" y="28765"/>
                  </a:lnTo>
                  <a:lnTo>
                    <a:pt x="7534988" y="7715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" name="CustomShape 15"/>
            <p:cNvSpPr/>
            <p:nvPr/>
          </p:nvSpPr>
          <p:spPr>
            <a:xfrm>
              <a:off x="1029960" y="187884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298"/>
                  </a:moveTo>
                  <a:lnTo>
                    <a:pt x="7594942" y="491109"/>
                  </a:lnTo>
                  <a:lnTo>
                    <a:pt x="7587229" y="529326"/>
                  </a:lnTo>
                  <a:lnTo>
                    <a:pt x="7566193" y="560530"/>
                  </a:lnTo>
                  <a:lnTo>
                    <a:pt x="7534988" y="58156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5"/>
                  </a:lnTo>
                  <a:lnTo>
                    <a:pt x="7566193" y="28765"/>
                  </a:lnTo>
                  <a:lnTo>
                    <a:pt x="7587229" y="60007"/>
                  </a:lnTo>
                  <a:lnTo>
                    <a:pt x="7594942" y="98298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2" name="CustomShape 16"/>
          <p:cNvSpPr/>
          <p:nvPr/>
        </p:nvSpPr>
        <p:spPr>
          <a:xfrm>
            <a:off x="1110240" y="2046960"/>
            <a:ext cx="283356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Приобретение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спортивного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инвентаря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93" name="Group 17"/>
          <p:cNvGrpSpPr/>
          <p:nvPr/>
        </p:nvGrpSpPr>
        <p:grpSpPr>
          <a:xfrm>
            <a:off x="395640" y="2632320"/>
            <a:ext cx="634680" cy="906480"/>
            <a:chOff x="395640" y="2632320"/>
            <a:chExt cx="634680" cy="906480"/>
          </a:xfrm>
        </p:grpSpPr>
        <p:pic>
          <p:nvPicPr>
            <p:cNvPr id="694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40" y="263232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5" name="CustomShape 18"/>
            <p:cNvSpPr/>
            <p:nvPr/>
          </p:nvSpPr>
          <p:spPr>
            <a:xfrm>
              <a:off x="395640" y="263232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6" name="CustomShape 19"/>
          <p:cNvSpPr/>
          <p:nvPr/>
        </p:nvSpPr>
        <p:spPr>
          <a:xfrm>
            <a:off x="556200" y="291384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0,0</a:t>
            </a:r>
            <a:endParaRPr lang="ru-RU" sz="1800" b="0" strike="noStrike" spc="-1">
              <a:latin typeface="Arial" panose="020B0604020202020204"/>
            </a:endParaRPr>
          </a:p>
        </p:txBody>
      </p:sp>
      <p:grpSp>
        <p:nvGrpSpPr>
          <p:cNvPr id="697" name="Group 20"/>
          <p:cNvGrpSpPr/>
          <p:nvPr/>
        </p:nvGrpSpPr>
        <p:grpSpPr>
          <a:xfrm>
            <a:off x="1029960" y="2632320"/>
            <a:ext cx="7594920" cy="588960"/>
            <a:chOff x="1029960" y="2632320"/>
            <a:chExt cx="7594920" cy="588960"/>
          </a:xfrm>
        </p:grpSpPr>
        <p:sp>
          <p:nvSpPr>
            <p:cNvPr id="698" name="CustomShape 21"/>
            <p:cNvSpPr/>
            <p:nvPr/>
          </p:nvSpPr>
          <p:spPr>
            <a:xfrm>
              <a:off x="1029960" y="26323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46"/>
                  </a:lnTo>
                  <a:lnTo>
                    <a:pt x="7566193" y="560466"/>
                  </a:lnTo>
                  <a:lnTo>
                    <a:pt x="7587229" y="529218"/>
                  </a:lnTo>
                  <a:lnTo>
                    <a:pt x="7594942" y="490982"/>
                  </a:lnTo>
                  <a:lnTo>
                    <a:pt x="7594942" y="98171"/>
                  </a:lnTo>
                  <a:lnTo>
                    <a:pt x="7587229" y="59953"/>
                  </a:lnTo>
                  <a:lnTo>
                    <a:pt x="7566193" y="28749"/>
                  </a:lnTo>
                  <a:lnTo>
                    <a:pt x="7534988" y="7713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" name="CustomShape 22"/>
            <p:cNvSpPr/>
            <p:nvPr/>
          </p:nvSpPr>
          <p:spPr>
            <a:xfrm>
              <a:off x="1029960" y="26323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171"/>
                  </a:moveTo>
                  <a:lnTo>
                    <a:pt x="7594942" y="490982"/>
                  </a:lnTo>
                  <a:lnTo>
                    <a:pt x="7587229" y="529218"/>
                  </a:lnTo>
                  <a:lnTo>
                    <a:pt x="7566193" y="560466"/>
                  </a:lnTo>
                  <a:lnTo>
                    <a:pt x="7534988" y="58154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3"/>
                  </a:lnTo>
                  <a:lnTo>
                    <a:pt x="7566193" y="28749"/>
                  </a:lnTo>
                  <a:lnTo>
                    <a:pt x="7587229" y="59953"/>
                  </a:lnTo>
                  <a:lnTo>
                    <a:pt x="7594942" y="98171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0" name="CustomShape 23"/>
          <p:cNvSpPr/>
          <p:nvPr/>
        </p:nvSpPr>
        <p:spPr>
          <a:xfrm>
            <a:off x="1110240" y="2800440"/>
            <a:ext cx="380916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выездов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спортсменов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3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соревнования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701" name="Group 24"/>
          <p:cNvGrpSpPr/>
          <p:nvPr/>
        </p:nvGrpSpPr>
        <p:grpSpPr>
          <a:xfrm>
            <a:off x="395640" y="3385440"/>
            <a:ext cx="634680" cy="906480"/>
            <a:chOff x="395640" y="3385440"/>
            <a:chExt cx="634680" cy="906480"/>
          </a:xfrm>
        </p:grpSpPr>
        <p:pic>
          <p:nvPicPr>
            <p:cNvPr id="702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03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4" name="CustomShape 26"/>
          <p:cNvSpPr/>
          <p:nvPr/>
        </p:nvSpPr>
        <p:spPr>
          <a:xfrm>
            <a:off x="556200" y="366732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0,7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705" name="CustomShape 27"/>
          <p:cNvSpPr/>
          <p:nvPr/>
        </p:nvSpPr>
        <p:spPr>
          <a:xfrm>
            <a:off x="1029960" y="3385440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8"/>
          <p:cNvSpPr/>
          <p:nvPr/>
        </p:nvSpPr>
        <p:spPr>
          <a:xfrm>
            <a:off x="1110240" y="3468600"/>
            <a:ext cx="711612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поэтапному</a:t>
            </a:r>
            <a:r>
              <a:rPr lang="ru-RU" sz="13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внедрению</a:t>
            </a:r>
            <a:r>
              <a:rPr lang="ru-RU" sz="13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Всероссийского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физкультурно-спортивного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комплекса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«Готов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труду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обороне»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(ГТО)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</a:t>
            </a:r>
            <a:r>
              <a:rPr lang="ru-RU" sz="1300" b="0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муниципальном</a:t>
            </a:r>
            <a:r>
              <a:rPr lang="ru-RU" sz="13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районе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07" name="CustomShape 29"/>
          <p:cNvSpPr/>
          <p:nvPr/>
        </p:nvSpPr>
        <p:spPr>
          <a:xfrm>
            <a:off x="1042920" y="4724280"/>
            <a:ext cx="2665440" cy="29628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135890">
              <a:lnSpc>
                <a:spcPct val="100000"/>
              </a:lnSpc>
              <a:spcBef>
                <a:spcPts val="415"/>
              </a:spcBef>
            </a:pP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600" b="0" strike="noStrike" spc="-2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600" b="0" strike="noStrike" spc="49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 1,3</a:t>
            </a:r>
            <a:r>
              <a:rPr lang="ru-RU" sz="16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млн.р.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708" name="CustomShape 30"/>
          <p:cNvSpPr/>
          <p:nvPr/>
        </p:nvSpPr>
        <p:spPr>
          <a:xfrm>
            <a:off x="1042920" y="5300640"/>
            <a:ext cx="2665440" cy="29628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135890">
              <a:lnSpc>
                <a:spcPct val="100000"/>
              </a:lnSpc>
              <a:spcBef>
                <a:spcPts val="415"/>
              </a:spcBef>
            </a:pP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600" b="0" strike="noStrike" spc="-2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29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6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1,3</a:t>
            </a:r>
            <a:r>
              <a:rPr lang="ru-RU" sz="16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млн.р.</a:t>
            </a:r>
            <a:endParaRPr lang="ru-RU" sz="1600" b="0" strike="noStrike" spc="-1">
              <a:latin typeface="Arial" panose="020B0604020202020204"/>
            </a:endParaRPr>
          </a:p>
        </p:txBody>
      </p:sp>
      <p:pic>
        <p:nvPicPr>
          <p:cNvPr id="709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6360" y="4267440"/>
            <a:ext cx="3634920" cy="242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roup 1"/>
          <p:cNvGrpSpPr/>
          <p:nvPr/>
        </p:nvGrpSpPr>
        <p:grpSpPr>
          <a:xfrm>
            <a:off x="210960" y="1270440"/>
            <a:ext cx="8723160" cy="4244760"/>
            <a:chOff x="210960" y="1270440"/>
            <a:chExt cx="8723160" cy="4244760"/>
          </a:xfrm>
        </p:grpSpPr>
        <p:sp>
          <p:nvSpPr>
            <p:cNvPr id="711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127044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3" name="CustomShape 3"/>
            <p:cNvSpPr/>
            <p:nvPr/>
          </p:nvSpPr>
          <p:spPr>
            <a:xfrm>
              <a:off x="467640" y="127044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30">
                  <a:moveTo>
                    <a:pt x="0" y="116077"/>
                  </a:moveTo>
                  <a:lnTo>
                    <a:pt x="9130" y="70883"/>
                  </a:lnTo>
                  <a:lnTo>
                    <a:pt x="34031" y="33988"/>
                  </a:lnTo>
                  <a:lnTo>
                    <a:pt x="70964" y="911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18"/>
                  </a:lnTo>
                  <a:lnTo>
                    <a:pt x="8185210" y="33988"/>
                  </a:lnTo>
                  <a:lnTo>
                    <a:pt x="8210124" y="70883"/>
                  </a:lnTo>
                  <a:lnTo>
                    <a:pt x="8219262" y="116077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077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198000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5" name="CustomShape 4"/>
            <p:cNvSpPr/>
            <p:nvPr/>
          </p:nvSpPr>
          <p:spPr>
            <a:xfrm>
              <a:off x="467640" y="198000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30">
                  <a:moveTo>
                    <a:pt x="0" y="116204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4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204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640" y="268956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7" name="CustomShape 5"/>
            <p:cNvSpPr/>
            <p:nvPr/>
          </p:nvSpPr>
          <p:spPr>
            <a:xfrm>
              <a:off x="467640" y="268956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0898"/>
                  </a:lnTo>
                  <a:lnTo>
                    <a:pt x="8210124" y="626165"/>
                  </a:lnTo>
                  <a:lnTo>
                    <a:pt x="8185210" y="663098"/>
                  </a:lnTo>
                  <a:lnTo>
                    <a:pt x="8148271" y="687982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82"/>
                  </a:lnTo>
                  <a:lnTo>
                    <a:pt x="34031" y="663098"/>
                  </a:lnTo>
                  <a:lnTo>
                    <a:pt x="9130" y="626165"/>
                  </a:lnTo>
                  <a:lnTo>
                    <a:pt x="0" y="580898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8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339912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9" name="CustomShape 6"/>
            <p:cNvSpPr/>
            <p:nvPr/>
          </p:nvSpPr>
          <p:spPr>
            <a:xfrm>
              <a:off x="467640" y="339912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4"/>
                  </a:moveTo>
                  <a:lnTo>
                    <a:pt x="9130" y="70937"/>
                  </a:lnTo>
                  <a:lnTo>
                    <a:pt x="34031" y="34004"/>
                  </a:lnTo>
                  <a:lnTo>
                    <a:pt x="70964" y="9120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20"/>
                  </a:lnTo>
                  <a:lnTo>
                    <a:pt x="8185210" y="34004"/>
                  </a:lnTo>
                  <a:lnTo>
                    <a:pt x="8210124" y="70937"/>
                  </a:lnTo>
                  <a:lnTo>
                    <a:pt x="8219262" y="116204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204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0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410868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1" name="CustomShape 7"/>
            <p:cNvSpPr/>
            <p:nvPr/>
          </p:nvSpPr>
          <p:spPr>
            <a:xfrm>
              <a:off x="467640" y="410868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0898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8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2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640" y="481824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3" name="CustomShape 8"/>
            <p:cNvSpPr/>
            <p:nvPr/>
          </p:nvSpPr>
          <p:spPr>
            <a:xfrm>
              <a:off x="467640" y="481824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1025"/>
                  </a:lnTo>
                  <a:lnTo>
                    <a:pt x="8210124" y="626219"/>
                  </a:lnTo>
                  <a:lnTo>
                    <a:pt x="8185210" y="663114"/>
                  </a:lnTo>
                  <a:lnTo>
                    <a:pt x="8148271" y="687984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84"/>
                  </a:lnTo>
                  <a:lnTo>
                    <a:pt x="34031" y="663114"/>
                  </a:lnTo>
                  <a:lnTo>
                    <a:pt x="9130" y="626219"/>
                  </a:lnTo>
                  <a:lnTo>
                    <a:pt x="0" y="581025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24" name="TextShape 9"/>
          <p:cNvSpPr txBox="1"/>
          <p:nvPr/>
        </p:nvSpPr>
        <p:spPr>
          <a:xfrm>
            <a:off x="3397680" y="362520"/>
            <a:ext cx="2347200" cy="330176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политика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25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920" y="870120"/>
            <a:ext cx="787680" cy="196200"/>
          </a:xfrm>
          <a:prstGeom prst="rect">
            <a:avLst/>
          </a:prstGeom>
          <a:ln w="0">
            <a:noFill/>
          </a:ln>
        </p:spPr>
      </p:pic>
      <p:sp>
        <p:nvSpPr>
          <p:cNvPr id="726" name="CustomShape 10"/>
          <p:cNvSpPr/>
          <p:nvPr/>
        </p:nvSpPr>
        <p:spPr>
          <a:xfrm>
            <a:off x="539640" y="1322280"/>
            <a:ext cx="8062920" cy="38840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ts val="1340"/>
              </a:lnSpc>
              <a:spcBef>
                <a:spcPts val="100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6,6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улучшение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жилищных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граждан,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проживающих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сельской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местности,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том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молодых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молодых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ts val="1340"/>
              </a:lnSpc>
            </a:pP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специалистов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(субсидии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выданы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86000"/>
              </a:lnSpc>
              <a:spcBef>
                <a:spcPts val="990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21,3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 Российской Федерации,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предоставлению мер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оплате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жилого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помещения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коммунальных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</a:t>
            </a:r>
            <a:r>
              <a:rPr lang="ru-RU" sz="1200" b="0" strike="noStrike" spc="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(получателей</a:t>
            </a:r>
            <a:r>
              <a:rPr lang="ru-RU" sz="1200" b="0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880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человек,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получателей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субсидий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351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ts val="1240"/>
              </a:lnSpc>
              <a:spcBef>
                <a:spcPts val="1000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65,9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</a:t>
            </a:r>
            <a:r>
              <a:rPr lang="ru-RU" sz="12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области,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предоставлению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оплате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жилого помещения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коммунальных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(получателей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2 385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ts val="124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0,1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 подпрограммы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«Почетный</a:t>
            </a:r>
            <a:r>
              <a:rPr lang="ru-RU" sz="1200" b="0" strike="noStrike" spc="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МР»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(звание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«Почетный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МР»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присвоено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26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чел.)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endParaRPr lang="ru-RU" sz="1200" b="0" strike="noStrike" spc="-1" dirty="0" smtClean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0,1</a:t>
            </a:r>
            <a:r>
              <a:rPr lang="ru-RU" sz="1200" b="0" strike="noStrike" spc="4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подпрограммы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«Материальная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пожилого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возраста,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ветеранов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инвалидов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ВОВ,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оказавшегося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трудной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жизненной</a:t>
            </a:r>
            <a:r>
              <a:rPr lang="ru-RU" sz="12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ситуации»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(выплаты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произведены 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ветеранам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ВОВ,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104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труженникам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тыла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вдовам.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Материальную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связи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утратой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имущества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результате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пожара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получили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16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человек,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материальную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связи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лечением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получили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3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человека)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0,9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некоммерческих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(общество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инвалидов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0,6,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общество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ветеранов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0,3)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727" name="Group 11"/>
          <p:cNvGrpSpPr/>
          <p:nvPr/>
        </p:nvGrpSpPr>
        <p:grpSpPr>
          <a:xfrm>
            <a:off x="539640" y="5805360"/>
            <a:ext cx="2808360" cy="360360"/>
            <a:chOff x="539640" y="5805360"/>
            <a:chExt cx="2808360" cy="360360"/>
          </a:xfrm>
        </p:grpSpPr>
        <p:sp>
          <p:nvSpPr>
            <p:cNvPr id="728" name="CustomShape 12"/>
            <p:cNvSpPr/>
            <p:nvPr/>
          </p:nvSpPr>
          <p:spPr>
            <a:xfrm>
              <a:off x="53964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2748279" y="0"/>
                  </a:moveTo>
                  <a:lnTo>
                    <a:pt x="60058" y="0"/>
                  </a:lnTo>
                  <a:lnTo>
                    <a:pt x="36679" y="4719"/>
                  </a:lnTo>
                  <a:lnTo>
                    <a:pt x="17589" y="17589"/>
                  </a:lnTo>
                  <a:lnTo>
                    <a:pt x="4719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748279" y="360362"/>
                  </a:lnTo>
                  <a:lnTo>
                    <a:pt x="2771649" y="355643"/>
                  </a:lnTo>
                  <a:lnTo>
                    <a:pt x="2790745" y="342772"/>
                  </a:lnTo>
                  <a:lnTo>
                    <a:pt x="2803626" y="323682"/>
                  </a:lnTo>
                  <a:lnTo>
                    <a:pt x="2808351" y="300304"/>
                  </a:lnTo>
                  <a:lnTo>
                    <a:pt x="2808351" y="60058"/>
                  </a:lnTo>
                  <a:lnTo>
                    <a:pt x="2803626" y="36679"/>
                  </a:lnTo>
                  <a:lnTo>
                    <a:pt x="2790745" y="17589"/>
                  </a:lnTo>
                  <a:lnTo>
                    <a:pt x="2771649" y="4719"/>
                  </a:lnTo>
                  <a:lnTo>
                    <a:pt x="274827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CustomShape 13"/>
            <p:cNvSpPr/>
            <p:nvPr/>
          </p:nvSpPr>
          <p:spPr>
            <a:xfrm>
              <a:off x="53964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0" y="60058"/>
                  </a:moveTo>
                  <a:lnTo>
                    <a:pt x="4719" y="36679"/>
                  </a:lnTo>
                  <a:lnTo>
                    <a:pt x="17589" y="17589"/>
                  </a:lnTo>
                  <a:lnTo>
                    <a:pt x="36679" y="4719"/>
                  </a:lnTo>
                  <a:lnTo>
                    <a:pt x="60058" y="0"/>
                  </a:lnTo>
                  <a:lnTo>
                    <a:pt x="2748279" y="0"/>
                  </a:lnTo>
                  <a:lnTo>
                    <a:pt x="2771649" y="4719"/>
                  </a:lnTo>
                  <a:lnTo>
                    <a:pt x="2790745" y="17589"/>
                  </a:lnTo>
                  <a:lnTo>
                    <a:pt x="2803626" y="36679"/>
                  </a:lnTo>
                  <a:lnTo>
                    <a:pt x="2808351" y="60058"/>
                  </a:lnTo>
                  <a:lnTo>
                    <a:pt x="2808351" y="300304"/>
                  </a:lnTo>
                  <a:lnTo>
                    <a:pt x="2803626" y="323682"/>
                  </a:lnTo>
                  <a:lnTo>
                    <a:pt x="2790745" y="342772"/>
                  </a:lnTo>
                  <a:lnTo>
                    <a:pt x="2771649" y="355643"/>
                  </a:lnTo>
                  <a:lnTo>
                    <a:pt x="2748279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0" name="CustomShape 14"/>
          <p:cNvSpPr/>
          <p:nvPr/>
        </p:nvSpPr>
        <p:spPr>
          <a:xfrm>
            <a:off x="556560" y="5846040"/>
            <a:ext cx="277452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2159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600" b="0" strike="noStrike" spc="-26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4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600" b="0" strike="noStrike" spc="29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94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,9</a:t>
            </a:r>
            <a:r>
              <a:rPr lang="ru-RU" sz="16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млн.руб.</a:t>
            </a:r>
            <a:endParaRPr lang="ru-RU" sz="1600" b="0" strike="noStrike" spc="-1">
              <a:latin typeface="Arial" panose="020B0604020202020204"/>
            </a:endParaRPr>
          </a:p>
        </p:txBody>
      </p:sp>
      <p:grpSp>
        <p:nvGrpSpPr>
          <p:cNvPr id="731" name="Group 15"/>
          <p:cNvGrpSpPr/>
          <p:nvPr/>
        </p:nvGrpSpPr>
        <p:grpSpPr>
          <a:xfrm>
            <a:off x="3635280" y="5805360"/>
            <a:ext cx="2808360" cy="360360"/>
            <a:chOff x="3635280" y="5805360"/>
            <a:chExt cx="2808360" cy="360360"/>
          </a:xfrm>
        </p:grpSpPr>
        <p:sp>
          <p:nvSpPr>
            <p:cNvPr id="732" name="CustomShape 16"/>
            <p:cNvSpPr/>
            <p:nvPr/>
          </p:nvSpPr>
          <p:spPr>
            <a:xfrm>
              <a:off x="363528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2748279" y="0"/>
                  </a:moveTo>
                  <a:lnTo>
                    <a:pt x="60071" y="0"/>
                  </a:lnTo>
                  <a:lnTo>
                    <a:pt x="36701" y="4719"/>
                  </a:lnTo>
                  <a:lnTo>
                    <a:pt x="17605" y="17589"/>
                  </a:lnTo>
                  <a:lnTo>
                    <a:pt x="4724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24" y="323682"/>
                  </a:lnTo>
                  <a:lnTo>
                    <a:pt x="17605" y="342772"/>
                  </a:lnTo>
                  <a:lnTo>
                    <a:pt x="36701" y="355643"/>
                  </a:lnTo>
                  <a:lnTo>
                    <a:pt x="60071" y="360362"/>
                  </a:lnTo>
                  <a:lnTo>
                    <a:pt x="2748279" y="360362"/>
                  </a:lnTo>
                  <a:lnTo>
                    <a:pt x="2771649" y="355643"/>
                  </a:lnTo>
                  <a:lnTo>
                    <a:pt x="2790745" y="342772"/>
                  </a:lnTo>
                  <a:lnTo>
                    <a:pt x="2803626" y="323682"/>
                  </a:lnTo>
                  <a:lnTo>
                    <a:pt x="2808351" y="300304"/>
                  </a:lnTo>
                  <a:lnTo>
                    <a:pt x="2808351" y="60058"/>
                  </a:lnTo>
                  <a:lnTo>
                    <a:pt x="2803626" y="36679"/>
                  </a:lnTo>
                  <a:lnTo>
                    <a:pt x="2790745" y="17589"/>
                  </a:lnTo>
                  <a:lnTo>
                    <a:pt x="2771649" y="4719"/>
                  </a:lnTo>
                  <a:lnTo>
                    <a:pt x="274827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17"/>
            <p:cNvSpPr/>
            <p:nvPr/>
          </p:nvSpPr>
          <p:spPr>
            <a:xfrm>
              <a:off x="363528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0" y="60058"/>
                  </a:moveTo>
                  <a:lnTo>
                    <a:pt x="4724" y="36679"/>
                  </a:lnTo>
                  <a:lnTo>
                    <a:pt x="17605" y="17589"/>
                  </a:lnTo>
                  <a:lnTo>
                    <a:pt x="36701" y="4719"/>
                  </a:lnTo>
                  <a:lnTo>
                    <a:pt x="60071" y="0"/>
                  </a:lnTo>
                  <a:lnTo>
                    <a:pt x="2748279" y="0"/>
                  </a:lnTo>
                  <a:lnTo>
                    <a:pt x="2771649" y="4719"/>
                  </a:lnTo>
                  <a:lnTo>
                    <a:pt x="2790745" y="17589"/>
                  </a:lnTo>
                  <a:lnTo>
                    <a:pt x="2803626" y="36679"/>
                  </a:lnTo>
                  <a:lnTo>
                    <a:pt x="2808351" y="60058"/>
                  </a:lnTo>
                  <a:lnTo>
                    <a:pt x="2808351" y="300304"/>
                  </a:lnTo>
                  <a:lnTo>
                    <a:pt x="2803626" y="323682"/>
                  </a:lnTo>
                  <a:lnTo>
                    <a:pt x="2790745" y="342772"/>
                  </a:lnTo>
                  <a:lnTo>
                    <a:pt x="2771649" y="355643"/>
                  </a:lnTo>
                  <a:lnTo>
                    <a:pt x="2748279" y="360362"/>
                  </a:lnTo>
                  <a:lnTo>
                    <a:pt x="60071" y="360362"/>
                  </a:lnTo>
                  <a:lnTo>
                    <a:pt x="36701" y="355643"/>
                  </a:lnTo>
                  <a:lnTo>
                    <a:pt x="17605" y="342772"/>
                  </a:lnTo>
                  <a:lnTo>
                    <a:pt x="4724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4" name="CustomShape 18"/>
          <p:cNvSpPr/>
          <p:nvPr/>
        </p:nvSpPr>
        <p:spPr>
          <a:xfrm>
            <a:off x="3652200" y="5846040"/>
            <a:ext cx="277452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217805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2021</a:t>
            </a:r>
            <a:r>
              <a:rPr lang="ru-RU" sz="1600" b="0" strike="noStrike" spc="-2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4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9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94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,6</a:t>
            </a:r>
            <a:r>
              <a:rPr lang="ru-RU" sz="16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млн.руб.</a:t>
            </a:r>
            <a:endParaRPr lang="ru-RU" sz="1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69269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1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</a:t>
            </a:r>
            <a:r>
              <a:rPr lang="ru-RU" sz="2800" spc="-41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800" spc="-26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2800" spc="-15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1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2800" spc="-21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 smtClean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8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65646636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414800" y="433800"/>
            <a:ext cx="631548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Долговые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</a:t>
            </a:r>
            <a:r>
              <a:rPr lang="ru-RU" sz="1800" b="1" strike="noStrike" spc="9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2060848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1064160" y="299520"/>
            <a:ext cx="7012080" cy="1292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 indent="2540" algn="ctr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состоянии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долга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января</a:t>
            </a:r>
            <a:r>
              <a:rPr lang="ru-RU" sz="28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43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720" y="1700280"/>
            <a:ext cx="3384360" cy="2166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4" name="Table 2"/>
          <p:cNvGraphicFramePr/>
          <p:nvPr>
            <p:extLst>
              <p:ext uri="{D42A27DB-BD31-4B8C-83A1-F6EECF244321}">
                <p14:modId xmlns:p14="http://schemas.microsoft.com/office/powerpoint/2010/main" val="2996888353"/>
              </p:ext>
            </p:extLst>
          </p:nvPr>
        </p:nvGraphicFramePr>
        <p:xfrm>
          <a:off x="244440" y="4143240"/>
          <a:ext cx="8569080" cy="2072640"/>
        </p:xfrm>
        <a:graphic>
          <a:graphicData uri="http://schemas.openxmlformats.org/drawingml/2006/table">
            <a:tbl>
              <a:tblPr/>
              <a:tblGrid>
                <a:gridCol w="172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076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785" indent="-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а01.0</a:t>
                      </a:r>
                      <a:r>
                        <a:rPr lang="ru-RU" sz="1400" b="1" strike="noStrike" spc="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.2021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830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2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01.04.2021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01.07.2021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 indent="1206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01.10.2021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01.01.2022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Муниципальные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гарантии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10200,0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10000,0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Бюджетный</a:t>
                      </a:r>
                      <a:r>
                        <a:rPr lang="ru-RU" sz="1400" b="0" strike="noStrike" spc="-7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кредит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9926,7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7726,7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7 726,7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6075,9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8775,9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Итого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9926,7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17926,7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17726,7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6075,9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8775,9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45" name="Диаграмма 28"/>
          <p:cNvGraphicFramePr/>
          <p:nvPr/>
        </p:nvGraphicFramePr>
        <p:xfrm>
          <a:off x="280080" y="1712880"/>
          <a:ext cx="5156016" cy="21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049905" indent="-2546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контролю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финансово-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сфере.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4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3880" y="861120"/>
            <a:ext cx="886680" cy="220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9" name="Table 3"/>
          <p:cNvGraphicFramePr/>
          <p:nvPr>
            <p:extLst>
              <p:ext uri="{D42A27DB-BD31-4B8C-83A1-F6EECF244321}">
                <p14:modId xmlns:p14="http://schemas.microsoft.com/office/powerpoint/2010/main" val="1871751399"/>
              </p:ext>
            </p:extLst>
          </p:nvPr>
        </p:nvGraphicFramePr>
        <p:xfrm>
          <a:off x="244440" y="1262160"/>
          <a:ext cx="8643240" cy="5185080"/>
        </p:xfrm>
        <a:graphic>
          <a:graphicData uri="http://schemas.openxmlformats.org/drawingml/2006/table">
            <a:tbl>
              <a:tblPr/>
              <a:tblGrid>
                <a:gridCol w="64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r>
                        <a:rPr lang="ru-RU" sz="1400" b="1" strike="noStrike" spc="-4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изм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785" indent="-4254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75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400" b="1" strike="noStrike" spc="-2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ли</a:t>
                      </a: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400" b="1" strike="noStrike" spc="9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</a:t>
                      </a:r>
                      <a:r>
                        <a:rPr lang="ru-RU" sz="1400" b="1" strike="noStrike" spc="-2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  </a:t>
                      </a: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(сведения)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</a:t>
                      </a:r>
                      <a:r>
                        <a:rPr lang="ru-RU" sz="1400" b="1" strike="noStrike" spc="-4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2020</a:t>
                      </a:r>
                      <a:r>
                        <a:rPr lang="ru-RU" sz="1400" b="1" strike="noStrike" spc="-4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Сведения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органе, осуществляющем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внутренний</a:t>
                      </a:r>
                      <a:r>
                        <a:rPr lang="ru-RU" sz="1400" b="1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муниципальный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финансовый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контроль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1.1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Количество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проведенных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соблюдения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бюджетного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законодательства</a:t>
                      </a:r>
                      <a:r>
                        <a:rPr lang="ru-RU" sz="1400" b="1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r>
                        <a:rPr lang="ru-RU" sz="1400" b="1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иных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нормативных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правовых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актов,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регулирующих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бюджетные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правоотношения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1.2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Объемы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проверенных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58 089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1.3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Сумма</a:t>
                      </a:r>
                      <a:r>
                        <a:rPr lang="ru-RU" sz="14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выявленных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14 182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том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нецелевое</a:t>
                      </a:r>
                      <a:r>
                        <a:rPr lang="ru-RU" sz="14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1,3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неправомерное</a:t>
                      </a:r>
                      <a:r>
                        <a:rPr lang="ru-RU" sz="1400" b="0" strike="noStrike" spc="-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неэффективное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674,2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Прочие</a:t>
                      </a:r>
                      <a:r>
                        <a:rPr lang="ru-RU" sz="1400" b="0" strike="noStrike" spc="-7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нарушения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13 500,2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50" name="CustomShape 4"/>
          <p:cNvSpPr/>
          <p:nvPr/>
        </p:nvSpPr>
        <p:spPr>
          <a:xfrm>
            <a:off x="5588280" y="6411600"/>
            <a:ext cx="315180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Продолжение</a:t>
            </a:r>
            <a:r>
              <a:rPr lang="ru-RU" sz="1200" b="0" strike="noStrike" spc="-2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таблицы</a:t>
            </a: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sz="1200" b="0" strike="noStrike" spc="-1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следующей</a:t>
            </a:r>
            <a:r>
              <a:rPr lang="ru-RU" sz="1200" b="0" strike="noStrike" spc="5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странице.</a:t>
            </a:r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" name="Table 1"/>
          <p:cNvGraphicFramePr/>
          <p:nvPr>
            <p:extLst>
              <p:ext uri="{D42A27DB-BD31-4B8C-83A1-F6EECF244321}">
                <p14:modId xmlns:p14="http://schemas.microsoft.com/office/powerpoint/2010/main" val="3938898755"/>
              </p:ext>
            </p:extLst>
          </p:nvPr>
        </p:nvGraphicFramePr>
        <p:xfrm>
          <a:off x="251640" y="1377815"/>
          <a:ext cx="8640000" cy="3535680"/>
        </p:xfrm>
        <a:graphic>
          <a:graphicData uri="http://schemas.openxmlformats.org/drawingml/2006/table">
            <a:tbl>
              <a:tblPr/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1.4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Возмещено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тыс.руб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            145,7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Сведения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органе, осуществляющем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внутренний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муниципальный 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финансовый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контроль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сфере закупок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частью 8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статьи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Федерального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закона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2.1 Количество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проведенных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 в сфере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закупок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частью 8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статьи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Федерального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закона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2.2</a:t>
                      </a:r>
                      <a:r>
                        <a:rPr lang="ru-RU" sz="14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Основные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виды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нарушений,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выявленных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ходе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проведения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плановых</a:t>
                      </a:r>
                      <a:r>
                        <a:rPr lang="ru-RU" sz="14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сфере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закупок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9870" indent="1333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часть,  стат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ь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266700" algn="r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ч.9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ст.16; ст.21; </a:t>
                      </a:r>
                      <a:r>
                        <a:rPr lang="ru-RU" sz="14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ст.22;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ч.1</a:t>
                      </a:r>
                      <a:r>
                        <a:rPr lang="ru-RU" sz="14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ст.93.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3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049905" indent="-2546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контролю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финансово-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сфере.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210960" y="1054440"/>
            <a:ext cx="8753400" cy="5587200"/>
            <a:chOff x="210960" y="1054440"/>
            <a:chExt cx="8753400" cy="558720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8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000" y="2492280"/>
              <a:ext cx="6479640" cy="414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2462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обсуждения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560"/>
              </a:lnSpc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(размещаются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сайте администрации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проекту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декабре)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spcBef>
                <a:spcPts val="10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отчету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исполнении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мае)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476000" y="195840"/>
            <a:ext cx="6192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ВОЗМОЖНОСТИ</a:t>
            </a:r>
            <a:r>
              <a:rPr lang="ru-RU" sz="2400" b="0" strike="noStrike" spc="18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ВЛИЯНИЯ</a:t>
            </a:r>
            <a:r>
              <a:rPr lang="ru-RU" sz="2400" b="0" strike="noStrike" spc="9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2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ГРАЖДАНИНА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400" b="0" strike="noStrike" spc="-12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</a:t>
            </a:r>
            <a:r>
              <a:rPr lang="ru-RU" sz="2400" b="0" strike="noStrike" spc="-15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2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" name="CustomShape 10"/>
          <p:cNvSpPr/>
          <p:nvPr/>
        </p:nvSpPr>
        <p:spPr>
          <a:xfrm>
            <a:off x="611560" y="730080"/>
            <a:ext cx="8179288" cy="4773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trike="noStrike" spc="-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ЧТО ТАКОЕ БЮДЖЕТ?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 – ЭТО ПЛАН ДОХОДОВ И РАСХОДОВ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endParaRPr lang="ru-RU" sz="1800" b="0" strike="noStrike" spc="-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" algn="just">
              <a:lnSpc>
                <a:spcPct val="150000"/>
              </a:lnSpc>
              <a:spcBef>
                <a:spcPts val="100"/>
              </a:spcBef>
            </a:pPr>
            <a:r>
              <a:rPr lang="ru-RU" spc="-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r>
              <a:rPr lang="ru-RU" sz="2000" spc="-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Каждый житель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3175" algn="just">
              <a:lnSpc>
                <a:spcPct val="150000"/>
              </a:lnSpc>
              <a:spcBef>
                <a:spcPts val="100"/>
              </a:spcBef>
            </a:pPr>
            <a:r>
              <a:rPr lang="ru-RU" sz="2000" b="0" strike="noStrike" spc="-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r>
              <a:rPr lang="ru-RU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Государство расходует поступившие доходы для выполнения своих функций и предоставления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lang="ru-RU" sz="2000" b="0" strike="noStrike" spc="-1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5800" cy="1427040"/>
          </a:xfrm>
          <a:prstGeom prst="rect">
            <a:avLst/>
          </a:prstGeom>
          <a:ln w="0">
            <a:noFill/>
          </a:ln>
        </p:spPr>
      </p:pic>
      <p:grpSp>
        <p:nvGrpSpPr>
          <p:cNvPr id="318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319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5"/>
            <p:cNvSpPr/>
            <p:nvPr/>
          </p:nvSpPr>
          <p:spPr>
            <a:xfrm>
              <a:off x="210960" y="71424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23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5" name="CustomShape 6"/>
          <p:cNvSpPr/>
          <p:nvPr/>
        </p:nvSpPr>
        <p:spPr>
          <a:xfrm>
            <a:off x="8367840" y="2155320"/>
            <a:ext cx="348840" cy="40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b="1" strike="noStrike" spc="-7">
                <a:solidFill>
                  <a:srgbClr val="974707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endParaRPr lang="ru-RU" sz="2600" b="0" strike="noStrike" spc="-1">
              <a:latin typeface="Arial" panose="020B0604020202020204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395536" y="1362600"/>
            <a:ext cx="8497184" cy="4414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>
            <a:spAutoFit/>
          </a:bodyPr>
          <a:lstStyle/>
          <a:p>
            <a:pPr marL="12700" indent="495300" algn="just">
              <a:lnSpc>
                <a:spcPct val="100000"/>
              </a:lnSpc>
              <a:spcBef>
                <a:spcPts val="105"/>
              </a:spcBef>
              <a:tabLst>
                <a:tab pos="0" algn="l"/>
              </a:tabLst>
            </a:pPr>
            <a:r>
              <a:rPr lang="ru-RU" sz="2600" b="1" i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поступающие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2600" b="1" i="1" strike="noStrike" spc="-7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выплачиваемые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</a:t>
            </a:r>
            <a:r>
              <a:rPr lang="ru-RU" sz="2600" b="1" strike="noStrike" spc="-5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spcBef>
                <a:spcPts val="5"/>
              </a:spcBef>
              <a:tabLst>
                <a:tab pos="0" algn="l"/>
              </a:tabLst>
            </a:pPr>
            <a:r>
              <a:rPr lang="ru-RU" sz="2600" b="1" i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Дефицит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превышение </a:t>
            </a:r>
            <a:r>
              <a:rPr lang="ru-RU" sz="2600" b="1" strike="noStrike" spc="-3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доходами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Профицит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превышение 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</a:t>
            </a:r>
            <a:r>
              <a:rPr lang="ru-RU" sz="2600" b="1" strike="noStrike" spc="-2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расходами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Бюджетные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2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расходные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обязательства,</a:t>
            </a:r>
            <a:r>
              <a:rPr lang="ru-RU" sz="2600" b="1" strike="noStrike" spc="-5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подлежащие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исполнению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" dirty="0" smtClean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600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 smtClean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соответствующем</a:t>
            </a:r>
            <a:r>
              <a:rPr lang="ru-RU" sz="2600" b="1" strike="noStrike" spc="-46" dirty="0" smtClean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финансовом</a:t>
            </a:r>
            <a:r>
              <a:rPr lang="ru-RU" sz="2600" b="1" strike="noStrike" spc="-4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1"/>
          <p:cNvGrpSpPr/>
          <p:nvPr/>
        </p:nvGrpSpPr>
        <p:grpSpPr>
          <a:xfrm>
            <a:off x="179280" y="228600"/>
            <a:ext cx="8784720" cy="6419520"/>
            <a:chOff x="179280" y="228600"/>
            <a:chExt cx="8784720" cy="6419520"/>
          </a:xfrm>
        </p:grpSpPr>
        <p:pic>
          <p:nvPicPr>
            <p:cNvPr id="32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800" cy="142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9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32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80" y="476280"/>
              <a:ext cx="8784720" cy="61718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TextShape 2"/>
          <p:cNvSpPr txBox="1"/>
          <p:nvPr/>
        </p:nvSpPr>
        <p:spPr>
          <a:xfrm>
            <a:off x="1516680" y="613440"/>
            <a:ext cx="618768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Какие</a:t>
            </a:r>
            <a:r>
              <a:rPr lang="ru-RU" sz="44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бывают</a:t>
            </a:r>
            <a:r>
              <a:rPr lang="ru-RU" sz="44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4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endParaRPr lang="ru-RU" sz="44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335" name="Group 3"/>
          <p:cNvGrpSpPr/>
          <p:nvPr/>
        </p:nvGrpSpPr>
        <p:grpSpPr>
          <a:xfrm>
            <a:off x="1639800" y="1328760"/>
            <a:ext cx="376920" cy="261360"/>
            <a:chOff x="1639800" y="1328760"/>
            <a:chExt cx="376920" cy="261360"/>
          </a:xfrm>
        </p:grpSpPr>
        <p:sp>
          <p:nvSpPr>
            <p:cNvPr id="336" name="CustomShape 4"/>
            <p:cNvSpPr/>
            <p:nvPr/>
          </p:nvSpPr>
          <p:spPr>
            <a:xfrm>
              <a:off x="1639800" y="1328760"/>
              <a:ext cx="376920" cy="261360"/>
            </a:xfrm>
            <a:custGeom>
              <a:avLst/>
              <a:gdLst/>
              <a:ahLst/>
              <a:cxnLst/>
              <a:rect l="l" t="t" r="r" b="b"/>
              <a:pathLst>
                <a:path w="377189" h="261619">
                  <a:moveTo>
                    <a:pt x="145922" y="0"/>
                  </a:moveTo>
                  <a:lnTo>
                    <a:pt x="94106" y="108076"/>
                  </a:lnTo>
                  <a:lnTo>
                    <a:pt x="0" y="63119"/>
                  </a:lnTo>
                  <a:lnTo>
                    <a:pt x="136651" y="261238"/>
                  </a:lnTo>
                  <a:lnTo>
                    <a:pt x="376681" y="243204"/>
                  </a:lnTo>
                  <a:lnTo>
                    <a:pt x="282447" y="198120"/>
                  </a:lnTo>
                  <a:lnTo>
                    <a:pt x="334136" y="90043"/>
                  </a:lnTo>
                  <a:lnTo>
                    <a:pt x="145922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5"/>
            <p:cNvSpPr/>
            <p:nvPr/>
          </p:nvSpPr>
          <p:spPr>
            <a:xfrm>
              <a:off x="1639800" y="1328760"/>
              <a:ext cx="376920" cy="261360"/>
            </a:xfrm>
            <a:custGeom>
              <a:avLst/>
              <a:gdLst/>
              <a:ahLst/>
              <a:cxnLst/>
              <a:rect l="l" t="t" r="r" b="b"/>
              <a:pathLst>
                <a:path w="377189" h="261619">
                  <a:moveTo>
                    <a:pt x="0" y="63119"/>
                  </a:moveTo>
                  <a:lnTo>
                    <a:pt x="94106" y="108076"/>
                  </a:lnTo>
                  <a:lnTo>
                    <a:pt x="145922" y="0"/>
                  </a:lnTo>
                  <a:lnTo>
                    <a:pt x="334136" y="90043"/>
                  </a:lnTo>
                  <a:lnTo>
                    <a:pt x="282447" y="198120"/>
                  </a:lnTo>
                  <a:lnTo>
                    <a:pt x="376681" y="243204"/>
                  </a:lnTo>
                  <a:lnTo>
                    <a:pt x="136651" y="261238"/>
                  </a:lnTo>
                  <a:lnTo>
                    <a:pt x="0" y="6311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8" name="Group 6"/>
          <p:cNvGrpSpPr/>
          <p:nvPr/>
        </p:nvGrpSpPr>
        <p:grpSpPr>
          <a:xfrm>
            <a:off x="173160" y="1329120"/>
            <a:ext cx="8726400" cy="1542240"/>
            <a:chOff x="173160" y="1329120"/>
            <a:chExt cx="8726400" cy="1542240"/>
          </a:xfrm>
        </p:grpSpPr>
        <p:sp>
          <p:nvSpPr>
            <p:cNvPr id="339" name="CustomShape 7"/>
            <p:cNvSpPr/>
            <p:nvPr/>
          </p:nvSpPr>
          <p:spPr>
            <a:xfrm>
              <a:off x="4284720" y="1392480"/>
              <a:ext cx="431280" cy="287280"/>
            </a:xfrm>
            <a:custGeom>
              <a:avLst/>
              <a:gdLst/>
              <a:ahLst/>
              <a:cxnLst/>
              <a:rect l="l" t="t" r="r" b="b"/>
              <a:pathLst>
                <a:path w="431800" h="287655">
                  <a:moveTo>
                    <a:pt x="323850" y="0"/>
                  </a:moveTo>
                  <a:lnTo>
                    <a:pt x="107950" y="0"/>
                  </a:lnTo>
                  <a:lnTo>
                    <a:pt x="107950" y="143637"/>
                  </a:lnTo>
                  <a:lnTo>
                    <a:pt x="0" y="143637"/>
                  </a:lnTo>
                  <a:lnTo>
                    <a:pt x="215900" y="287274"/>
                  </a:lnTo>
                  <a:lnTo>
                    <a:pt x="431800" y="143637"/>
                  </a:lnTo>
                  <a:lnTo>
                    <a:pt x="323850" y="14363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8"/>
            <p:cNvSpPr/>
            <p:nvPr/>
          </p:nvSpPr>
          <p:spPr>
            <a:xfrm>
              <a:off x="4284720" y="1392480"/>
              <a:ext cx="431280" cy="287280"/>
            </a:xfrm>
            <a:custGeom>
              <a:avLst/>
              <a:gdLst/>
              <a:ahLst/>
              <a:cxnLst/>
              <a:rect l="l" t="t" r="r" b="b"/>
              <a:pathLst>
                <a:path w="431800" h="287655">
                  <a:moveTo>
                    <a:pt x="0" y="143637"/>
                  </a:moveTo>
                  <a:lnTo>
                    <a:pt x="107950" y="143637"/>
                  </a:lnTo>
                  <a:lnTo>
                    <a:pt x="107950" y="0"/>
                  </a:lnTo>
                  <a:lnTo>
                    <a:pt x="323850" y="0"/>
                  </a:lnTo>
                  <a:lnTo>
                    <a:pt x="323850" y="143637"/>
                  </a:lnTo>
                  <a:lnTo>
                    <a:pt x="431800" y="143637"/>
                  </a:lnTo>
                  <a:lnTo>
                    <a:pt x="215900" y="287274"/>
                  </a:lnTo>
                  <a:lnTo>
                    <a:pt x="0" y="143637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9"/>
            <p:cNvSpPr/>
            <p:nvPr/>
          </p:nvSpPr>
          <p:spPr>
            <a:xfrm>
              <a:off x="7312680" y="1329120"/>
              <a:ext cx="365400" cy="259920"/>
            </a:xfrm>
            <a:custGeom>
              <a:avLst/>
              <a:gdLst/>
              <a:ahLst/>
              <a:cxnLst/>
              <a:rect l="l" t="t" r="r" b="b"/>
              <a:pathLst>
                <a:path w="365759" h="260350">
                  <a:moveTo>
                    <a:pt x="220725" y="0"/>
                  </a:moveTo>
                  <a:lnTo>
                    <a:pt x="38100" y="90804"/>
                  </a:lnTo>
                  <a:lnTo>
                    <a:pt x="91440" y="198119"/>
                  </a:lnTo>
                  <a:lnTo>
                    <a:pt x="0" y="243585"/>
                  </a:lnTo>
                  <a:lnTo>
                    <a:pt x="236093" y="260095"/>
                  </a:lnTo>
                  <a:lnTo>
                    <a:pt x="365379" y="61975"/>
                  </a:lnTo>
                  <a:lnTo>
                    <a:pt x="274066" y="107314"/>
                  </a:lnTo>
                  <a:lnTo>
                    <a:pt x="220725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10"/>
            <p:cNvSpPr/>
            <p:nvPr/>
          </p:nvSpPr>
          <p:spPr>
            <a:xfrm>
              <a:off x="7312680" y="1329120"/>
              <a:ext cx="365400" cy="259920"/>
            </a:xfrm>
            <a:custGeom>
              <a:avLst/>
              <a:gdLst/>
              <a:ahLst/>
              <a:cxnLst/>
              <a:rect l="l" t="t" r="r" b="b"/>
              <a:pathLst>
                <a:path w="365759" h="260350">
                  <a:moveTo>
                    <a:pt x="0" y="243585"/>
                  </a:moveTo>
                  <a:lnTo>
                    <a:pt x="91440" y="198119"/>
                  </a:lnTo>
                  <a:lnTo>
                    <a:pt x="38100" y="90804"/>
                  </a:lnTo>
                  <a:lnTo>
                    <a:pt x="220725" y="0"/>
                  </a:lnTo>
                  <a:lnTo>
                    <a:pt x="274066" y="107314"/>
                  </a:lnTo>
                  <a:lnTo>
                    <a:pt x="365379" y="61975"/>
                  </a:lnTo>
                  <a:lnTo>
                    <a:pt x="236093" y="260095"/>
                  </a:lnTo>
                  <a:lnTo>
                    <a:pt x="0" y="243585"/>
                  </a:lnTo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11"/>
            <p:cNvSpPr/>
            <p:nvPr/>
          </p:nvSpPr>
          <p:spPr>
            <a:xfrm>
              <a:off x="179280" y="1916280"/>
              <a:ext cx="8713800" cy="936360"/>
            </a:xfrm>
            <a:custGeom>
              <a:avLst/>
              <a:gdLst/>
              <a:ahLst/>
              <a:cxnLst/>
              <a:rect l="l" t="t" r="r" b="b"/>
              <a:pathLst>
                <a:path w="8714105" h="936625">
                  <a:moveTo>
                    <a:pt x="2520950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2520950" y="936625"/>
                  </a:lnTo>
                  <a:lnTo>
                    <a:pt x="2520950" y="0"/>
                  </a:lnTo>
                  <a:close/>
                  <a:moveTo>
                    <a:pt x="8713787" y="0"/>
                  </a:moveTo>
                  <a:lnTo>
                    <a:pt x="6192837" y="0"/>
                  </a:lnTo>
                  <a:lnTo>
                    <a:pt x="2521013" y="0"/>
                  </a:lnTo>
                  <a:lnTo>
                    <a:pt x="2521013" y="936625"/>
                  </a:lnTo>
                  <a:lnTo>
                    <a:pt x="6192837" y="936625"/>
                  </a:lnTo>
                  <a:lnTo>
                    <a:pt x="8713787" y="936625"/>
                  </a:lnTo>
                  <a:lnTo>
                    <a:pt x="8713787" y="0"/>
                  </a:lnTo>
                  <a:close/>
                </a:path>
              </a:pathLst>
            </a:custGeom>
            <a:solidFill>
              <a:srgbClr val="F1DCD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12"/>
            <p:cNvSpPr/>
            <p:nvPr/>
          </p:nvSpPr>
          <p:spPr>
            <a:xfrm>
              <a:off x="173160" y="1909800"/>
              <a:ext cx="8726400" cy="961560"/>
            </a:xfrm>
            <a:custGeom>
              <a:avLst/>
              <a:gdLst/>
              <a:ahLst/>
              <a:cxnLst/>
              <a:rect l="l" t="t" r="r" b="b"/>
              <a:pathLst>
                <a:path w="8726805" h="962025">
                  <a:moveTo>
                    <a:pt x="2527363" y="0"/>
                  </a:moveTo>
                  <a:lnTo>
                    <a:pt x="2527363" y="962025"/>
                  </a:lnTo>
                  <a:moveTo>
                    <a:pt x="6199187" y="0"/>
                  </a:moveTo>
                  <a:lnTo>
                    <a:pt x="6199187" y="962025"/>
                  </a:lnTo>
                  <a:moveTo>
                    <a:pt x="6350" y="0"/>
                  </a:moveTo>
                  <a:lnTo>
                    <a:pt x="6350" y="962025"/>
                  </a:lnTo>
                  <a:moveTo>
                    <a:pt x="8720137" y="0"/>
                  </a:moveTo>
                  <a:lnTo>
                    <a:pt x="8720137" y="962025"/>
                  </a:lnTo>
                  <a:moveTo>
                    <a:pt x="0" y="6350"/>
                  </a:moveTo>
                  <a:lnTo>
                    <a:pt x="8726487" y="63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3"/>
            <p:cNvSpPr/>
            <p:nvPr/>
          </p:nvSpPr>
          <p:spPr>
            <a:xfrm>
              <a:off x="173160" y="2852640"/>
              <a:ext cx="8726400" cy="36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487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CustomShape 14"/>
          <p:cNvSpPr/>
          <p:nvPr/>
        </p:nvSpPr>
        <p:spPr>
          <a:xfrm>
            <a:off x="185760" y="1938960"/>
            <a:ext cx="250848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r>
              <a:rPr lang="ru-RU" sz="2400" b="1" strike="noStrike" spc="-26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47" name="CustomShape 15"/>
          <p:cNvSpPr/>
          <p:nvPr/>
        </p:nvSpPr>
        <p:spPr>
          <a:xfrm>
            <a:off x="2706840" y="1938960"/>
            <a:ext cx="365904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2570" indent="18542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r>
              <a:rPr lang="ru-RU" sz="2400" b="1" strike="noStrike" spc="-2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5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публично- 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5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правовых</a:t>
            </a:r>
            <a:r>
              <a:rPr lang="ru-RU" sz="2400" b="1" strike="noStrike" spc="-60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48" name="CustomShape 16"/>
          <p:cNvSpPr/>
          <p:nvPr/>
        </p:nvSpPr>
        <p:spPr>
          <a:xfrm>
            <a:off x="6378480" y="1938960"/>
            <a:ext cx="250776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72745" indent="225425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 </a:t>
            </a:r>
            <a:r>
              <a:rPr lang="ru-RU" sz="2400" b="1" strike="noStrike" spc="-26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аций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349" name="Group 17"/>
          <p:cNvGrpSpPr/>
          <p:nvPr/>
        </p:nvGrpSpPr>
        <p:grpSpPr>
          <a:xfrm>
            <a:off x="2662200" y="3123360"/>
            <a:ext cx="357120" cy="329040"/>
            <a:chOff x="2662200" y="3123360"/>
            <a:chExt cx="357120" cy="329040"/>
          </a:xfrm>
        </p:grpSpPr>
        <p:sp>
          <p:nvSpPr>
            <p:cNvPr id="350" name="CustomShape 18"/>
            <p:cNvSpPr/>
            <p:nvPr/>
          </p:nvSpPr>
          <p:spPr>
            <a:xfrm>
              <a:off x="2662200" y="3123360"/>
              <a:ext cx="357120" cy="329040"/>
            </a:xfrm>
            <a:custGeom>
              <a:avLst/>
              <a:gdLst/>
              <a:ahLst/>
              <a:cxnLst/>
              <a:rect l="l" t="t" r="r" b="b"/>
              <a:pathLst>
                <a:path w="357505" h="329564">
                  <a:moveTo>
                    <a:pt x="166496" y="0"/>
                  </a:moveTo>
                  <a:lnTo>
                    <a:pt x="89281" y="84327"/>
                  </a:lnTo>
                  <a:lnTo>
                    <a:pt x="0" y="2666"/>
                  </a:lnTo>
                  <a:lnTo>
                    <a:pt x="101473" y="250316"/>
                  </a:lnTo>
                  <a:lnTo>
                    <a:pt x="357377" y="329311"/>
                  </a:lnTo>
                  <a:lnTo>
                    <a:pt x="267969" y="247650"/>
                  </a:lnTo>
                  <a:lnTo>
                    <a:pt x="345058" y="163322"/>
                  </a:lnTo>
                  <a:lnTo>
                    <a:pt x="16649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19"/>
            <p:cNvSpPr/>
            <p:nvPr/>
          </p:nvSpPr>
          <p:spPr>
            <a:xfrm>
              <a:off x="2662200" y="3123360"/>
              <a:ext cx="357120" cy="329040"/>
            </a:xfrm>
            <a:custGeom>
              <a:avLst/>
              <a:gdLst/>
              <a:ahLst/>
              <a:cxnLst/>
              <a:rect l="l" t="t" r="r" b="b"/>
              <a:pathLst>
                <a:path w="357505" h="329564">
                  <a:moveTo>
                    <a:pt x="0" y="2666"/>
                  </a:moveTo>
                  <a:lnTo>
                    <a:pt x="89281" y="84327"/>
                  </a:lnTo>
                  <a:lnTo>
                    <a:pt x="166496" y="0"/>
                  </a:lnTo>
                  <a:lnTo>
                    <a:pt x="345058" y="163322"/>
                  </a:lnTo>
                  <a:lnTo>
                    <a:pt x="267969" y="247650"/>
                  </a:lnTo>
                  <a:lnTo>
                    <a:pt x="357377" y="329311"/>
                  </a:lnTo>
                  <a:lnTo>
                    <a:pt x="101473" y="250316"/>
                  </a:lnTo>
                  <a:lnTo>
                    <a:pt x="0" y="2666"/>
                  </a:lnTo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2" name="Group 20"/>
          <p:cNvGrpSpPr/>
          <p:nvPr/>
        </p:nvGrpSpPr>
        <p:grpSpPr>
          <a:xfrm>
            <a:off x="4456080" y="3170160"/>
            <a:ext cx="484200" cy="239760"/>
            <a:chOff x="4456080" y="3170160"/>
            <a:chExt cx="484200" cy="239760"/>
          </a:xfrm>
        </p:grpSpPr>
        <p:sp>
          <p:nvSpPr>
            <p:cNvPr id="353" name="CustomShape 21"/>
            <p:cNvSpPr/>
            <p:nvPr/>
          </p:nvSpPr>
          <p:spPr>
            <a:xfrm>
              <a:off x="4456080" y="3170160"/>
              <a:ext cx="484200" cy="239760"/>
            </a:xfrm>
            <a:custGeom>
              <a:avLst/>
              <a:gdLst/>
              <a:ahLst/>
              <a:cxnLst/>
              <a:rect l="l" t="t" r="r" b="b"/>
              <a:pathLst>
                <a:path w="484504" h="240029">
                  <a:moveTo>
                    <a:pt x="363093" y="0"/>
                  </a:moveTo>
                  <a:lnTo>
                    <a:pt x="121031" y="0"/>
                  </a:lnTo>
                  <a:lnTo>
                    <a:pt x="121031" y="119761"/>
                  </a:lnTo>
                  <a:lnTo>
                    <a:pt x="0" y="119761"/>
                  </a:lnTo>
                  <a:lnTo>
                    <a:pt x="242062" y="239649"/>
                  </a:lnTo>
                  <a:lnTo>
                    <a:pt x="484124" y="119761"/>
                  </a:lnTo>
                  <a:lnTo>
                    <a:pt x="363093" y="119761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22"/>
            <p:cNvSpPr/>
            <p:nvPr/>
          </p:nvSpPr>
          <p:spPr>
            <a:xfrm>
              <a:off x="4456080" y="3170160"/>
              <a:ext cx="484200" cy="239760"/>
            </a:xfrm>
            <a:custGeom>
              <a:avLst/>
              <a:gdLst/>
              <a:ahLst/>
              <a:cxnLst/>
              <a:rect l="l" t="t" r="r" b="b"/>
              <a:pathLst>
                <a:path w="484504" h="240029">
                  <a:moveTo>
                    <a:pt x="0" y="119761"/>
                  </a:moveTo>
                  <a:lnTo>
                    <a:pt x="121031" y="119761"/>
                  </a:lnTo>
                  <a:lnTo>
                    <a:pt x="121031" y="0"/>
                  </a:lnTo>
                  <a:lnTo>
                    <a:pt x="363093" y="0"/>
                  </a:lnTo>
                  <a:lnTo>
                    <a:pt x="363093" y="119761"/>
                  </a:lnTo>
                  <a:lnTo>
                    <a:pt x="484124" y="119761"/>
                  </a:lnTo>
                  <a:lnTo>
                    <a:pt x="242062" y="239649"/>
                  </a:lnTo>
                  <a:lnTo>
                    <a:pt x="0" y="11976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5" name="Group 23"/>
          <p:cNvGrpSpPr/>
          <p:nvPr/>
        </p:nvGrpSpPr>
        <p:grpSpPr>
          <a:xfrm>
            <a:off x="6122520" y="3137760"/>
            <a:ext cx="407160" cy="282240"/>
            <a:chOff x="6122520" y="3137760"/>
            <a:chExt cx="407160" cy="282240"/>
          </a:xfrm>
        </p:grpSpPr>
        <p:sp>
          <p:nvSpPr>
            <p:cNvPr id="356" name="CustomShape 24"/>
            <p:cNvSpPr/>
            <p:nvPr/>
          </p:nvSpPr>
          <p:spPr>
            <a:xfrm>
              <a:off x="6122520" y="3137760"/>
              <a:ext cx="407160" cy="282240"/>
            </a:xfrm>
            <a:custGeom>
              <a:avLst/>
              <a:gdLst/>
              <a:ahLst/>
              <a:cxnLst/>
              <a:rect l="l" t="t" r="r" b="b"/>
              <a:pathLst>
                <a:path w="407670" h="282575">
                  <a:moveTo>
                    <a:pt x="250952" y="0"/>
                  </a:moveTo>
                  <a:lnTo>
                    <a:pt x="47371" y="132461"/>
                  </a:lnTo>
                  <a:lnTo>
                    <a:pt x="101854" y="216280"/>
                  </a:lnTo>
                  <a:lnTo>
                    <a:pt x="0" y="282448"/>
                  </a:lnTo>
                  <a:lnTo>
                    <a:pt x="258191" y="233934"/>
                  </a:lnTo>
                  <a:lnTo>
                    <a:pt x="407288" y="17652"/>
                  </a:lnTo>
                  <a:lnTo>
                    <a:pt x="305435" y="83820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25"/>
            <p:cNvSpPr/>
            <p:nvPr/>
          </p:nvSpPr>
          <p:spPr>
            <a:xfrm>
              <a:off x="6122520" y="3137760"/>
              <a:ext cx="407160" cy="282240"/>
            </a:xfrm>
            <a:custGeom>
              <a:avLst/>
              <a:gdLst/>
              <a:ahLst/>
              <a:cxnLst/>
              <a:rect l="l" t="t" r="r" b="b"/>
              <a:pathLst>
                <a:path w="407670" h="282575">
                  <a:moveTo>
                    <a:pt x="0" y="282448"/>
                  </a:moveTo>
                  <a:lnTo>
                    <a:pt x="101854" y="216280"/>
                  </a:lnTo>
                  <a:lnTo>
                    <a:pt x="47371" y="132461"/>
                  </a:lnTo>
                  <a:lnTo>
                    <a:pt x="250952" y="0"/>
                  </a:lnTo>
                  <a:lnTo>
                    <a:pt x="305435" y="83820"/>
                  </a:lnTo>
                  <a:lnTo>
                    <a:pt x="407288" y="17652"/>
                  </a:lnTo>
                  <a:lnTo>
                    <a:pt x="258191" y="233934"/>
                  </a:lnTo>
                  <a:lnTo>
                    <a:pt x="0" y="282448"/>
                  </a:lnTo>
                  <a:close/>
                </a:path>
              </a:pathLst>
            </a:custGeom>
            <a:noFill/>
            <a:ln w="15874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aphicFrame>
        <p:nvGraphicFramePr>
          <p:cNvPr id="358" name="Table 26"/>
          <p:cNvGraphicFramePr/>
          <p:nvPr>
            <p:extLst>
              <p:ext uri="{D42A27DB-BD31-4B8C-83A1-F6EECF244321}">
                <p14:modId xmlns:p14="http://schemas.microsoft.com/office/powerpoint/2010/main" val="1497877970"/>
              </p:ext>
            </p:extLst>
          </p:nvPr>
        </p:nvGraphicFramePr>
        <p:xfrm>
          <a:off x="173160" y="3530520"/>
          <a:ext cx="8713080" cy="3326071"/>
        </p:xfrm>
        <a:graphic>
          <a:graphicData uri="http://schemas.openxmlformats.org/drawingml/2006/table">
            <a:tbl>
              <a:tblPr/>
              <a:tblGrid>
                <a:gridCol w="27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1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26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</a:t>
                      </a:r>
                      <a:r>
                        <a:rPr lang="ru-RU" sz="2000" b="1" strike="noStrike" spc="-6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2000" b="1" strike="noStrike" spc="-5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(региональные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75"/>
                        </a:lnSpc>
                      </a:pP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(федеральный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275"/>
                        </a:lnSpc>
                      </a:pP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бюджеты,</a:t>
                      </a:r>
                      <a:r>
                        <a:rPr lang="ru-RU" sz="2000" b="1" strike="noStrike" spc="-4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(местные</a:t>
                      </a:r>
                      <a:r>
                        <a:rPr lang="ru-RU" sz="2000" b="1" strike="noStrike" spc="-3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бюджеты)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46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бюджет,</a:t>
                      </a:r>
                      <a:r>
                        <a:rPr lang="ru-RU" sz="2000" b="1" strike="noStrike" spc="-3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территориальных</a:t>
                      </a:r>
                      <a:r>
                        <a:rPr lang="ru-RU" sz="2000" b="1" strike="noStrike" spc="-3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фондов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государственных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обязательного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внебюджетных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медицинского</a:t>
                      </a:r>
                      <a:r>
                        <a:rPr lang="ru-RU" sz="2000" b="1" strike="noStrike" spc="-46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страхования)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фондов</a:t>
                      </a:r>
                      <a:r>
                        <a:rPr lang="ru-RU" sz="2000" b="1" strike="noStrike" spc="-46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591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3439</Words>
  <Application>Microsoft Office PowerPoint</Application>
  <PresentationFormat>Экран (4:3)</PresentationFormat>
  <Paragraphs>819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47</vt:i4>
      </vt:variant>
    </vt:vector>
  </HeadingPairs>
  <TitlesOfParts>
    <vt:vector size="59" baseType="lpstr">
      <vt:lpstr>Arial</vt:lpstr>
      <vt:lpstr>Calibri</vt:lpstr>
      <vt:lpstr>DejaVu Sans</vt:lpstr>
      <vt:lpstr>Liberation Serif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прогнозных значений социально-экономических показателей за 2021 год по Слободо-Туринскому муниципальному району </vt:lpstr>
      <vt:lpstr>Презентация PowerPoint</vt:lpstr>
      <vt:lpstr>Динамика доходов и расходов бюджета за 2013-2021 годы, тыс. руб.</vt:lpstr>
      <vt:lpstr>Презентация PowerPoint</vt:lpstr>
      <vt:lpstr>Доходы бюджета Слободо-Туринского муниципального района за 2021 год, млн. рублей</vt:lpstr>
      <vt:lpstr>Презентация PowerPoint</vt:lpstr>
      <vt:lpstr>Структура доходов МО Слободо-Туринский муниципальный район в 2021 году</vt:lpstr>
      <vt:lpstr>Налог на доходы физических лиц</vt:lpstr>
      <vt:lpstr>Презентация PowerPoint</vt:lpstr>
      <vt:lpstr>Налог, взимаемый с применением упрощенной системы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LyskinaOM</dc:creator>
  <cp:lastModifiedBy>Сергей</cp:lastModifiedBy>
  <cp:revision>192</cp:revision>
  <dcterms:created xsi:type="dcterms:W3CDTF">2021-04-19T05:12:00Z</dcterms:created>
  <dcterms:modified xsi:type="dcterms:W3CDTF">2022-10-11T05:58:27Z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2020-08-27T06:00:00Z</vt:filetime>
  </property>
  <property fmtid="{D5CDD505-2E9C-101B-9397-08002B2CF9AE}" pid="4" name="Creator">
    <vt:lpwstr>Microsoft® PowerPoint® 2010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ICV">
    <vt:lpwstr>24A96B27684D409DB8924CA80FC645F0</vt:lpwstr>
  </property>
  <property fmtid="{D5CDD505-2E9C-101B-9397-08002B2CF9AE}" pid="8" name="KSOProductBuildVer">
    <vt:lpwstr>1049-11.2.0.11074</vt:lpwstr>
  </property>
  <property fmtid="{D5CDD505-2E9C-101B-9397-08002B2CF9AE}" pid="9" name="LastSaved">
    <vt:filetime>2021-04-20T06:00:00Z</vt:filetime>
  </property>
  <property fmtid="{D5CDD505-2E9C-101B-9397-08002B2CF9AE}" pid="10" name="LinksUpToDate">
    <vt:bool>false</vt:bool>
  </property>
  <property fmtid="{D5CDD505-2E9C-101B-9397-08002B2CF9AE}" pid="11" name="MMClips">
    <vt:i4>0</vt:i4>
  </property>
  <property fmtid="{D5CDD505-2E9C-101B-9397-08002B2CF9AE}" pid="12" name="Notes">
    <vt:i4>0</vt:i4>
  </property>
  <property fmtid="{D5CDD505-2E9C-101B-9397-08002B2CF9AE}" pid="13" name="PresentationFormat">
    <vt:lpwstr>Экран (4:3)</vt:lpwstr>
  </property>
  <property fmtid="{D5CDD505-2E9C-101B-9397-08002B2CF9AE}" pid="14" name="ScaleCrop">
    <vt:bool>false</vt:bool>
  </property>
  <property fmtid="{D5CDD505-2E9C-101B-9397-08002B2CF9AE}" pid="15" name="ShareDoc">
    <vt:bool>false</vt:bool>
  </property>
  <property fmtid="{D5CDD505-2E9C-101B-9397-08002B2CF9AE}" pid="16" name="Slides">
    <vt:i4>46</vt:i4>
  </property>
</Properties>
</file>